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72" r:id="rId3"/>
    <p:sldId id="271" r:id="rId4"/>
    <p:sldId id="292" r:id="rId5"/>
    <p:sldId id="263" r:id="rId6"/>
    <p:sldId id="485" r:id="rId7"/>
    <p:sldId id="293" r:id="rId9"/>
    <p:sldId id="284" r:id="rId10"/>
    <p:sldId id="286" r:id="rId11"/>
    <p:sldId id="296" r:id="rId12"/>
    <p:sldId id="295" r:id="rId13"/>
    <p:sldId id="294" r:id="rId14"/>
    <p:sldId id="297" r:id="rId15"/>
    <p:sldId id="287" r:id="rId16"/>
    <p:sldId id="442" r:id="rId17"/>
    <p:sldId id="288" r:id="rId18"/>
    <p:sldId id="289" r:id="rId19"/>
    <p:sldId id="444" r:id="rId20"/>
    <p:sldId id="443" r:id="rId21"/>
    <p:sldId id="445" r:id="rId22"/>
    <p:sldId id="273" r:id="rId23"/>
    <p:sldId id="447" r:id="rId24"/>
    <p:sldId id="449" r:id="rId25"/>
    <p:sldId id="448" r:id="rId26"/>
    <p:sldId id="450" r:id="rId27"/>
    <p:sldId id="451" r:id="rId28"/>
    <p:sldId id="318" r:id="rId29"/>
    <p:sldId id="315" r:id="rId30"/>
    <p:sldId id="343" r:id="rId31"/>
    <p:sldId id="344" r:id="rId32"/>
    <p:sldId id="345" r:id="rId33"/>
    <p:sldId id="346" r:id="rId34"/>
    <p:sldId id="362" r:id="rId35"/>
    <p:sldId id="316" r:id="rId36"/>
    <p:sldId id="416" r:id="rId37"/>
    <p:sldId id="379" r:id="rId38"/>
    <p:sldId id="364" r:id="rId39"/>
    <p:sldId id="417" r:id="rId40"/>
    <p:sldId id="418" r:id="rId41"/>
    <p:sldId id="359" r:id="rId42"/>
    <p:sldId id="380" r:id="rId43"/>
    <p:sldId id="381" r:id="rId44"/>
    <p:sldId id="382" r:id="rId45"/>
    <p:sldId id="397" r:id="rId46"/>
    <p:sldId id="383" r:id="rId47"/>
    <p:sldId id="385" r:id="rId48"/>
    <p:sldId id="484" r:id="rId49"/>
    <p:sldId id="446" r:id="rId50"/>
    <p:sldId id="411" r:id="rId51"/>
    <p:sldId id="534" r:id="rId52"/>
    <p:sldId id="537" r:id="rId53"/>
    <p:sldId id="538" r:id="rId54"/>
    <p:sldId id="539" r:id="rId55"/>
    <p:sldId id="536" r:id="rId56"/>
    <p:sldId id="358" r:id="rId57"/>
    <p:sldId id="412" r:id="rId58"/>
    <p:sldId id="274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A92"/>
    <a:srgbClr val="28B3BE"/>
    <a:srgbClr val="8EBDDF"/>
    <a:srgbClr val="27A188"/>
    <a:srgbClr val="3399FF"/>
    <a:srgbClr val="33CCFF"/>
    <a:srgbClr val="107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18" y="-264"/>
      </p:cViewPr>
      <p:guideLst>
        <p:guide orient="horz" pos="2654"/>
        <p:guide pos="36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explosion val="0"/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红</c:v>
                </c:pt>
                <c:pt idx="1">
                  <c:v>蓝</c:v>
                </c:pt>
                <c:pt idx="2">
                  <c:v>青</c:v>
                </c:pt>
                <c:pt idx="3">
                  <c:v>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4514" y="-8009"/>
            <a:ext cx="12206514" cy="6776670"/>
            <a:chOff x="-14514" y="-29029"/>
            <a:chExt cx="12206514" cy="69088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5" t="560" r="13801" b="663"/>
            <a:stretch>
              <a:fillRect/>
            </a:stretch>
          </p:blipFill>
          <p:spPr>
            <a:xfrm>
              <a:off x="-14514" y="-29029"/>
              <a:ext cx="12206514" cy="69088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-14514" y="0"/>
              <a:ext cx="12206514" cy="6858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200647"/>
            <a:ext cx="12191999" cy="33467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33" y="178774"/>
            <a:ext cx="4162087" cy="4363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在此输入你的标题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7697" y="1055162"/>
            <a:ext cx="10851748" cy="348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000" b="1" kern="1200" dirty="0" smtClean="0">
                <a:solidFill>
                  <a:srgbClr val="1074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4035" indent="0" algn="l">
              <a:buNone/>
              <a:defRPr sz="1730" b="1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 smtClean="0"/>
              <a:t>此文本框为标题，默认为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号微软雅黑字符，可以根据实际需要自行更改。</a:t>
            </a:r>
            <a:endParaRPr lang="en-US" altLang="zh-CN" dirty="0" smtClean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270" y="277495"/>
            <a:ext cx="836930" cy="18161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0" y="562601"/>
            <a:ext cx="12192000" cy="0"/>
          </a:xfrm>
          <a:prstGeom prst="line">
            <a:avLst/>
          </a:prstGeom>
          <a:ln w="9525">
            <a:solidFill>
              <a:srgbClr val="015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38.xml"/><Relationship Id="rId19" Type="http://schemas.openxmlformats.org/officeDocument/2006/relationships/image" Target="../media/image25.jpeg"/><Relationship Id="rId18" Type="http://schemas.openxmlformats.org/officeDocument/2006/relationships/image" Target="../media/image24.png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6" Type="http://schemas.openxmlformats.org/officeDocument/2006/relationships/slideLayout" Target="../slideLayouts/slideLayout3.xml"/><Relationship Id="rId25" Type="http://schemas.openxmlformats.org/officeDocument/2006/relationships/image" Target="../media/image26.jpeg"/><Relationship Id="rId24" Type="http://schemas.openxmlformats.org/officeDocument/2006/relationships/tags" Target="../tags/tag77.xml"/><Relationship Id="rId23" Type="http://schemas.openxmlformats.org/officeDocument/2006/relationships/tags" Target="../tags/tag76.xml"/><Relationship Id="rId22" Type="http://schemas.openxmlformats.org/officeDocument/2006/relationships/tags" Target="../tags/tag75.xml"/><Relationship Id="rId21" Type="http://schemas.openxmlformats.org/officeDocument/2006/relationships/tags" Target="../tags/tag74.xml"/><Relationship Id="rId20" Type="http://schemas.openxmlformats.org/officeDocument/2006/relationships/tags" Target="../tags/tag73.xml"/><Relationship Id="rId2" Type="http://schemas.openxmlformats.org/officeDocument/2006/relationships/tags" Target="../tags/tag55.xml"/><Relationship Id="rId19" Type="http://schemas.openxmlformats.org/officeDocument/2006/relationships/tags" Target="../tags/tag72.xml"/><Relationship Id="rId18" Type="http://schemas.openxmlformats.org/officeDocument/2006/relationships/tags" Target="../tags/tag7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jpeg"/><Relationship Id="rId7" Type="http://schemas.openxmlformats.org/officeDocument/2006/relationships/image" Target="../media/image58.pn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0" Type="http://schemas.openxmlformats.org/officeDocument/2006/relationships/slideLayout" Target="../slideLayouts/slideLayout3.xml"/><Relationship Id="rId3" Type="http://schemas.openxmlformats.org/officeDocument/2006/relationships/image" Target="../media/image54.jpeg"/><Relationship Id="rId29" Type="http://schemas.openxmlformats.org/officeDocument/2006/relationships/image" Target="../media/image80.jpeg"/><Relationship Id="rId28" Type="http://schemas.openxmlformats.org/officeDocument/2006/relationships/image" Target="../media/image79.png"/><Relationship Id="rId27" Type="http://schemas.openxmlformats.org/officeDocument/2006/relationships/image" Target="../media/image78.png"/><Relationship Id="rId26" Type="http://schemas.openxmlformats.org/officeDocument/2006/relationships/image" Target="../media/image77.jpeg"/><Relationship Id="rId25" Type="http://schemas.openxmlformats.org/officeDocument/2006/relationships/image" Target="../media/image76.png"/><Relationship Id="rId24" Type="http://schemas.openxmlformats.org/officeDocument/2006/relationships/image" Target="../media/image75.jpeg"/><Relationship Id="rId23" Type="http://schemas.openxmlformats.org/officeDocument/2006/relationships/image" Target="../media/image74.jpeg"/><Relationship Id="rId22" Type="http://schemas.openxmlformats.org/officeDocument/2006/relationships/image" Target="../media/image73.png"/><Relationship Id="rId21" Type="http://schemas.openxmlformats.org/officeDocument/2006/relationships/image" Target="../media/image72.png"/><Relationship Id="rId20" Type="http://schemas.openxmlformats.org/officeDocument/2006/relationships/image" Target="../media/image71.jpeg"/><Relationship Id="rId2" Type="http://schemas.openxmlformats.org/officeDocument/2006/relationships/image" Target="../media/image53.png"/><Relationship Id="rId19" Type="http://schemas.openxmlformats.org/officeDocument/2006/relationships/image" Target="../media/image70.png"/><Relationship Id="rId18" Type="http://schemas.openxmlformats.org/officeDocument/2006/relationships/image" Target="../media/image69.png"/><Relationship Id="rId17" Type="http://schemas.openxmlformats.org/officeDocument/2006/relationships/image" Target="../media/image68.png"/><Relationship Id="rId16" Type="http://schemas.openxmlformats.org/officeDocument/2006/relationships/image" Target="../media/image67.jpeg"/><Relationship Id="rId15" Type="http://schemas.openxmlformats.org/officeDocument/2006/relationships/image" Target="../media/image66.jpeg"/><Relationship Id="rId14" Type="http://schemas.openxmlformats.org/officeDocument/2006/relationships/image" Target="../media/image65.jpeg"/><Relationship Id="rId13" Type="http://schemas.openxmlformats.org/officeDocument/2006/relationships/image" Target="../media/image64.jpeg"/><Relationship Id="rId12" Type="http://schemas.openxmlformats.org/officeDocument/2006/relationships/image" Target="../media/image63.jpeg"/><Relationship Id="rId11" Type="http://schemas.openxmlformats.org/officeDocument/2006/relationships/image" Target="../media/image62.jpeg"/><Relationship Id="rId10" Type="http://schemas.openxmlformats.org/officeDocument/2006/relationships/image" Target="../media/image61.png"/><Relationship Id="rId1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jpeg"/><Relationship Id="rId3" Type="http://schemas.openxmlformats.org/officeDocument/2006/relationships/image" Target="../media/image6.emf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>
            <a:fillRect/>
          </a:stretch>
        </p:blipFill>
        <p:spPr>
          <a:xfrm>
            <a:off x="0" y="-6985"/>
            <a:ext cx="12192000" cy="68722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091180"/>
            <a:ext cx="4918710" cy="255778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8710" y="3091815"/>
            <a:ext cx="7273290" cy="2557145"/>
          </a:xfrm>
          <a:prstGeom prst="rect">
            <a:avLst/>
          </a:prstGeom>
          <a:solidFill>
            <a:srgbClr val="10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96" y="2433305"/>
            <a:ext cx="3751608" cy="444068"/>
          </a:xfrm>
          <a:prstGeom prst="rect">
            <a:avLst/>
          </a:prstGeom>
        </p:spPr>
      </p:pic>
      <p:sp>
        <p:nvSpPr>
          <p:cNvPr id="9" name="标题 3"/>
          <p:cNvSpPr txBox="1"/>
          <p:nvPr/>
        </p:nvSpPr>
        <p:spPr>
          <a:xfrm>
            <a:off x="6217162" y="3707852"/>
            <a:ext cx="61569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3765">
              <a:lnSpc>
                <a:spcPct val="100000"/>
              </a:lnSpc>
            </a:pPr>
            <a:endParaRPr lang="zh-CN" altLang="en-US" sz="3200" b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cs"/>
            </a:endParaRPr>
          </a:p>
        </p:txBody>
      </p:sp>
      <p:sp>
        <p:nvSpPr>
          <p:cNvPr id="12" name="标题 3"/>
          <p:cNvSpPr txBox="1"/>
          <p:nvPr/>
        </p:nvSpPr>
        <p:spPr>
          <a:xfrm>
            <a:off x="5245612" y="3185882"/>
            <a:ext cx="6156940" cy="169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3765" fontAlgn="auto">
              <a:lnSpc>
                <a:spcPct val="13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rPr>
              <a:t>国泰安智慧校园</a:t>
            </a:r>
            <a:endParaRPr lang="en-US" altLang="zh-CN" sz="4400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cs"/>
            </a:endParaRPr>
          </a:p>
          <a:p>
            <a:pPr defTabSz="913765" fontAlgn="auto">
              <a:lnSpc>
                <a:spcPct val="130000"/>
              </a:lnSpc>
            </a:pPr>
            <a:r>
              <a:rPr lang="zh-CN" altLang="en-US" sz="3600" b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rPr>
              <a:t>综合解决方案</a:t>
            </a:r>
            <a:endParaRPr lang="zh-CN" altLang="en-US" sz="3600" b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86680" y="4876800"/>
            <a:ext cx="6922135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GTA INTEGRATED SOLUTIONS FOR SMART CAMPUS</a:t>
            </a:r>
            <a:endParaRPr lang="en-US" altLang="zh-CN" sz="20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9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356362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62865"/>
            <a:ext cx="371284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02</a:t>
            </a:r>
            <a:r>
              <a:rPr lang="en-US" altLang="zh-CN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整体架构</a:t>
            </a:r>
            <a:endParaRPr lang="zh-CN" altLang="en-US" sz="1800" dirty="0">
              <a:solidFill>
                <a:schemeClr val="bg1"/>
              </a:solidFill>
              <a:latin typeface="方正书宋简体" panose="02000000000000000000" charset="-122"/>
              <a:cs typeface="方正书宋简体" panose="020000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7234" y="628632"/>
            <a:ext cx="11020481" cy="6172276"/>
            <a:chOff x="1019" y="990"/>
            <a:chExt cx="17355" cy="9720"/>
          </a:xfrm>
        </p:grpSpPr>
        <p:grpSp>
          <p:nvGrpSpPr>
            <p:cNvPr id="5" name="组合 4"/>
            <p:cNvGrpSpPr/>
            <p:nvPr/>
          </p:nvGrpSpPr>
          <p:grpSpPr>
            <a:xfrm>
              <a:off x="1019" y="990"/>
              <a:ext cx="17355" cy="9720"/>
              <a:chOff x="1465" y="1901"/>
              <a:chExt cx="15843" cy="8755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465" y="1901"/>
                <a:ext cx="15843" cy="875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349" y="6714"/>
                <a:ext cx="11124" cy="1091"/>
              </a:xfrm>
              <a:prstGeom prst="rect">
                <a:avLst/>
              </a:prstGeom>
              <a:solidFill>
                <a:schemeClr val="accent1">
                  <a:lumMod val="75000"/>
                  <a:alpha val="48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95" tIns="45699" rIns="91395" bIns="45699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100">
                  <a:solidFill>
                    <a:srgbClr val="5B9BD5">
                      <a:lumMod val="75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379" y="2066"/>
                <a:ext cx="11121" cy="105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95" tIns="45699" rIns="91395" bIns="45699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600">
                  <a:solidFill>
                    <a:srgbClr val="5B9BD5">
                      <a:lumMod val="75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352" y="3275"/>
                <a:ext cx="11121" cy="5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95" tIns="45699" rIns="91395" bIns="45699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600">
                  <a:solidFill>
                    <a:srgbClr val="5B9BD5">
                      <a:lumMod val="75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3325" y="4909"/>
                <a:ext cx="1292" cy="378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人事管理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3314" y="5329"/>
                <a:ext cx="1292" cy="378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教务管理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3319" y="5764"/>
                <a:ext cx="1292" cy="380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资产管理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 bwMode="auto">
              <a:xfrm>
                <a:off x="3325" y="3970"/>
                <a:ext cx="2621" cy="4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00" b="1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智慧管理</a:t>
                </a:r>
                <a:endParaRPr lang="zh-CN" altLang="en-US" sz="1400" b="1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 bwMode="auto">
              <a:xfrm>
                <a:off x="3319" y="6207"/>
                <a:ext cx="1292" cy="378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科研管理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0" name="TextBox 37"/>
              <p:cNvSpPr txBox="1"/>
              <p:nvPr/>
            </p:nvSpPr>
            <p:spPr bwMode="auto">
              <a:xfrm>
                <a:off x="3540" y="6787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6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统一身份认证</a:t>
                </a:r>
                <a:endParaRPr lang="zh-CN" altLang="en-US" sz="11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1929" y="7924"/>
                <a:ext cx="1185" cy="92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87904" rIns="0" bIns="87904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数据</a:t>
                </a:r>
                <a:r>
                  <a:rPr lang="zh-CN" altLang="en-US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资源</a:t>
                </a:r>
                <a:endParaRPr lang="en-US" altLang="zh-CN" sz="1200" b="1" kern="0" dirty="0" smtClean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  <a:p>
                <a:pPr algn="ctr">
                  <a:defRPr/>
                </a:pPr>
                <a:r>
                  <a:rPr lang="en-US" altLang="zh-CN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(</a:t>
                </a:r>
                <a:r>
                  <a:rPr lang="en-US" altLang="zh-CN" sz="1200" b="1" kern="0" dirty="0" err="1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Daas</a:t>
                </a:r>
                <a:r>
                  <a:rPr lang="en-US" altLang="zh-CN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)</a:t>
                </a:r>
                <a:endParaRPr lang="en-US" altLang="zh-CN" sz="1200" b="1" kern="0" dirty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349" y="7924"/>
                <a:ext cx="11124" cy="92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75807" tIns="87904" rIns="175807" bIns="87904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60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4" name="流程图: 磁盘 33"/>
              <p:cNvSpPr/>
              <p:nvPr/>
            </p:nvSpPr>
            <p:spPr>
              <a:xfrm>
                <a:off x="3658" y="8036"/>
                <a:ext cx="1307" cy="276"/>
              </a:xfrm>
              <a:prstGeom prst="flowChartMagneticDisk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800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数据采集</a:t>
                </a:r>
                <a:endParaRPr lang="zh-CN" altLang="en-US" sz="8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5" name="流程图: 磁盘 34"/>
              <p:cNvSpPr/>
              <p:nvPr/>
            </p:nvSpPr>
            <p:spPr>
              <a:xfrm>
                <a:off x="5819" y="8036"/>
                <a:ext cx="1307" cy="276"/>
              </a:xfrm>
              <a:prstGeom prst="flowChartMagneticDisk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800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数据分析</a:t>
                </a:r>
                <a:endParaRPr lang="zh-CN" altLang="en-US" sz="8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6" name="流程图: 磁盘 35"/>
              <p:cNvSpPr/>
              <p:nvPr/>
            </p:nvSpPr>
            <p:spPr>
              <a:xfrm>
                <a:off x="7915" y="8016"/>
                <a:ext cx="1307" cy="276"/>
              </a:xfrm>
              <a:prstGeom prst="flowChartMagneticDisk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800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数据决策</a:t>
                </a:r>
                <a:endParaRPr lang="zh-CN" altLang="en-US" sz="8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7" name="流程图: 磁盘 36"/>
              <p:cNvSpPr/>
              <p:nvPr/>
            </p:nvSpPr>
            <p:spPr>
              <a:xfrm>
                <a:off x="3658" y="8441"/>
                <a:ext cx="1307" cy="276"/>
              </a:xfrm>
              <a:prstGeom prst="flowChartMagneticDisk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800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基础数据</a:t>
                </a:r>
                <a:endParaRPr lang="zh-CN" altLang="en-US" sz="8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8" name="流程图: 磁盘 37"/>
              <p:cNvSpPr/>
              <p:nvPr/>
            </p:nvSpPr>
            <p:spPr>
              <a:xfrm>
                <a:off x="5819" y="8431"/>
                <a:ext cx="1307" cy="276"/>
              </a:xfrm>
              <a:prstGeom prst="flowChartMagneticDisk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800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主体数据</a:t>
                </a:r>
                <a:endParaRPr lang="zh-CN" altLang="en-US" sz="8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9" name="流程图: 磁盘 38"/>
              <p:cNvSpPr/>
              <p:nvPr/>
            </p:nvSpPr>
            <p:spPr>
              <a:xfrm>
                <a:off x="7897" y="8362"/>
                <a:ext cx="1307" cy="276"/>
              </a:xfrm>
              <a:prstGeom prst="flowChartMagneticDisk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800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业务数据</a:t>
                </a:r>
                <a:endParaRPr lang="zh-CN" altLang="en-US" sz="8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0" name="流程图: 磁盘 39"/>
              <p:cNvSpPr/>
              <p:nvPr/>
            </p:nvSpPr>
            <p:spPr>
              <a:xfrm>
                <a:off x="9807" y="8067"/>
                <a:ext cx="984" cy="500"/>
              </a:xfrm>
              <a:prstGeom prst="flowChartMagneticDisk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60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1" name="TextBox 60"/>
              <p:cNvSpPr txBox="1"/>
              <p:nvPr/>
            </p:nvSpPr>
            <p:spPr>
              <a:xfrm>
                <a:off x="9668" y="8205"/>
                <a:ext cx="1231" cy="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800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关系数据库</a:t>
                </a:r>
                <a:endParaRPr lang="zh-CN" altLang="en-US" sz="8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2" name="流程图: 多文档 41"/>
              <p:cNvSpPr/>
              <p:nvPr/>
            </p:nvSpPr>
            <p:spPr>
              <a:xfrm>
                <a:off x="11132" y="8062"/>
                <a:ext cx="1012" cy="576"/>
              </a:xfrm>
              <a:prstGeom prst="flowChartMultidocumen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60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3" name="TextBox 63"/>
              <p:cNvSpPr txBox="1"/>
              <p:nvPr/>
            </p:nvSpPr>
            <p:spPr>
              <a:xfrm>
                <a:off x="11146" y="8198"/>
                <a:ext cx="1057" cy="31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800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数据文件</a:t>
                </a:r>
                <a:endParaRPr lang="zh-CN" altLang="en-US" sz="8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4" name="流程图: 卡片 43"/>
              <p:cNvSpPr/>
              <p:nvPr/>
            </p:nvSpPr>
            <p:spPr>
              <a:xfrm>
                <a:off x="12536" y="8090"/>
                <a:ext cx="883" cy="583"/>
              </a:xfrm>
              <a:prstGeom prst="flowChartPunchedCard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60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6" name="TextBox 67"/>
              <p:cNvSpPr txBox="1"/>
              <p:nvPr/>
            </p:nvSpPr>
            <p:spPr>
              <a:xfrm>
                <a:off x="12495" y="8275"/>
                <a:ext cx="1058" cy="31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800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信息标准</a:t>
                </a:r>
                <a:endParaRPr lang="zh-CN" altLang="en-US" sz="8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9531" y="8055"/>
                <a:ext cx="0" cy="674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3325" y="8967"/>
                <a:ext cx="11148" cy="133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95" tIns="45699" rIns="91395" bIns="45699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600">
                  <a:solidFill>
                    <a:srgbClr val="5B9BD5">
                      <a:lumMod val="75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0" name="TextBox 72"/>
              <p:cNvSpPr txBox="1"/>
              <p:nvPr/>
            </p:nvSpPr>
            <p:spPr>
              <a:xfrm>
                <a:off x="3379" y="9005"/>
                <a:ext cx="3747" cy="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900" b="1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云计算</a:t>
                </a:r>
                <a:r>
                  <a:rPr lang="en-US" altLang="zh-CN" sz="900" b="1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IT</a:t>
                </a:r>
                <a:r>
                  <a:rPr lang="zh-CN" altLang="en-US" sz="900" b="1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资源</a:t>
                </a:r>
                <a:endParaRPr lang="en-US" altLang="zh-CN" sz="9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  <a:p>
                <a:pPr algn="ctr"/>
                <a:r>
                  <a:rPr lang="zh-CN" altLang="en-US" sz="900" b="1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（信息、网络、存储、服务器、容灾备份、安全）</a:t>
                </a:r>
                <a:endParaRPr lang="zh-CN" altLang="en-US" sz="900" b="1" dirty="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1" name="TextBox 73"/>
              <p:cNvSpPr txBox="1"/>
              <p:nvPr/>
            </p:nvSpPr>
            <p:spPr>
              <a:xfrm>
                <a:off x="7915" y="9037"/>
                <a:ext cx="5737" cy="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900" b="1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云计算基础设施体系</a:t>
                </a:r>
                <a:endParaRPr lang="en-US" altLang="zh-CN" sz="9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  <a:p>
                <a:pPr algn="ctr"/>
                <a:r>
                  <a:rPr lang="zh-CN" altLang="en-US" sz="900" b="1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（供电系统、配电系统、断电保护系统、动环监控系统、防雷系统、消防系统、</a:t>
                </a:r>
                <a:r>
                  <a:rPr lang="en-US" altLang="zh-CN" sz="900" b="1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HVAC</a:t>
                </a:r>
                <a:r>
                  <a:rPr lang="zh-CN" altLang="en-US" sz="900" b="1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、承载系统、安防系统、综合布线、装修装饰）</a:t>
                </a:r>
                <a:endParaRPr lang="zh-CN" altLang="en-US" sz="900" b="1" dirty="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4" name="TextBox 76"/>
              <p:cNvSpPr txBox="1"/>
              <p:nvPr/>
            </p:nvSpPr>
            <p:spPr>
              <a:xfrm>
                <a:off x="3926" y="2674"/>
                <a:ext cx="772" cy="338"/>
              </a:xfrm>
              <a:prstGeom prst="rect">
                <a:avLst/>
              </a:prstGeom>
              <a:noFill/>
            </p:spPr>
            <p:txBody>
              <a:bodyPr wrap="square" lIns="47424" tIns="23714" rIns="47424" bIns="23714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4395"/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教师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5" name="TextBox 77"/>
              <p:cNvSpPr txBox="1"/>
              <p:nvPr/>
            </p:nvSpPr>
            <p:spPr>
              <a:xfrm>
                <a:off x="5701" y="2702"/>
                <a:ext cx="772" cy="338"/>
              </a:xfrm>
              <a:prstGeom prst="rect">
                <a:avLst/>
              </a:prstGeom>
              <a:noFill/>
            </p:spPr>
            <p:txBody>
              <a:bodyPr wrap="square" lIns="47424" tIns="23714" rIns="47424" bIns="23714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4395"/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学生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6" name="TextBox 78"/>
              <p:cNvSpPr txBox="1"/>
              <p:nvPr/>
            </p:nvSpPr>
            <p:spPr>
              <a:xfrm>
                <a:off x="7225" y="2730"/>
                <a:ext cx="1344" cy="338"/>
              </a:xfrm>
              <a:prstGeom prst="rect">
                <a:avLst/>
              </a:prstGeom>
              <a:noFill/>
            </p:spPr>
            <p:txBody>
              <a:bodyPr wrap="square" lIns="47424" tIns="23714" rIns="47424" bIns="23714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4395"/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校友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7" name="TextBox 79"/>
              <p:cNvSpPr txBox="1"/>
              <p:nvPr/>
            </p:nvSpPr>
            <p:spPr>
              <a:xfrm>
                <a:off x="8912" y="2718"/>
                <a:ext cx="1505" cy="338"/>
              </a:xfrm>
              <a:prstGeom prst="rect">
                <a:avLst/>
              </a:prstGeom>
              <a:noFill/>
            </p:spPr>
            <p:txBody>
              <a:bodyPr wrap="square" lIns="47424" tIns="23714" rIns="47424" bIns="23714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4395"/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社会人员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5086" y="2640"/>
                <a:ext cx="0" cy="481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81"/>
              <p:cNvSpPr txBox="1"/>
              <p:nvPr/>
            </p:nvSpPr>
            <p:spPr>
              <a:xfrm>
                <a:off x="3959" y="2133"/>
                <a:ext cx="1797" cy="403"/>
              </a:xfrm>
              <a:prstGeom prst="rect">
                <a:avLst/>
              </a:prstGeom>
              <a:noFill/>
            </p:spPr>
            <p:txBody>
              <a:bodyPr wrap="square" lIns="91428" tIns="45715" rIns="91428" bIns="45715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4395"/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PC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客户端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10506" y="2100"/>
                <a:ext cx="0" cy="1032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3375" y="2630"/>
                <a:ext cx="11124" cy="62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87"/>
              <p:cNvSpPr txBox="1"/>
              <p:nvPr/>
            </p:nvSpPr>
            <p:spPr>
              <a:xfrm>
                <a:off x="12423" y="2700"/>
                <a:ext cx="1505" cy="338"/>
              </a:xfrm>
              <a:prstGeom prst="rect">
                <a:avLst/>
              </a:prstGeom>
              <a:noFill/>
            </p:spPr>
            <p:txBody>
              <a:bodyPr wrap="square" lIns="47424" tIns="23714" rIns="47424" bIns="23714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4395"/>
                <a:r>
                  <a:rPr lang="en-US" altLang="zh-CN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……</a:t>
                </a:r>
                <a:endParaRPr lang="zh-CN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>
                <a:off x="6898" y="2109"/>
                <a:ext cx="0" cy="1032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2531" y="2630"/>
                <a:ext cx="0" cy="496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90"/>
              <p:cNvSpPr txBox="1"/>
              <p:nvPr/>
            </p:nvSpPr>
            <p:spPr>
              <a:xfrm>
                <a:off x="7225" y="2177"/>
                <a:ext cx="1715" cy="403"/>
              </a:xfrm>
              <a:prstGeom prst="rect">
                <a:avLst/>
              </a:prstGeom>
              <a:noFill/>
            </p:spPr>
            <p:txBody>
              <a:bodyPr wrap="square" lIns="91428" tIns="45715" rIns="91428" bIns="45715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4395"/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智能手机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9" name="TextBox 91"/>
              <p:cNvSpPr txBox="1"/>
              <p:nvPr/>
            </p:nvSpPr>
            <p:spPr>
              <a:xfrm>
                <a:off x="10734" y="2194"/>
                <a:ext cx="2244" cy="403"/>
              </a:xfrm>
              <a:prstGeom prst="rect">
                <a:avLst/>
              </a:prstGeom>
              <a:noFill/>
            </p:spPr>
            <p:txBody>
              <a:bodyPr wrap="square" lIns="91428" tIns="45715" rIns="91428" bIns="45715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4395"/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平板电脑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0" name="TextBox 92"/>
              <p:cNvSpPr txBox="1"/>
              <p:nvPr/>
            </p:nvSpPr>
            <p:spPr>
              <a:xfrm>
                <a:off x="10693" y="2727"/>
                <a:ext cx="1505" cy="338"/>
              </a:xfrm>
              <a:prstGeom prst="rect">
                <a:avLst/>
              </a:prstGeom>
              <a:noFill/>
            </p:spPr>
            <p:txBody>
              <a:bodyPr wrap="square" lIns="47424" tIns="23714" rIns="47424" bIns="23714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4395"/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管理人员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1970" y="2086"/>
                <a:ext cx="1186" cy="1055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87904" rIns="0" bIns="87904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终端用户</a:t>
                </a:r>
                <a:endParaRPr lang="en-US" altLang="zh-CN" sz="1200" b="1" kern="0" dirty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2" name="TextBox 94"/>
              <p:cNvSpPr txBox="1"/>
              <p:nvPr/>
            </p:nvSpPr>
            <p:spPr>
              <a:xfrm>
                <a:off x="3325" y="3299"/>
                <a:ext cx="11148" cy="5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175807" tIns="87904" rIns="175807" bIns="87904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2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统一信息门户（资讯政策聚合、应用系统入口、社会服务大厅、校园宣传窗口 </a:t>
                </a:r>
                <a:r>
                  <a:rPr lang="zh-CN" altLang="en-US" sz="12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）</a:t>
                </a:r>
                <a:r>
                  <a:rPr lang="en-US" altLang="zh-CN" sz="12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PC</a:t>
                </a:r>
                <a:r>
                  <a:rPr lang="zh-CN" altLang="en-US" sz="12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门户</a:t>
                </a:r>
                <a:r>
                  <a:rPr lang="en-US" altLang="zh-CN" sz="12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/</a:t>
                </a:r>
                <a:r>
                  <a:rPr lang="zh-CN" altLang="en-US" sz="12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移动门户</a:t>
                </a:r>
                <a:r>
                  <a:rPr lang="en-US" altLang="zh-CN" sz="12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/</a:t>
                </a:r>
                <a:r>
                  <a:rPr lang="zh-CN" altLang="en-US" sz="12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微信公众号</a:t>
                </a:r>
                <a:endParaRPr lang="zh-CN" altLang="en-US" sz="12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1970" y="3299"/>
                <a:ext cx="1186" cy="563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87904" rIns="0" bIns="87904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信息门户</a:t>
                </a:r>
                <a:endParaRPr lang="en-US" altLang="zh-CN" sz="1200" b="1" kern="0" dirty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1930" y="3970"/>
                <a:ext cx="1186" cy="261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87904" rIns="0" bIns="87904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应用系统</a:t>
                </a:r>
                <a:endParaRPr lang="en-US" altLang="zh-CN" sz="1200" b="1" kern="0" dirty="0" smtClean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  <a:p>
                <a:pPr algn="ctr">
                  <a:defRPr/>
                </a:pPr>
                <a:r>
                  <a:rPr lang="zh-CN" altLang="en-US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（</a:t>
                </a:r>
                <a:r>
                  <a:rPr lang="en-US" altLang="zh-CN" sz="1200" b="1" kern="0" dirty="0" err="1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SaaS</a:t>
                </a:r>
                <a:r>
                  <a:rPr lang="zh-CN" altLang="en-US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）</a:t>
                </a:r>
                <a:endParaRPr lang="en-US" altLang="zh-CN" sz="1200" b="1" kern="0" dirty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1929" y="6714"/>
                <a:ext cx="1186" cy="1091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87904" rIns="0" bIns="87904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应用</a:t>
                </a:r>
                <a:r>
                  <a:rPr lang="zh-CN" altLang="en-US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支撑</a:t>
                </a:r>
                <a:endParaRPr lang="en-US" altLang="zh-CN" sz="1200" b="1" kern="0" dirty="0" smtClean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  <a:p>
                <a:pPr algn="ctr">
                  <a:defRPr/>
                </a:pPr>
                <a:r>
                  <a:rPr lang="zh-CN" altLang="en-US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（</a:t>
                </a:r>
                <a:r>
                  <a:rPr lang="en-US" altLang="zh-CN" sz="1200" b="1" kern="0" dirty="0" err="1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PaaS</a:t>
                </a:r>
                <a:r>
                  <a:rPr lang="zh-CN" altLang="en-US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）</a:t>
                </a:r>
                <a:endParaRPr lang="en-US" altLang="zh-CN" sz="1200" b="1" kern="0" dirty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1929" y="8967"/>
                <a:ext cx="1186" cy="1334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87904" rIns="0" bIns="87904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200" b="1" kern="0" dirty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基础</a:t>
                </a:r>
                <a:r>
                  <a:rPr lang="zh-CN" altLang="en-US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设施</a:t>
                </a:r>
                <a:endParaRPr lang="en-US" altLang="zh-CN" sz="1200" b="1" kern="0" dirty="0" smtClean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  <a:p>
                <a:pPr algn="ctr">
                  <a:defRPr/>
                </a:pPr>
                <a:r>
                  <a:rPr lang="en-US" altLang="zh-CN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(</a:t>
                </a:r>
                <a:r>
                  <a:rPr lang="en-US" altLang="zh-CN" sz="1200" b="1" kern="0" dirty="0" err="1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IaaS</a:t>
                </a:r>
                <a:r>
                  <a:rPr lang="en-US" altLang="zh-CN" sz="1200" b="1" kern="0" dirty="0" smtClean="0">
                    <a:solidFill>
                      <a:sysClr val="window" lastClr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)</a:t>
                </a:r>
                <a:endParaRPr lang="en-US" altLang="zh-CN" sz="1200" b="1" kern="0" dirty="0">
                  <a:solidFill>
                    <a:sysClr val="window" lastClr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 bwMode="auto">
              <a:xfrm>
                <a:off x="3319" y="4482"/>
                <a:ext cx="2632" cy="378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/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大数据分析平台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 bwMode="auto">
              <a:xfrm>
                <a:off x="4659" y="4927"/>
                <a:ext cx="1292" cy="378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协同办公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 bwMode="auto">
              <a:xfrm>
                <a:off x="4659" y="5329"/>
                <a:ext cx="1292" cy="378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学生综合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 bwMode="auto">
              <a:xfrm>
                <a:off x="4646" y="5764"/>
                <a:ext cx="1292" cy="380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后勤管理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 bwMode="auto">
              <a:xfrm>
                <a:off x="4646" y="6207"/>
                <a:ext cx="1292" cy="378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defRPr/>
                </a:pPr>
                <a:r>
                  <a:rPr lang="en-US" altLang="zh-CN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……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 bwMode="auto">
              <a:xfrm>
                <a:off x="6146" y="4454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数字化教学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 bwMode="auto">
              <a:xfrm>
                <a:off x="6146" y="5011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虚拟仿真</a:t>
                </a:r>
                <a:endParaRPr lang="en-US" altLang="zh-CN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实验教学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 bwMode="auto">
              <a:xfrm>
                <a:off x="6146" y="5560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实习管理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 bwMode="auto">
              <a:xfrm>
                <a:off x="6146" y="3970"/>
                <a:ext cx="2617" cy="4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91395" tIns="45699" rIns="91395" bIns="45699" anchor="ctr"/>
              <a:lstStyle/>
              <a:p>
                <a:pPr algn="ctr" defTabSz="913765"/>
                <a:r>
                  <a:rPr lang="zh-CN" altLang="en-US" sz="1400" b="1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智慧教学</a:t>
                </a:r>
                <a:endParaRPr lang="zh-CN" altLang="en-US" sz="1400" b="1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 bwMode="auto">
              <a:xfrm>
                <a:off x="6146" y="6086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阅卷系统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 bwMode="auto">
              <a:xfrm>
                <a:off x="7471" y="4454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实训教学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 bwMode="auto">
              <a:xfrm>
                <a:off x="7471" y="5018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实验室管理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 bwMode="auto">
              <a:xfrm>
                <a:off x="7471" y="5560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考试系统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 bwMode="auto">
              <a:xfrm>
                <a:off x="7471" y="6081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defRPr/>
                </a:pPr>
                <a:r>
                  <a:rPr lang="en-US" altLang="zh-CN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……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 bwMode="auto">
              <a:xfrm>
                <a:off x="8939" y="4472"/>
                <a:ext cx="2610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资源库平台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 bwMode="auto">
              <a:xfrm>
                <a:off x="8939" y="5018"/>
                <a:ext cx="2610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数字化课程</a:t>
                </a:r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资源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 bwMode="auto">
              <a:xfrm>
                <a:off x="8939" y="5545"/>
                <a:ext cx="2610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实训</a:t>
                </a:r>
                <a:r>
                  <a:rPr lang="zh-CN" altLang="en-US" sz="10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仿真软件</a:t>
                </a:r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资源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 bwMode="auto">
              <a:xfrm>
                <a:off x="8939" y="3966"/>
                <a:ext cx="2628" cy="4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91395" tIns="45699" rIns="91395" bIns="45699" anchor="ctr"/>
              <a:lstStyle/>
              <a:p>
                <a:pPr algn="ctr" defTabSz="913765"/>
                <a:r>
                  <a:rPr lang="zh-CN" altLang="en-US" sz="1400" b="1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智慧资源</a:t>
                </a:r>
                <a:endParaRPr lang="zh-CN" altLang="en-US" sz="1400" b="1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 bwMode="auto">
              <a:xfrm>
                <a:off x="8939" y="6081"/>
                <a:ext cx="2610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数字图书馆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 bwMode="auto">
              <a:xfrm>
                <a:off x="11777" y="4472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师生自助终端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 bwMode="auto">
              <a:xfrm>
                <a:off x="11777" y="5018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智能实验室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 bwMode="auto">
              <a:xfrm>
                <a:off x="11777" y="5545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智慧教室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 bwMode="auto">
              <a:xfrm>
                <a:off x="14630" y="2082"/>
                <a:ext cx="1524" cy="516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45699" rIns="0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200" b="1" kern="0" dirty="0">
                    <a:solidFill>
                      <a:srgbClr val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服务体系</a:t>
                </a:r>
                <a:endParaRPr lang="zh-CN" altLang="en-US" sz="1200" b="1" kern="0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 bwMode="auto">
              <a:xfrm>
                <a:off x="11777" y="6081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defRPr/>
                </a:pPr>
                <a:r>
                  <a:rPr lang="en-US" altLang="zh-CN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VR</a:t>
                </a:r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协同</a:t>
                </a:r>
                <a:endParaRPr lang="en-US" altLang="zh-CN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  <a:p>
                <a:pPr algn="ctr" defTabSz="913765">
                  <a:defRPr/>
                </a:pPr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创新中心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 bwMode="auto">
              <a:xfrm>
                <a:off x="13181" y="4472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智能门禁安防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 bwMode="auto">
              <a:xfrm>
                <a:off x="13181" y="5018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校园一卡通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 bwMode="auto">
              <a:xfrm>
                <a:off x="13181" y="5545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sz="1000" kern="0" dirty="0" smtClean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智能校车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 bwMode="auto">
              <a:xfrm>
                <a:off x="13181" y="6081"/>
                <a:ext cx="1292" cy="499"/>
              </a:xfrm>
              <a:prstGeom prst="rect">
                <a:avLst/>
              </a:prstGeom>
              <a:solidFill>
                <a:srgbClr val="129AEE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defRPr/>
                </a:pPr>
                <a:r>
                  <a:rPr lang="en-US" altLang="zh-CN" sz="1000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……</a:t>
                </a:r>
                <a:endParaRPr lang="zh-CN" altLang="en-US" sz="1000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 bwMode="auto">
              <a:xfrm>
                <a:off x="14701" y="2730"/>
                <a:ext cx="609" cy="7571"/>
              </a:xfrm>
              <a:prstGeom prst="rect">
                <a:avLst/>
              </a:prstGeom>
              <a:solidFill>
                <a:srgbClr val="3DACF1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en-US" altLang="zh-CN" sz="600" kern="0" dirty="0">
                  <a:solidFill>
                    <a:srgbClr val="00000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cxnSp>
            <p:nvCxnSpPr>
              <p:cNvPr id="107" name="直接连接符 106"/>
              <p:cNvCxnSpPr/>
              <p:nvPr/>
            </p:nvCxnSpPr>
            <p:spPr>
              <a:xfrm>
                <a:off x="8845" y="2640"/>
                <a:ext cx="0" cy="481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矩形 110"/>
              <p:cNvSpPr/>
              <p:nvPr/>
            </p:nvSpPr>
            <p:spPr bwMode="auto">
              <a:xfrm>
                <a:off x="16214" y="2066"/>
                <a:ext cx="586" cy="8235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en-US" altLang="zh-CN" sz="1200" kern="0" dirty="0">
                  <a:solidFill>
                    <a:srgbClr val="00000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12" name="TextBox 87"/>
              <p:cNvSpPr txBox="1">
                <a:spLocks noChangeArrowheads="1"/>
              </p:cNvSpPr>
              <p:nvPr/>
            </p:nvSpPr>
            <p:spPr bwMode="auto">
              <a:xfrm>
                <a:off x="16268" y="4423"/>
                <a:ext cx="477" cy="3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9" tIns="45709" rIns="91419" bIns="4570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国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家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信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息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化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标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准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和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安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全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标</a:t>
                </a:r>
                <a:endParaRPr lang="en-US" altLang="zh-CN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  <a:p>
                <a:pPr defTabSz="876935"/>
                <a:r>
                  <a:rPr lang="zh-CN" altLang="en-US" sz="1200" b="1" dirty="0">
                    <a:solidFill>
                      <a:prstClr val="white">
                        <a:lumMod val="95000"/>
                      </a:prst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Calibri" panose="020F0502020204030204" charset="0"/>
                  </a:rPr>
                  <a:t>准</a:t>
                </a:r>
                <a:endParaRPr lang="zh-CN" altLang="en-US" sz="1200" b="1" dirty="0">
                  <a:solidFill>
                    <a:prstClr val="white">
                      <a:lumMod val="9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 bwMode="auto">
              <a:xfrm>
                <a:off x="11768" y="3966"/>
                <a:ext cx="2705" cy="4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91395" tIns="45699" rIns="91395" bIns="45699" anchor="ctr"/>
              <a:lstStyle/>
              <a:p>
                <a:pPr algn="ctr" defTabSz="913765"/>
                <a:r>
                  <a:rPr lang="zh-CN" altLang="en-US" sz="1400" b="1" kern="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智慧环境</a:t>
                </a:r>
                <a:endParaRPr lang="zh-CN" altLang="en-US" sz="1400" b="1" kern="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120" name="TextBox 37"/>
              <p:cNvSpPr txBox="1"/>
              <p:nvPr/>
            </p:nvSpPr>
            <p:spPr bwMode="auto">
              <a:xfrm>
                <a:off x="5361" y="6787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6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统一权限管理</a:t>
                </a:r>
                <a:endParaRPr lang="zh-CN" altLang="en-US" sz="11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1" name="TextBox 37"/>
              <p:cNvSpPr txBox="1"/>
              <p:nvPr/>
            </p:nvSpPr>
            <p:spPr bwMode="auto">
              <a:xfrm>
                <a:off x="7246" y="6800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6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统一数据中心</a:t>
                </a:r>
                <a:endParaRPr lang="zh-CN" altLang="en-US" sz="11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2" name="TextBox 37"/>
              <p:cNvSpPr txBox="1"/>
              <p:nvPr/>
            </p:nvSpPr>
            <p:spPr bwMode="auto">
              <a:xfrm>
                <a:off x="9067" y="6800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6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统一缓存服务</a:t>
                </a:r>
                <a:endParaRPr lang="zh-CN" altLang="en-US" sz="11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3" name="TextBox 37"/>
              <p:cNvSpPr txBox="1"/>
              <p:nvPr/>
            </p:nvSpPr>
            <p:spPr bwMode="auto">
              <a:xfrm>
                <a:off x="10873" y="6800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6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统一信息服务</a:t>
                </a:r>
                <a:endParaRPr lang="zh-CN" altLang="en-US" sz="11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4" name="TextBox 37"/>
              <p:cNvSpPr txBox="1"/>
              <p:nvPr/>
            </p:nvSpPr>
            <p:spPr bwMode="auto">
              <a:xfrm>
                <a:off x="12643" y="6800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6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统一配置服务</a:t>
                </a:r>
                <a:endParaRPr lang="zh-CN" altLang="en-US" sz="11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6" name="TextBox 37"/>
              <p:cNvSpPr txBox="1"/>
              <p:nvPr/>
            </p:nvSpPr>
            <p:spPr bwMode="auto">
              <a:xfrm>
                <a:off x="5348" y="7308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媒体服务</a:t>
                </a:r>
                <a:endParaRPr lang="zh-CN" altLang="en-US" sz="24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7" name="TextBox 37"/>
              <p:cNvSpPr txBox="1"/>
              <p:nvPr/>
            </p:nvSpPr>
            <p:spPr bwMode="auto">
              <a:xfrm>
                <a:off x="7246" y="7309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微信服务</a:t>
                </a:r>
                <a:endParaRPr lang="zh-CN" altLang="en-US" sz="24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8" name="TextBox 37"/>
              <p:cNvSpPr txBox="1"/>
              <p:nvPr/>
            </p:nvSpPr>
            <p:spPr bwMode="auto">
              <a:xfrm>
                <a:off x="9094" y="7325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运维管理中心</a:t>
                </a:r>
                <a:endParaRPr lang="zh-CN" altLang="en-US" sz="24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9" name="TextBox 37"/>
              <p:cNvSpPr txBox="1"/>
              <p:nvPr/>
            </p:nvSpPr>
            <p:spPr bwMode="auto">
              <a:xfrm>
                <a:off x="10896" y="7325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资源服务</a:t>
                </a:r>
                <a:endParaRPr lang="zh-CN" altLang="en-US" sz="24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30" name="TextBox 37"/>
              <p:cNvSpPr txBox="1"/>
              <p:nvPr/>
            </p:nvSpPr>
            <p:spPr bwMode="auto">
              <a:xfrm>
                <a:off x="12661" y="7311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信息标准</a:t>
                </a:r>
                <a:endParaRPr lang="zh-CN" altLang="en-US" sz="24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34" name="TextBox 37"/>
              <p:cNvSpPr txBox="1"/>
              <p:nvPr/>
            </p:nvSpPr>
            <p:spPr bwMode="auto">
              <a:xfrm>
                <a:off x="3540" y="7308"/>
                <a:ext cx="1655" cy="371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75665">
                  <a:defRPr/>
                </a:pPr>
                <a:r>
                  <a:rPr lang="zh-CN" altLang="en-US" sz="6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 </a:t>
                </a:r>
                <a:r>
                  <a:rPr lang="en-US" altLang="zh-CN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Metadata</a:t>
                </a:r>
                <a:r>
                  <a:rPr lang="zh-CN" altLang="en-US" sz="11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服务</a:t>
                </a:r>
                <a:endParaRPr lang="zh-CN" altLang="en-US" sz="24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 bwMode="auto">
              <a:xfrm>
                <a:off x="15458" y="2736"/>
                <a:ext cx="585" cy="7565"/>
              </a:xfrm>
              <a:prstGeom prst="rect">
                <a:avLst/>
              </a:prstGeom>
              <a:solidFill>
                <a:srgbClr val="3DACF1">
                  <a:alpha val="4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395" tIns="45699" rIns="91395" bIns="4569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en-US" altLang="zh-CN" sz="600" kern="0" dirty="0">
                  <a:solidFill>
                    <a:srgbClr val="00000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sp>
          <p:nvSpPr>
            <p:cNvPr id="138" name="圆角矩形 137"/>
            <p:cNvSpPr/>
            <p:nvPr/>
          </p:nvSpPr>
          <p:spPr>
            <a:xfrm>
              <a:off x="3951" y="9832"/>
              <a:ext cx="1710" cy="35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网络</a:t>
              </a:r>
              <a:endParaRPr lang="zh-CN" altLang="en-US" sz="12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2" name="圆角矩形 141"/>
            <p:cNvSpPr/>
            <p:nvPr/>
          </p:nvSpPr>
          <p:spPr>
            <a:xfrm>
              <a:off x="6856" y="9832"/>
              <a:ext cx="1710" cy="35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服务器</a:t>
              </a:r>
              <a:endParaRPr lang="zh-CN" altLang="en-US" sz="12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9616" y="9832"/>
              <a:ext cx="1710" cy="35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存储</a:t>
              </a:r>
              <a:endParaRPr lang="zh-CN" altLang="en-US" sz="12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12259" y="9832"/>
              <a:ext cx="1710" cy="35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其他设备</a:t>
              </a:r>
              <a:endParaRPr lang="zh-CN" altLang="en-US" sz="12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8" name="TextBox 131"/>
            <p:cNvSpPr txBox="1"/>
            <p:nvPr/>
          </p:nvSpPr>
          <p:spPr>
            <a:xfrm>
              <a:off x="15538" y="1923"/>
              <a:ext cx="630" cy="6989"/>
            </a:xfrm>
            <a:prstGeom prst="rect">
              <a:avLst/>
            </a:prstGeom>
            <a:noFill/>
          </p:spPr>
          <p:txBody>
            <a:bodyPr vert="eaVert" wrap="square" lIns="91428" tIns="45715" rIns="91428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方正书宋简体" panose="02000000000000000000" charset="-122"/>
                  <a:ea typeface="方正书宋简体" panose="02000000000000000000" charset="-122"/>
                </a:rPr>
                <a:t>运维服务、师资培训服务</a:t>
              </a:r>
              <a:endParaRPr lang="zh-CN" altLang="en-US" sz="1400" b="1" dirty="0">
                <a:solidFill>
                  <a:schemeClr val="bg1"/>
                </a:solidFill>
                <a:latin typeface="方正书宋简体" panose="02000000000000000000" charset="-122"/>
                <a:ea typeface="方正书宋简体" panose="02000000000000000000" charset="-122"/>
              </a:endParaRPr>
            </a:p>
          </p:txBody>
        </p:sp>
        <p:sp>
          <p:nvSpPr>
            <p:cNvPr id="149" name="TextBox 132"/>
            <p:cNvSpPr txBox="1"/>
            <p:nvPr/>
          </p:nvSpPr>
          <p:spPr>
            <a:xfrm>
              <a:off x="16349" y="1939"/>
              <a:ext cx="630" cy="6980"/>
            </a:xfrm>
            <a:prstGeom prst="rect">
              <a:avLst/>
            </a:prstGeom>
            <a:noFill/>
          </p:spPr>
          <p:txBody>
            <a:bodyPr vert="eaVert" wrap="square" lIns="91428" tIns="45715" rIns="91428" bIns="45715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方正书宋简体" panose="02000000000000000000" charset="-122"/>
                  <a:ea typeface="方正书宋简体" panose="02000000000000000000" charset="-122"/>
                </a:rPr>
                <a:t>学科资源服务、项目申报服务</a:t>
              </a:r>
              <a:endParaRPr lang="zh-CN" altLang="en-US" sz="1400" b="1" dirty="0">
                <a:solidFill>
                  <a:schemeClr val="bg1"/>
                </a:solidFill>
                <a:latin typeface="方正书宋简体" panose="02000000000000000000" charset="-122"/>
                <a:ea typeface="方正书宋简体" panose="02000000000000000000" charset="-122"/>
              </a:endParaRPr>
            </a:p>
          </p:txBody>
        </p:sp>
        <p:sp>
          <p:nvSpPr>
            <p:cNvPr id="158" name="Freeform 171"/>
            <p:cNvSpPr>
              <a:spLocks noEditPoints="1"/>
            </p:cNvSpPr>
            <p:nvPr/>
          </p:nvSpPr>
          <p:spPr bwMode="auto">
            <a:xfrm rot="5400000">
              <a:off x="13180" y="1181"/>
              <a:ext cx="477" cy="670"/>
            </a:xfrm>
            <a:custGeom>
              <a:avLst/>
              <a:gdLst>
                <a:gd name="T0" fmla="*/ 88 w 98"/>
                <a:gd name="T1" fmla="*/ 0 h 128"/>
                <a:gd name="T2" fmla="*/ 10 w 98"/>
                <a:gd name="T3" fmla="*/ 0 h 128"/>
                <a:gd name="T4" fmla="*/ 0 w 98"/>
                <a:gd name="T5" fmla="*/ 10 h 128"/>
                <a:gd name="T6" fmla="*/ 0 w 98"/>
                <a:gd name="T7" fmla="*/ 118 h 128"/>
                <a:gd name="T8" fmla="*/ 10 w 98"/>
                <a:gd name="T9" fmla="*/ 128 h 128"/>
                <a:gd name="T10" fmla="*/ 88 w 98"/>
                <a:gd name="T11" fmla="*/ 128 h 128"/>
                <a:gd name="T12" fmla="*/ 98 w 98"/>
                <a:gd name="T13" fmla="*/ 118 h 128"/>
                <a:gd name="T14" fmla="*/ 98 w 98"/>
                <a:gd name="T15" fmla="*/ 10 h 128"/>
                <a:gd name="T16" fmla="*/ 88 w 98"/>
                <a:gd name="T17" fmla="*/ 0 h 128"/>
                <a:gd name="T18" fmla="*/ 49 w 98"/>
                <a:gd name="T19" fmla="*/ 125 h 128"/>
                <a:gd name="T20" fmla="*/ 45 w 98"/>
                <a:gd name="T21" fmla="*/ 121 h 128"/>
                <a:gd name="T22" fmla="*/ 49 w 98"/>
                <a:gd name="T23" fmla="*/ 116 h 128"/>
                <a:gd name="T24" fmla="*/ 53 w 98"/>
                <a:gd name="T25" fmla="*/ 121 h 128"/>
                <a:gd name="T26" fmla="*/ 49 w 98"/>
                <a:gd name="T27" fmla="*/ 125 h 128"/>
                <a:gd name="T28" fmla="*/ 84 w 98"/>
                <a:gd name="T29" fmla="*/ 114 h 128"/>
                <a:gd name="T30" fmla="*/ 14 w 98"/>
                <a:gd name="T31" fmla="*/ 114 h 128"/>
                <a:gd name="T32" fmla="*/ 14 w 98"/>
                <a:gd name="T33" fmla="*/ 15 h 128"/>
                <a:gd name="T34" fmla="*/ 84 w 98"/>
                <a:gd name="T35" fmla="*/ 15 h 128"/>
                <a:gd name="T36" fmla="*/ 84 w 98"/>
                <a:gd name="T37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28">
                  <a:moveTo>
                    <a:pt x="8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4" y="128"/>
                    <a:pt x="98" y="124"/>
                    <a:pt x="98" y="118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4"/>
                    <a:pt x="94" y="0"/>
                    <a:pt x="88" y="0"/>
                  </a:cubicBezTo>
                  <a:close/>
                  <a:moveTo>
                    <a:pt x="49" y="125"/>
                  </a:moveTo>
                  <a:cubicBezTo>
                    <a:pt x="47" y="125"/>
                    <a:pt x="45" y="123"/>
                    <a:pt x="45" y="121"/>
                  </a:cubicBezTo>
                  <a:cubicBezTo>
                    <a:pt x="45" y="118"/>
                    <a:pt x="47" y="116"/>
                    <a:pt x="49" y="116"/>
                  </a:cubicBezTo>
                  <a:cubicBezTo>
                    <a:pt x="51" y="116"/>
                    <a:pt x="53" y="118"/>
                    <a:pt x="53" y="121"/>
                  </a:cubicBezTo>
                  <a:cubicBezTo>
                    <a:pt x="53" y="123"/>
                    <a:pt x="51" y="125"/>
                    <a:pt x="49" y="125"/>
                  </a:cubicBezTo>
                  <a:close/>
                  <a:moveTo>
                    <a:pt x="84" y="114"/>
                  </a:moveTo>
                  <a:cubicBezTo>
                    <a:pt x="14" y="114"/>
                    <a:pt x="14" y="114"/>
                    <a:pt x="14" y="1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84" y="15"/>
                    <a:pt x="84" y="15"/>
                    <a:pt x="84" y="15"/>
                  </a:cubicBezTo>
                  <a:lnTo>
                    <a:pt x="84" y="11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5"/>
            </a:p>
          </p:txBody>
        </p:sp>
        <p:sp>
          <p:nvSpPr>
            <p:cNvPr id="159" name="Freeform 172"/>
            <p:cNvSpPr>
              <a:spLocks noEditPoints="1"/>
            </p:cNvSpPr>
            <p:nvPr/>
          </p:nvSpPr>
          <p:spPr bwMode="auto">
            <a:xfrm>
              <a:off x="9026" y="1270"/>
              <a:ext cx="336" cy="500"/>
            </a:xfrm>
            <a:custGeom>
              <a:avLst/>
              <a:gdLst>
                <a:gd name="T0" fmla="*/ 68 w 78"/>
                <a:gd name="T1" fmla="*/ 0 h 128"/>
                <a:gd name="T2" fmla="*/ 10 w 78"/>
                <a:gd name="T3" fmla="*/ 0 h 128"/>
                <a:gd name="T4" fmla="*/ 0 w 78"/>
                <a:gd name="T5" fmla="*/ 10 h 128"/>
                <a:gd name="T6" fmla="*/ 0 w 78"/>
                <a:gd name="T7" fmla="*/ 118 h 128"/>
                <a:gd name="T8" fmla="*/ 10 w 78"/>
                <a:gd name="T9" fmla="*/ 128 h 128"/>
                <a:gd name="T10" fmla="*/ 68 w 78"/>
                <a:gd name="T11" fmla="*/ 128 h 128"/>
                <a:gd name="T12" fmla="*/ 78 w 78"/>
                <a:gd name="T13" fmla="*/ 118 h 128"/>
                <a:gd name="T14" fmla="*/ 78 w 78"/>
                <a:gd name="T15" fmla="*/ 10 h 128"/>
                <a:gd name="T16" fmla="*/ 68 w 78"/>
                <a:gd name="T17" fmla="*/ 0 h 128"/>
                <a:gd name="T18" fmla="*/ 39 w 78"/>
                <a:gd name="T19" fmla="*/ 123 h 128"/>
                <a:gd name="T20" fmla="*/ 34 w 78"/>
                <a:gd name="T21" fmla="*/ 118 h 128"/>
                <a:gd name="T22" fmla="*/ 39 w 78"/>
                <a:gd name="T23" fmla="*/ 113 h 128"/>
                <a:gd name="T24" fmla="*/ 44 w 78"/>
                <a:gd name="T25" fmla="*/ 118 h 128"/>
                <a:gd name="T26" fmla="*/ 39 w 78"/>
                <a:gd name="T27" fmla="*/ 123 h 128"/>
                <a:gd name="T28" fmla="*/ 68 w 78"/>
                <a:gd name="T29" fmla="*/ 108 h 128"/>
                <a:gd name="T30" fmla="*/ 10 w 78"/>
                <a:gd name="T31" fmla="*/ 108 h 128"/>
                <a:gd name="T32" fmla="*/ 10 w 78"/>
                <a:gd name="T33" fmla="*/ 20 h 128"/>
                <a:gd name="T34" fmla="*/ 68 w 78"/>
                <a:gd name="T35" fmla="*/ 20 h 128"/>
                <a:gd name="T36" fmla="*/ 68 w 78"/>
                <a:gd name="T37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128">
                  <a:moveTo>
                    <a:pt x="6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74" y="128"/>
                    <a:pt x="78" y="124"/>
                    <a:pt x="78" y="118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lose/>
                  <a:moveTo>
                    <a:pt x="39" y="123"/>
                  </a:moveTo>
                  <a:cubicBezTo>
                    <a:pt x="36" y="123"/>
                    <a:pt x="34" y="121"/>
                    <a:pt x="34" y="118"/>
                  </a:cubicBezTo>
                  <a:cubicBezTo>
                    <a:pt x="34" y="115"/>
                    <a:pt x="36" y="113"/>
                    <a:pt x="39" y="113"/>
                  </a:cubicBezTo>
                  <a:cubicBezTo>
                    <a:pt x="42" y="113"/>
                    <a:pt x="44" y="115"/>
                    <a:pt x="44" y="118"/>
                  </a:cubicBezTo>
                  <a:cubicBezTo>
                    <a:pt x="44" y="121"/>
                    <a:pt x="42" y="123"/>
                    <a:pt x="39" y="123"/>
                  </a:cubicBezTo>
                  <a:close/>
                  <a:moveTo>
                    <a:pt x="68" y="108"/>
                  </a:moveTo>
                  <a:cubicBezTo>
                    <a:pt x="10" y="108"/>
                    <a:pt x="10" y="108"/>
                    <a:pt x="10" y="10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8" y="20"/>
                    <a:pt x="68" y="20"/>
                    <a:pt x="68" y="20"/>
                  </a:cubicBezTo>
                  <a:lnTo>
                    <a:pt x="68" y="10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5"/>
            </a:p>
          </p:txBody>
        </p:sp>
        <p:sp>
          <p:nvSpPr>
            <p:cNvPr id="160" name="Freeform 168"/>
            <p:cNvSpPr>
              <a:spLocks noEditPoints="1"/>
            </p:cNvSpPr>
            <p:nvPr/>
          </p:nvSpPr>
          <p:spPr bwMode="auto">
            <a:xfrm>
              <a:off x="5501" y="1259"/>
              <a:ext cx="438" cy="495"/>
            </a:xfrm>
            <a:custGeom>
              <a:avLst/>
              <a:gdLst>
                <a:gd name="T0" fmla="*/ 118 w 128"/>
                <a:gd name="T1" fmla="*/ 0 h 122"/>
                <a:gd name="T2" fmla="*/ 10 w 128"/>
                <a:gd name="T3" fmla="*/ 0 h 122"/>
                <a:gd name="T4" fmla="*/ 0 w 128"/>
                <a:gd name="T5" fmla="*/ 10 h 122"/>
                <a:gd name="T6" fmla="*/ 0 w 128"/>
                <a:gd name="T7" fmla="*/ 88 h 122"/>
                <a:gd name="T8" fmla="*/ 10 w 128"/>
                <a:gd name="T9" fmla="*/ 98 h 122"/>
                <a:gd name="T10" fmla="*/ 49 w 128"/>
                <a:gd name="T11" fmla="*/ 98 h 122"/>
                <a:gd name="T12" fmla="*/ 49 w 128"/>
                <a:gd name="T13" fmla="*/ 112 h 122"/>
                <a:gd name="T14" fmla="*/ 35 w 128"/>
                <a:gd name="T15" fmla="*/ 112 h 122"/>
                <a:gd name="T16" fmla="*/ 35 w 128"/>
                <a:gd name="T17" fmla="*/ 122 h 122"/>
                <a:gd name="T18" fmla="*/ 93 w 128"/>
                <a:gd name="T19" fmla="*/ 122 h 122"/>
                <a:gd name="T20" fmla="*/ 93 w 128"/>
                <a:gd name="T21" fmla="*/ 112 h 122"/>
                <a:gd name="T22" fmla="*/ 79 w 128"/>
                <a:gd name="T23" fmla="*/ 112 h 122"/>
                <a:gd name="T24" fmla="*/ 79 w 128"/>
                <a:gd name="T25" fmla="*/ 98 h 122"/>
                <a:gd name="T26" fmla="*/ 118 w 128"/>
                <a:gd name="T27" fmla="*/ 98 h 122"/>
                <a:gd name="T28" fmla="*/ 128 w 128"/>
                <a:gd name="T29" fmla="*/ 88 h 122"/>
                <a:gd name="T30" fmla="*/ 128 w 128"/>
                <a:gd name="T31" fmla="*/ 10 h 122"/>
                <a:gd name="T32" fmla="*/ 118 w 128"/>
                <a:gd name="T33" fmla="*/ 0 h 122"/>
                <a:gd name="T34" fmla="*/ 118 w 128"/>
                <a:gd name="T35" fmla="*/ 83 h 122"/>
                <a:gd name="T36" fmla="*/ 10 w 128"/>
                <a:gd name="T37" fmla="*/ 83 h 122"/>
                <a:gd name="T38" fmla="*/ 10 w 128"/>
                <a:gd name="T39" fmla="*/ 10 h 122"/>
                <a:gd name="T40" fmla="*/ 118 w 128"/>
                <a:gd name="T41" fmla="*/ 10 h 122"/>
                <a:gd name="T42" fmla="*/ 118 w 128"/>
                <a:gd name="T43" fmla="*/ 8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2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4" y="98"/>
                    <a:pt x="1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24" y="98"/>
                    <a:pt x="128" y="94"/>
                    <a:pt x="128" y="88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8" y="83"/>
                  </a:moveTo>
                  <a:cubicBezTo>
                    <a:pt x="10" y="83"/>
                    <a:pt x="10" y="83"/>
                    <a:pt x="10" y="83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8" y="10"/>
                    <a:pt x="118" y="10"/>
                    <a:pt x="118" y="10"/>
                  </a:cubicBezTo>
                  <a:lnTo>
                    <a:pt x="118" y="8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5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智慧校园效果图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-8255"/>
            <a:ext cx="11738610" cy="685863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4950" y="-8255"/>
            <a:ext cx="356362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365760" y="54610"/>
            <a:ext cx="371284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02</a:t>
            </a:r>
            <a:r>
              <a:rPr lang="en-US" altLang="zh-CN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效果图</a:t>
            </a:r>
            <a:endParaRPr lang="zh-CN" altLang="en-US" sz="1800" dirty="0">
              <a:solidFill>
                <a:schemeClr val="bg1"/>
              </a:solidFill>
              <a:latin typeface="方正书宋简体" panose="02000000000000000000" charset="-122"/>
              <a:cs typeface="方正书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95740" y="6210300"/>
            <a:ext cx="279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国泰安主题式智慧校园</a:t>
            </a:r>
            <a:endParaRPr lang="zh-CN" altLang="en-US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79458" y="3075400"/>
            <a:ext cx="5474779" cy="2214104"/>
            <a:chOff x="1887638" y="2460720"/>
            <a:chExt cx="5474779" cy="2214104"/>
          </a:xfrm>
        </p:grpSpPr>
        <p:sp>
          <p:nvSpPr>
            <p:cNvPr id="17" name="文本框 16"/>
            <p:cNvSpPr txBox="1"/>
            <p:nvPr/>
          </p:nvSpPr>
          <p:spPr>
            <a:xfrm>
              <a:off x="3466496" y="2461092"/>
              <a:ext cx="29542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Calibri" panose="020F0502020204030204" charset="0"/>
                </a:rPr>
                <a:t>建设内容</a:t>
              </a:r>
              <a:endParaRPr lang="zh-CN" altLang="en-US" sz="40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23217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应用体系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7638" y="2460720"/>
              <a:ext cx="185782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0</a:t>
              </a:r>
              <a:r>
                <a:rPr lang="en-US" altLang="zh-CN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3</a:t>
              </a:r>
              <a:endParaRPr lang="en-US" altLang="zh-CN" sz="40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8202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基础平台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27027" y="4306524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分析平台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43046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54710" y="125730"/>
            <a:ext cx="3836670" cy="436245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 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 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概述 </a:t>
            </a:r>
            <a:endParaRPr lang="zh-CN" altLang="en-US" sz="18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89623" y="722672"/>
            <a:ext cx="800667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微软雅黑" panose="020B0503020204020204" pitchFamily="34" charset="-122"/>
              </a:rPr>
              <a:t>国泰安智慧校园产品从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“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应用体系</a:t>
            </a:r>
            <a:r>
              <a:rPr lang="en-US" altLang="zh-CN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+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基础平台</a:t>
            </a:r>
            <a:r>
              <a:rPr lang="en-US" altLang="zh-CN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+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分析平台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”三大层面满足院校信息化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建设。</a:t>
            </a:r>
            <a:endParaRPr lang="en-US" altLang="zh-CN" sz="1600" dirty="0" smtClean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617395" y="2439828"/>
            <a:ext cx="9186733" cy="4323444"/>
            <a:chOff x="854795" y="2426307"/>
            <a:chExt cx="9186733" cy="4323444"/>
          </a:xfrm>
        </p:grpSpPr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5114669" y="2662620"/>
              <a:ext cx="4742572" cy="38472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000"/>
                </a:lnSpc>
                <a:buFont typeface="Arial" panose="020B0604020202020204" pitchFamily="34" charset="0"/>
              </a:pPr>
              <a:r>
                <a:rPr lang="zh-CN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分析</a:t>
              </a:r>
              <a:r>
                <a:rPr lang="zh-CN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平台</a:t>
              </a:r>
              <a:r>
                <a:rPr lang="zh-CN" alt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（分析决策数据化）</a:t>
              </a:r>
              <a:endParaRPr lang="zh-CN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Rectangle 36"/>
            <p:cNvSpPr txBox="1">
              <a:spLocks noChangeArrowheads="1"/>
            </p:cNvSpPr>
            <p:nvPr/>
          </p:nvSpPr>
          <p:spPr bwMode="auto">
            <a:xfrm>
              <a:off x="5220820" y="5209111"/>
              <a:ext cx="4512627" cy="38472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000"/>
                </a:lnSpc>
                <a:buFont typeface="Arial" panose="020B0604020202020204" pitchFamily="34" charset="0"/>
              </a:pPr>
              <a:r>
                <a:rPr lang="zh-CN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应用</a:t>
              </a:r>
              <a:r>
                <a:rPr lang="zh-CN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体系</a:t>
              </a:r>
              <a:r>
                <a:rPr lang="zh-CN" alt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（校园管理信息化）</a:t>
              </a:r>
              <a:endParaRPr lang="zh-CN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Rectangle 37"/>
            <p:cNvSpPr txBox="1">
              <a:spLocks noChangeArrowheads="1"/>
            </p:cNvSpPr>
            <p:nvPr/>
          </p:nvSpPr>
          <p:spPr bwMode="auto">
            <a:xfrm>
              <a:off x="5151006" y="3812783"/>
              <a:ext cx="4263783" cy="38472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000"/>
                </a:lnSpc>
                <a:buFont typeface="Arial" panose="020B0604020202020204" pitchFamily="34" charset="0"/>
              </a:pPr>
              <a:r>
                <a:rPr lang="zh-CN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基础</a:t>
              </a:r>
              <a:r>
                <a:rPr lang="zh-CN" altLang="en-US" sz="2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平台</a:t>
              </a:r>
              <a:r>
                <a:rPr lang="zh-CN" alt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（数据信息统一化）</a:t>
              </a:r>
              <a:endParaRPr lang="zh-CN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54795" y="2426307"/>
              <a:ext cx="4165677" cy="4262084"/>
              <a:chOff x="1468252" y="1553811"/>
              <a:chExt cx="4436269" cy="4622798"/>
            </a:xfrm>
          </p:grpSpPr>
          <p:grpSp>
            <p:nvGrpSpPr>
              <p:cNvPr id="16" name="Group 19"/>
              <p:cNvGrpSpPr/>
              <p:nvPr/>
            </p:nvGrpSpPr>
            <p:grpSpPr bwMode="auto">
              <a:xfrm>
                <a:off x="3394832" y="2017988"/>
                <a:ext cx="2509689" cy="3053680"/>
                <a:chOff x="1930" y="1511"/>
                <a:chExt cx="3769" cy="2090"/>
              </a:xfrm>
            </p:grpSpPr>
            <p:sp>
              <p:nvSpPr>
                <p:cNvPr id="17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3154" y="3601"/>
                  <a:ext cx="2545" cy="0"/>
                </a:xfrm>
                <a:prstGeom prst="line">
                  <a:avLst/>
                </a:prstGeom>
                <a:noFill/>
                <a:ln w="9525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  <a:headEnd type="diamond" w="lg" len="lg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5670">
                    <a:defRPr/>
                  </a:pPr>
                  <a:endParaRPr lang="zh-CN" altLang="en-US" sz="1805" b="1" kern="0">
                    <a:solidFill>
                      <a:srgbClr val="00000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930" y="1511"/>
                  <a:ext cx="3203" cy="0"/>
                </a:xfrm>
                <a:prstGeom prst="line">
                  <a:avLst/>
                </a:prstGeom>
                <a:noFill/>
                <a:ln w="9525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  <a:headEnd type="diamond" w="lg" len="lg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5670">
                    <a:defRPr/>
                  </a:pPr>
                  <a:endParaRPr lang="zh-CN" altLang="en-US" sz="1805" b="1" kern="0">
                    <a:solidFill>
                      <a:srgbClr val="00000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2627" y="2446"/>
                  <a:ext cx="2903" cy="0"/>
                </a:xfrm>
                <a:prstGeom prst="line">
                  <a:avLst/>
                </a:prstGeom>
                <a:noFill/>
                <a:ln w="9525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  <a:headEnd type="diamond" w="lg" len="lg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5670">
                    <a:defRPr/>
                  </a:pPr>
                  <a:endParaRPr lang="zh-CN" altLang="en-US" sz="1805" b="1" kern="0">
                    <a:solidFill>
                      <a:srgbClr val="00000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1468252" y="4292036"/>
                <a:ext cx="3680083" cy="1884573"/>
                <a:chOff x="1047907" y="3811318"/>
                <a:chExt cx="3673475" cy="1881188"/>
              </a:xfrm>
            </p:grpSpPr>
            <p:grpSp>
              <p:nvGrpSpPr>
                <p:cNvPr id="6" name="Group 5"/>
                <p:cNvGrpSpPr/>
                <p:nvPr/>
              </p:nvGrpSpPr>
              <p:grpSpPr bwMode="auto">
                <a:xfrm>
                  <a:off x="1047907" y="3965306"/>
                  <a:ext cx="3673475" cy="1727200"/>
                  <a:chOff x="1728" y="3024"/>
                  <a:chExt cx="2304" cy="1080"/>
                </a:xfrm>
              </p:grpSpPr>
              <p:sp>
                <p:nvSpPr>
                  <p:cNvPr id="8" name="Freeform 5"/>
                  <p:cNvSpPr/>
                  <p:nvPr/>
                </p:nvSpPr>
                <p:spPr bwMode="auto">
                  <a:xfrm>
                    <a:off x="1728" y="3024"/>
                    <a:ext cx="2304" cy="1080"/>
                  </a:xfrm>
                  <a:custGeom>
                    <a:avLst/>
                    <a:gdLst>
                      <a:gd name="T0" fmla="*/ 2304 w 2304"/>
                      <a:gd name="T1" fmla="*/ 792 h 1080"/>
                      <a:gd name="T2" fmla="*/ 2302 w 2304"/>
                      <a:gd name="T3" fmla="*/ 806 h 1080"/>
                      <a:gd name="T4" fmla="*/ 2290 w 2304"/>
                      <a:gd name="T5" fmla="*/ 836 h 1080"/>
                      <a:gd name="T6" fmla="*/ 2268 w 2304"/>
                      <a:gd name="T7" fmla="*/ 864 h 1080"/>
                      <a:gd name="T8" fmla="*/ 2234 w 2304"/>
                      <a:gd name="T9" fmla="*/ 892 h 1080"/>
                      <a:gd name="T10" fmla="*/ 2190 w 2304"/>
                      <a:gd name="T11" fmla="*/ 916 h 1080"/>
                      <a:gd name="T12" fmla="*/ 2108 w 2304"/>
                      <a:gd name="T13" fmla="*/ 954 h 1080"/>
                      <a:gd name="T14" fmla="*/ 1966 w 2304"/>
                      <a:gd name="T15" fmla="*/ 996 h 1080"/>
                      <a:gd name="T16" fmla="*/ 1796 w 2304"/>
                      <a:gd name="T17" fmla="*/ 1030 h 1080"/>
                      <a:gd name="T18" fmla="*/ 1600 w 2304"/>
                      <a:gd name="T19" fmla="*/ 1058 h 1080"/>
                      <a:gd name="T20" fmla="*/ 1384 w 2304"/>
                      <a:gd name="T21" fmla="*/ 1074 h 1080"/>
                      <a:gd name="T22" fmla="*/ 1152 w 2304"/>
                      <a:gd name="T23" fmla="*/ 1080 h 1080"/>
                      <a:gd name="T24" fmla="*/ 1034 w 2304"/>
                      <a:gd name="T25" fmla="*/ 1078 h 1080"/>
                      <a:gd name="T26" fmla="*/ 810 w 2304"/>
                      <a:gd name="T27" fmla="*/ 1068 h 1080"/>
                      <a:gd name="T28" fmla="*/ 602 w 2304"/>
                      <a:gd name="T29" fmla="*/ 1046 h 1080"/>
                      <a:gd name="T30" fmla="*/ 420 w 2304"/>
                      <a:gd name="T31" fmla="*/ 1014 h 1080"/>
                      <a:gd name="T32" fmla="*/ 264 w 2304"/>
                      <a:gd name="T33" fmla="*/ 976 h 1080"/>
                      <a:gd name="T34" fmla="*/ 140 w 2304"/>
                      <a:gd name="T35" fmla="*/ 930 h 1080"/>
                      <a:gd name="T36" fmla="*/ 90 w 2304"/>
                      <a:gd name="T37" fmla="*/ 904 h 1080"/>
                      <a:gd name="T38" fmla="*/ 52 w 2304"/>
                      <a:gd name="T39" fmla="*/ 878 h 1080"/>
                      <a:gd name="T40" fmla="*/ 24 w 2304"/>
                      <a:gd name="T41" fmla="*/ 850 h 1080"/>
                      <a:gd name="T42" fmla="*/ 6 w 2304"/>
                      <a:gd name="T43" fmla="*/ 822 h 1080"/>
                      <a:gd name="T44" fmla="*/ 0 w 2304"/>
                      <a:gd name="T45" fmla="*/ 792 h 1080"/>
                      <a:gd name="T46" fmla="*/ 288 w 2304"/>
                      <a:gd name="T47" fmla="*/ 216 h 1080"/>
                      <a:gd name="T48" fmla="*/ 292 w 2304"/>
                      <a:gd name="T49" fmla="*/ 194 h 1080"/>
                      <a:gd name="T50" fmla="*/ 306 w 2304"/>
                      <a:gd name="T51" fmla="*/ 172 h 1080"/>
                      <a:gd name="T52" fmla="*/ 326 w 2304"/>
                      <a:gd name="T53" fmla="*/ 152 h 1080"/>
                      <a:gd name="T54" fmla="*/ 356 w 2304"/>
                      <a:gd name="T55" fmla="*/ 132 h 1080"/>
                      <a:gd name="T56" fmla="*/ 436 w 2304"/>
                      <a:gd name="T57" fmla="*/ 96 h 1080"/>
                      <a:gd name="T58" fmla="*/ 542 w 2304"/>
                      <a:gd name="T59" fmla="*/ 64 h 1080"/>
                      <a:gd name="T60" fmla="*/ 668 w 2304"/>
                      <a:gd name="T61" fmla="*/ 36 h 1080"/>
                      <a:gd name="T62" fmla="*/ 816 w 2304"/>
                      <a:gd name="T63" fmla="*/ 16 h 1080"/>
                      <a:gd name="T64" fmla="*/ 978 w 2304"/>
                      <a:gd name="T65" fmla="*/ 4 h 1080"/>
                      <a:gd name="T66" fmla="*/ 1152 w 2304"/>
                      <a:gd name="T67" fmla="*/ 0 h 1080"/>
                      <a:gd name="T68" fmla="*/ 1240 w 2304"/>
                      <a:gd name="T69" fmla="*/ 2 h 1080"/>
                      <a:gd name="T70" fmla="*/ 1408 w 2304"/>
                      <a:gd name="T71" fmla="*/ 10 h 1080"/>
                      <a:gd name="T72" fmla="*/ 1564 w 2304"/>
                      <a:gd name="T73" fmla="*/ 26 h 1080"/>
                      <a:gd name="T74" fmla="*/ 1702 w 2304"/>
                      <a:gd name="T75" fmla="*/ 50 h 1080"/>
                      <a:gd name="T76" fmla="*/ 1818 w 2304"/>
                      <a:gd name="T77" fmla="*/ 78 h 1080"/>
                      <a:gd name="T78" fmla="*/ 1912 w 2304"/>
                      <a:gd name="T79" fmla="*/ 114 h 1080"/>
                      <a:gd name="T80" fmla="*/ 1964 w 2304"/>
                      <a:gd name="T81" fmla="*/ 142 h 1080"/>
                      <a:gd name="T82" fmla="*/ 1988 w 2304"/>
                      <a:gd name="T83" fmla="*/ 162 h 1080"/>
                      <a:gd name="T84" fmla="*/ 2006 w 2304"/>
                      <a:gd name="T85" fmla="*/ 184 h 1080"/>
                      <a:gd name="T86" fmla="*/ 2014 w 2304"/>
                      <a:gd name="T87" fmla="*/ 204 h 1080"/>
                      <a:gd name="T88" fmla="*/ 2016 w 2304"/>
                      <a:gd name="T89" fmla="*/ 216 h 1080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304"/>
                      <a:gd name="T136" fmla="*/ 0 h 1080"/>
                      <a:gd name="T137" fmla="*/ 2304 w 2304"/>
                      <a:gd name="T138" fmla="*/ 1080 h 1080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304" h="1080">
                        <a:moveTo>
                          <a:pt x="2016" y="216"/>
                        </a:moveTo>
                        <a:lnTo>
                          <a:pt x="2304" y="792"/>
                        </a:lnTo>
                        <a:lnTo>
                          <a:pt x="2302" y="806"/>
                        </a:lnTo>
                        <a:lnTo>
                          <a:pt x="2298" y="822"/>
                        </a:lnTo>
                        <a:lnTo>
                          <a:pt x="2290" y="836"/>
                        </a:lnTo>
                        <a:lnTo>
                          <a:pt x="2280" y="850"/>
                        </a:lnTo>
                        <a:lnTo>
                          <a:pt x="2268" y="864"/>
                        </a:lnTo>
                        <a:lnTo>
                          <a:pt x="2252" y="878"/>
                        </a:lnTo>
                        <a:lnTo>
                          <a:pt x="2234" y="892"/>
                        </a:lnTo>
                        <a:lnTo>
                          <a:pt x="2214" y="904"/>
                        </a:lnTo>
                        <a:lnTo>
                          <a:pt x="2190" y="916"/>
                        </a:lnTo>
                        <a:lnTo>
                          <a:pt x="2164" y="930"/>
                        </a:lnTo>
                        <a:lnTo>
                          <a:pt x="2108" y="954"/>
                        </a:lnTo>
                        <a:lnTo>
                          <a:pt x="2040" y="976"/>
                        </a:lnTo>
                        <a:lnTo>
                          <a:pt x="1966" y="996"/>
                        </a:lnTo>
                        <a:lnTo>
                          <a:pt x="1884" y="1014"/>
                        </a:lnTo>
                        <a:lnTo>
                          <a:pt x="1796" y="1030"/>
                        </a:lnTo>
                        <a:lnTo>
                          <a:pt x="1702" y="1046"/>
                        </a:lnTo>
                        <a:lnTo>
                          <a:pt x="1600" y="1058"/>
                        </a:lnTo>
                        <a:lnTo>
                          <a:pt x="1494" y="1068"/>
                        </a:lnTo>
                        <a:lnTo>
                          <a:pt x="1384" y="1074"/>
                        </a:lnTo>
                        <a:lnTo>
                          <a:pt x="1270" y="1078"/>
                        </a:lnTo>
                        <a:lnTo>
                          <a:pt x="1152" y="1080"/>
                        </a:lnTo>
                        <a:lnTo>
                          <a:pt x="1034" y="1078"/>
                        </a:lnTo>
                        <a:lnTo>
                          <a:pt x="920" y="1074"/>
                        </a:lnTo>
                        <a:lnTo>
                          <a:pt x="810" y="1068"/>
                        </a:lnTo>
                        <a:lnTo>
                          <a:pt x="704" y="1058"/>
                        </a:lnTo>
                        <a:lnTo>
                          <a:pt x="602" y="1046"/>
                        </a:lnTo>
                        <a:lnTo>
                          <a:pt x="508" y="1030"/>
                        </a:lnTo>
                        <a:lnTo>
                          <a:pt x="420" y="1014"/>
                        </a:lnTo>
                        <a:lnTo>
                          <a:pt x="338" y="996"/>
                        </a:lnTo>
                        <a:lnTo>
                          <a:pt x="264" y="976"/>
                        </a:lnTo>
                        <a:lnTo>
                          <a:pt x="196" y="954"/>
                        </a:lnTo>
                        <a:lnTo>
                          <a:pt x="140" y="930"/>
                        </a:lnTo>
                        <a:lnTo>
                          <a:pt x="114" y="916"/>
                        </a:lnTo>
                        <a:lnTo>
                          <a:pt x="90" y="904"/>
                        </a:lnTo>
                        <a:lnTo>
                          <a:pt x="70" y="892"/>
                        </a:lnTo>
                        <a:lnTo>
                          <a:pt x="52" y="878"/>
                        </a:lnTo>
                        <a:lnTo>
                          <a:pt x="36" y="864"/>
                        </a:lnTo>
                        <a:lnTo>
                          <a:pt x="24" y="850"/>
                        </a:lnTo>
                        <a:lnTo>
                          <a:pt x="14" y="836"/>
                        </a:lnTo>
                        <a:lnTo>
                          <a:pt x="6" y="822"/>
                        </a:lnTo>
                        <a:lnTo>
                          <a:pt x="2" y="806"/>
                        </a:lnTo>
                        <a:lnTo>
                          <a:pt x="0" y="792"/>
                        </a:lnTo>
                        <a:lnTo>
                          <a:pt x="288" y="216"/>
                        </a:lnTo>
                        <a:lnTo>
                          <a:pt x="290" y="204"/>
                        </a:lnTo>
                        <a:lnTo>
                          <a:pt x="292" y="194"/>
                        </a:lnTo>
                        <a:lnTo>
                          <a:pt x="298" y="184"/>
                        </a:lnTo>
                        <a:lnTo>
                          <a:pt x="306" y="172"/>
                        </a:lnTo>
                        <a:lnTo>
                          <a:pt x="316" y="162"/>
                        </a:lnTo>
                        <a:lnTo>
                          <a:pt x="326" y="152"/>
                        </a:lnTo>
                        <a:lnTo>
                          <a:pt x="340" y="142"/>
                        </a:lnTo>
                        <a:lnTo>
                          <a:pt x="356" y="132"/>
                        </a:lnTo>
                        <a:lnTo>
                          <a:pt x="392" y="114"/>
                        </a:lnTo>
                        <a:lnTo>
                          <a:pt x="436" y="96"/>
                        </a:lnTo>
                        <a:lnTo>
                          <a:pt x="486" y="78"/>
                        </a:lnTo>
                        <a:lnTo>
                          <a:pt x="542" y="64"/>
                        </a:lnTo>
                        <a:lnTo>
                          <a:pt x="602" y="50"/>
                        </a:lnTo>
                        <a:lnTo>
                          <a:pt x="668" y="36"/>
                        </a:lnTo>
                        <a:lnTo>
                          <a:pt x="740" y="26"/>
                        </a:lnTo>
                        <a:lnTo>
                          <a:pt x="816" y="16"/>
                        </a:lnTo>
                        <a:lnTo>
                          <a:pt x="896" y="10"/>
                        </a:lnTo>
                        <a:lnTo>
                          <a:pt x="978" y="4"/>
                        </a:lnTo>
                        <a:lnTo>
                          <a:pt x="1064" y="2"/>
                        </a:lnTo>
                        <a:lnTo>
                          <a:pt x="1152" y="0"/>
                        </a:lnTo>
                        <a:lnTo>
                          <a:pt x="1240" y="2"/>
                        </a:lnTo>
                        <a:lnTo>
                          <a:pt x="1326" y="4"/>
                        </a:lnTo>
                        <a:lnTo>
                          <a:pt x="1408" y="10"/>
                        </a:lnTo>
                        <a:lnTo>
                          <a:pt x="1488" y="16"/>
                        </a:lnTo>
                        <a:lnTo>
                          <a:pt x="1564" y="26"/>
                        </a:lnTo>
                        <a:lnTo>
                          <a:pt x="1636" y="36"/>
                        </a:lnTo>
                        <a:lnTo>
                          <a:pt x="1702" y="50"/>
                        </a:lnTo>
                        <a:lnTo>
                          <a:pt x="1762" y="64"/>
                        </a:lnTo>
                        <a:lnTo>
                          <a:pt x="1818" y="78"/>
                        </a:lnTo>
                        <a:lnTo>
                          <a:pt x="1868" y="96"/>
                        </a:lnTo>
                        <a:lnTo>
                          <a:pt x="1912" y="114"/>
                        </a:lnTo>
                        <a:lnTo>
                          <a:pt x="1948" y="132"/>
                        </a:lnTo>
                        <a:lnTo>
                          <a:pt x="1964" y="142"/>
                        </a:lnTo>
                        <a:lnTo>
                          <a:pt x="1978" y="152"/>
                        </a:lnTo>
                        <a:lnTo>
                          <a:pt x="1988" y="162"/>
                        </a:lnTo>
                        <a:lnTo>
                          <a:pt x="1998" y="172"/>
                        </a:lnTo>
                        <a:lnTo>
                          <a:pt x="2006" y="184"/>
                        </a:lnTo>
                        <a:lnTo>
                          <a:pt x="2012" y="194"/>
                        </a:lnTo>
                        <a:lnTo>
                          <a:pt x="2014" y="204"/>
                        </a:lnTo>
                        <a:lnTo>
                          <a:pt x="2016" y="21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780" b="1">
                      <a:solidFill>
                        <a:srgbClr val="00000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" name="Freeform 6"/>
                  <p:cNvSpPr/>
                  <p:nvPr/>
                </p:nvSpPr>
                <p:spPr bwMode="auto">
                  <a:xfrm>
                    <a:off x="2016" y="3024"/>
                    <a:ext cx="1728" cy="432"/>
                  </a:xfrm>
                  <a:custGeom>
                    <a:avLst/>
                    <a:gdLst>
                      <a:gd name="T0" fmla="*/ 1728 w 1728"/>
                      <a:gd name="T1" fmla="*/ 216 h 432"/>
                      <a:gd name="T2" fmla="*/ 1724 w 1728"/>
                      <a:gd name="T3" fmla="*/ 238 h 432"/>
                      <a:gd name="T4" fmla="*/ 1710 w 1728"/>
                      <a:gd name="T5" fmla="*/ 260 h 432"/>
                      <a:gd name="T6" fmla="*/ 1690 w 1728"/>
                      <a:gd name="T7" fmla="*/ 280 h 432"/>
                      <a:gd name="T8" fmla="*/ 1660 w 1728"/>
                      <a:gd name="T9" fmla="*/ 300 h 432"/>
                      <a:gd name="T10" fmla="*/ 1580 w 1728"/>
                      <a:gd name="T11" fmla="*/ 336 h 432"/>
                      <a:gd name="T12" fmla="*/ 1474 w 1728"/>
                      <a:gd name="T13" fmla="*/ 368 h 432"/>
                      <a:gd name="T14" fmla="*/ 1348 w 1728"/>
                      <a:gd name="T15" fmla="*/ 396 h 432"/>
                      <a:gd name="T16" fmla="*/ 1200 w 1728"/>
                      <a:gd name="T17" fmla="*/ 416 h 432"/>
                      <a:gd name="T18" fmla="*/ 1038 w 1728"/>
                      <a:gd name="T19" fmla="*/ 428 h 432"/>
                      <a:gd name="T20" fmla="*/ 864 w 1728"/>
                      <a:gd name="T21" fmla="*/ 432 h 432"/>
                      <a:gd name="T22" fmla="*/ 776 w 1728"/>
                      <a:gd name="T23" fmla="*/ 430 h 432"/>
                      <a:gd name="T24" fmla="*/ 608 w 1728"/>
                      <a:gd name="T25" fmla="*/ 422 h 432"/>
                      <a:gd name="T26" fmla="*/ 452 w 1728"/>
                      <a:gd name="T27" fmla="*/ 406 h 432"/>
                      <a:gd name="T28" fmla="*/ 314 w 1728"/>
                      <a:gd name="T29" fmla="*/ 382 h 432"/>
                      <a:gd name="T30" fmla="*/ 198 w 1728"/>
                      <a:gd name="T31" fmla="*/ 354 h 432"/>
                      <a:gd name="T32" fmla="*/ 104 w 1728"/>
                      <a:gd name="T33" fmla="*/ 318 h 432"/>
                      <a:gd name="T34" fmla="*/ 52 w 1728"/>
                      <a:gd name="T35" fmla="*/ 290 h 432"/>
                      <a:gd name="T36" fmla="*/ 28 w 1728"/>
                      <a:gd name="T37" fmla="*/ 270 h 432"/>
                      <a:gd name="T38" fmla="*/ 10 w 1728"/>
                      <a:gd name="T39" fmla="*/ 248 h 432"/>
                      <a:gd name="T40" fmla="*/ 2 w 1728"/>
                      <a:gd name="T41" fmla="*/ 228 h 432"/>
                      <a:gd name="T42" fmla="*/ 0 w 1728"/>
                      <a:gd name="T43" fmla="*/ 216 h 432"/>
                      <a:gd name="T44" fmla="*/ 4 w 1728"/>
                      <a:gd name="T45" fmla="*/ 194 h 432"/>
                      <a:gd name="T46" fmla="*/ 18 w 1728"/>
                      <a:gd name="T47" fmla="*/ 172 h 432"/>
                      <a:gd name="T48" fmla="*/ 38 w 1728"/>
                      <a:gd name="T49" fmla="*/ 152 h 432"/>
                      <a:gd name="T50" fmla="*/ 68 w 1728"/>
                      <a:gd name="T51" fmla="*/ 132 h 432"/>
                      <a:gd name="T52" fmla="*/ 148 w 1728"/>
                      <a:gd name="T53" fmla="*/ 96 h 432"/>
                      <a:gd name="T54" fmla="*/ 254 w 1728"/>
                      <a:gd name="T55" fmla="*/ 64 h 432"/>
                      <a:gd name="T56" fmla="*/ 380 w 1728"/>
                      <a:gd name="T57" fmla="*/ 36 h 432"/>
                      <a:gd name="T58" fmla="*/ 528 w 1728"/>
                      <a:gd name="T59" fmla="*/ 16 h 432"/>
                      <a:gd name="T60" fmla="*/ 690 w 1728"/>
                      <a:gd name="T61" fmla="*/ 4 h 432"/>
                      <a:gd name="T62" fmla="*/ 864 w 1728"/>
                      <a:gd name="T63" fmla="*/ 0 h 432"/>
                      <a:gd name="T64" fmla="*/ 952 w 1728"/>
                      <a:gd name="T65" fmla="*/ 2 h 432"/>
                      <a:gd name="T66" fmla="*/ 1120 w 1728"/>
                      <a:gd name="T67" fmla="*/ 10 h 432"/>
                      <a:gd name="T68" fmla="*/ 1276 w 1728"/>
                      <a:gd name="T69" fmla="*/ 26 h 432"/>
                      <a:gd name="T70" fmla="*/ 1414 w 1728"/>
                      <a:gd name="T71" fmla="*/ 50 h 432"/>
                      <a:gd name="T72" fmla="*/ 1530 w 1728"/>
                      <a:gd name="T73" fmla="*/ 78 h 432"/>
                      <a:gd name="T74" fmla="*/ 1624 w 1728"/>
                      <a:gd name="T75" fmla="*/ 114 h 432"/>
                      <a:gd name="T76" fmla="*/ 1676 w 1728"/>
                      <a:gd name="T77" fmla="*/ 142 h 432"/>
                      <a:gd name="T78" fmla="*/ 1700 w 1728"/>
                      <a:gd name="T79" fmla="*/ 162 h 432"/>
                      <a:gd name="T80" fmla="*/ 1718 w 1728"/>
                      <a:gd name="T81" fmla="*/ 184 h 432"/>
                      <a:gd name="T82" fmla="*/ 1726 w 1728"/>
                      <a:gd name="T83" fmla="*/ 204 h 432"/>
                      <a:gd name="T84" fmla="*/ 1728 w 1728"/>
                      <a:gd name="T85" fmla="*/ 216 h 432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728"/>
                      <a:gd name="T130" fmla="*/ 0 h 432"/>
                      <a:gd name="T131" fmla="*/ 1728 w 1728"/>
                      <a:gd name="T132" fmla="*/ 432 h 432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728" h="432">
                        <a:moveTo>
                          <a:pt x="1728" y="216"/>
                        </a:moveTo>
                        <a:lnTo>
                          <a:pt x="1728" y="216"/>
                        </a:lnTo>
                        <a:lnTo>
                          <a:pt x="1726" y="228"/>
                        </a:lnTo>
                        <a:lnTo>
                          <a:pt x="1724" y="238"/>
                        </a:lnTo>
                        <a:lnTo>
                          <a:pt x="1718" y="248"/>
                        </a:lnTo>
                        <a:lnTo>
                          <a:pt x="1710" y="260"/>
                        </a:lnTo>
                        <a:lnTo>
                          <a:pt x="1700" y="270"/>
                        </a:lnTo>
                        <a:lnTo>
                          <a:pt x="1690" y="280"/>
                        </a:lnTo>
                        <a:lnTo>
                          <a:pt x="1676" y="290"/>
                        </a:lnTo>
                        <a:lnTo>
                          <a:pt x="1660" y="300"/>
                        </a:lnTo>
                        <a:lnTo>
                          <a:pt x="1624" y="318"/>
                        </a:lnTo>
                        <a:lnTo>
                          <a:pt x="1580" y="336"/>
                        </a:lnTo>
                        <a:lnTo>
                          <a:pt x="1530" y="354"/>
                        </a:lnTo>
                        <a:lnTo>
                          <a:pt x="1474" y="368"/>
                        </a:lnTo>
                        <a:lnTo>
                          <a:pt x="1414" y="382"/>
                        </a:lnTo>
                        <a:lnTo>
                          <a:pt x="1348" y="396"/>
                        </a:lnTo>
                        <a:lnTo>
                          <a:pt x="1276" y="406"/>
                        </a:lnTo>
                        <a:lnTo>
                          <a:pt x="1200" y="416"/>
                        </a:lnTo>
                        <a:lnTo>
                          <a:pt x="1120" y="422"/>
                        </a:lnTo>
                        <a:lnTo>
                          <a:pt x="1038" y="428"/>
                        </a:lnTo>
                        <a:lnTo>
                          <a:pt x="952" y="430"/>
                        </a:lnTo>
                        <a:lnTo>
                          <a:pt x="864" y="432"/>
                        </a:lnTo>
                        <a:lnTo>
                          <a:pt x="776" y="430"/>
                        </a:lnTo>
                        <a:lnTo>
                          <a:pt x="690" y="428"/>
                        </a:lnTo>
                        <a:lnTo>
                          <a:pt x="608" y="422"/>
                        </a:lnTo>
                        <a:lnTo>
                          <a:pt x="528" y="416"/>
                        </a:lnTo>
                        <a:lnTo>
                          <a:pt x="452" y="406"/>
                        </a:lnTo>
                        <a:lnTo>
                          <a:pt x="380" y="396"/>
                        </a:lnTo>
                        <a:lnTo>
                          <a:pt x="314" y="382"/>
                        </a:lnTo>
                        <a:lnTo>
                          <a:pt x="254" y="368"/>
                        </a:lnTo>
                        <a:lnTo>
                          <a:pt x="198" y="354"/>
                        </a:lnTo>
                        <a:lnTo>
                          <a:pt x="148" y="336"/>
                        </a:lnTo>
                        <a:lnTo>
                          <a:pt x="104" y="318"/>
                        </a:lnTo>
                        <a:lnTo>
                          <a:pt x="68" y="300"/>
                        </a:lnTo>
                        <a:lnTo>
                          <a:pt x="52" y="290"/>
                        </a:lnTo>
                        <a:lnTo>
                          <a:pt x="38" y="280"/>
                        </a:lnTo>
                        <a:lnTo>
                          <a:pt x="28" y="270"/>
                        </a:lnTo>
                        <a:lnTo>
                          <a:pt x="18" y="260"/>
                        </a:lnTo>
                        <a:lnTo>
                          <a:pt x="10" y="248"/>
                        </a:lnTo>
                        <a:lnTo>
                          <a:pt x="4" y="238"/>
                        </a:lnTo>
                        <a:lnTo>
                          <a:pt x="2" y="228"/>
                        </a:lnTo>
                        <a:lnTo>
                          <a:pt x="0" y="216"/>
                        </a:lnTo>
                        <a:lnTo>
                          <a:pt x="2" y="204"/>
                        </a:lnTo>
                        <a:lnTo>
                          <a:pt x="4" y="194"/>
                        </a:lnTo>
                        <a:lnTo>
                          <a:pt x="10" y="184"/>
                        </a:lnTo>
                        <a:lnTo>
                          <a:pt x="18" y="172"/>
                        </a:lnTo>
                        <a:lnTo>
                          <a:pt x="28" y="162"/>
                        </a:lnTo>
                        <a:lnTo>
                          <a:pt x="38" y="152"/>
                        </a:lnTo>
                        <a:lnTo>
                          <a:pt x="52" y="142"/>
                        </a:lnTo>
                        <a:lnTo>
                          <a:pt x="68" y="132"/>
                        </a:lnTo>
                        <a:lnTo>
                          <a:pt x="104" y="114"/>
                        </a:lnTo>
                        <a:lnTo>
                          <a:pt x="148" y="96"/>
                        </a:lnTo>
                        <a:lnTo>
                          <a:pt x="198" y="78"/>
                        </a:lnTo>
                        <a:lnTo>
                          <a:pt x="254" y="64"/>
                        </a:lnTo>
                        <a:lnTo>
                          <a:pt x="314" y="50"/>
                        </a:lnTo>
                        <a:lnTo>
                          <a:pt x="380" y="36"/>
                        </a:lnTo>
                        <a:lnTo>
                          <a:pt x="452" y="26"/>
                        </a:lnTo>
                        <a:lnTo>
                          <a:pt x="528" y="16"/>
                        </a:lnTo>
                        <a:lnTo>
                          <a:pt x="608" y="10"/>
                        </a:lnTo>
                        <a:lnTo>
                          <a:pt x="690" y="4"/>
                        </a:lnTo>
                        <a:lnTo>
                          <a:pt x="776" y="2"/>
                        </a:lnTo>
                        <a:lnTo>
                          <a:pt x="864" y="0"/>
                        </a:lnTo>
                        <a:lnTo>
                          <a:pt x="952" y="2"/>
                        </a:lnTo>
                        <a:lnTo>
                          <a:pt x="1038" y="4"/>
                        </a:lnTo>
                        <a:lnTo>
                          <a:pt x="1120" y="10"/>
                        </a:lnTo>
                        <a:lnTo>
                          <a:pt x="1200" y="16"/>
                        </a:lnTo>
                        <a:lnTo>
                          <a:pt x="1276" y="26"/>
                        </a:lnTo>
                        <a:lnTo>
                          <a:pt x="1348" y="36"/>
                        </a:lnTo>
                        <a:lnTo>
                          <a:pt x="1414" y="50"/>
                        </a:lnTo>
                        <a:lnTo>
                          <a:pt x="1474" y="64"/>
                        </a:lnTo>
                        <a:lnTo>
                          <a:pt x="1530" y="78"/>
                        </a:lnTo>
                        <a:lnTo>
                          <a:pt x="1580" y="96"/>
                        </a:lnTo>
                        <a:lnTo>
                          <a:pt x="1624" y="114"/>
                        </a:lnTo>
                        <a:lnTo>
                          <a:pt x="1660" y="132"/>
                        </a:lnTo>
                        <a:lnTo>
                          <a:pt x="1676" y="142"/>
                        </a:lnTo>
                        <a:lnTo>
                          <a:pt x="1690" y="152"/>
                        </a:lnTo>
                        <a:lnTo>
                          <a:pt x="1700" y="162"/>
                        </a:lnTo>
                        <a:lnTo>
                          <a:pt x="1710" y="172"/>
                        </a:lnTo>
                        <a:lnTo>
                          <a:pt x="1718" y="184"/>
                        </a:lnTo>
                        <a:lnTo>
                          <a:pt x="1724" y="194"/>
                        </a:lnTo>
                        <a:lnTo>
                          <a:pt x="1726" y="204"/>
                        </a:lnTo>
                        <a:lnTo>
                          <a:pt x="1728" y="21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767676">
                          <a:alpha val="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780" b="1">
                      <a:solidFill>
                        <a:srgbClr val="00000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" name="Oval 7"/>
                <p:cNvSpPr>
                  <a:spLocks noChangeArrowheads="1"/>
                </p:cNvSpPr>
                <p:nvPr/>
              </p:nvSpPr>
              <p:spPr bwMode="auto">
                <a:xfrm>
                  <a:off x="1467007" y="3811318"/>
                  <a:ext cx="2832099" cy="9207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just" defTabSz="915670" eaLnBrk="1" fontAlgn="base" hangingPunct="1">
                    <a:spcBef>
                      <a:spcPts val="0"/>
                    </a:spcBef>
                    <a:buClrTx/>
                    <a:buSzTx/>
                    <a:buNone/>
                    <a:defRPr/>
                  </a:pPr>
                  <a:endParaRPr lang="zh-CN" altLang="en-US" sz="780" b="0" kern="0">
                    <a:solidFill>
                      <a:srgbClr val="00000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" name="Group 9"/>
              <p:cNvGrpSpPr/>
              <p:nvPr/>
            </p:nvGrpSpPr>
            <p:grpSpPr>
              <a:xfrm>
                <a:off x="2026568" y="2854467"/>
                <a:ext cx="2488907" cy="1544235"/>
                <a:chOff x="1659095" y="2788969"/>
                <a:chExt cx="2484437" cy="1541462"/>
              </a:xfrm>
            </p:grpSpPr>
            <p:grpSp>
              <p:nvGrpSpPr>
                <p:cNvPr id="11" name="Group 8"/>
                <p:cNvGrpSpPr/>
                <p:nvPr/>
              </p:nvGrpSpPr>
              <p:grpSpPr bwMode="auto">
                <a:xfrm>
                  <a:off x="1659095" y="2957244"/>
                  <a:ext cx="2484437" cy="1373187"/>
                  <a:chOff x="2016" y="1944"/>
                  <a:chExt cx="1728" cy="936"/>
                </a:xfrm>
              </p:grpSpPr>
              <p:sp>
                <p:nvSpPr>
                  <p:cNvPr id="13" name="Freeform 9"/>
                  <p:cNvSpPr/>
                  <p:nvPr/>
                </p:nvSpPr>
                <p:spPr bwMode="auto">
                  <a:xfrm>
                    <a:off x="2016" y="1944"/>
                    <a:ext cx="1728" cy="936"/>
                  </a:xfrm>
                  <a:custGeom>
                    <a:avLst/>
                    <a:gdLst>
                      <a:gd name="T0" fmla="*/ 1728 w 1728"/>
                      <a:gd name="T1" fmla="*/ 720 h 936"/>
                      <a:gd name="T2" fmla="*/ 1726 w 1728"/>
                      <a:gd name="T3" fmla="*/ 732 h 936"/>
                      <a:gd name="T4" fmla="*/ 1718 w 1728"/>
                      <a:gd name="T5" fmla="*/ 752 h 936"/>
                      <a:gd name="T6" fmla="*/ 1700 w 1728"/>
                      <a:gd name="T7" fmla="*/ 774 h 936"/>
                      <a:gd name="T8" fmla="*/ 1676 w 1728"/>
                      <a:gd name="T9" fmla="*/ 794 h 936"/>
                      <a:gd name="T10" fmla="*/ 1624 w 1728"/>
                      <a:gd name="T11" fmla="*/ 822 h 936"/>
                      <a:gd name="T12" fmla="*/ 1530 w 1728"/>
                      <a:gd name="T13" fmla="*/ 858 h 936"/>
                      <a:gd name="T14" fmla="*/ 1414 w 1728"/>
                      <a:gd name="T15" fmla="*/ 886 h 936"/>
                      <a:gd name="T16" fmla="*/ 1276 w 1728"/>
                      <a:gd name="T17" fmla="*/ 910 h 936"/>
                      <a:gd name="T18" fmla="*/ 1120 w 1728"/>
                      <a:gd name="T19" fmla="*/ 926 h 936"/>
                      <a:gd name="T20" fmla="*/ 952 w 1728"/>
                      <a:gd name="T21" fmla="*/ 934 h 936"/>
                      <a:gd name="T22" fmla="*/ 864 w 1728"/>
                      <a:gd name="T23" fmla="*/ 936 h 936"/>
                      <a:gd name="T24" fmla="*/ 690 w 1728"/>
                      <a:gd name="T25" fmla="*/ 932 h 936"/>
                      <a:gd name="T26" fmla="*/ 528 w 1728"/>
                      <a:gd name="T27" fmla="*/ 920 h 936"/>
                      <a:gd name="T28" fmla="*/ 380 w 1728"/>
                      <a:gd name="T29" fmla="*/ 900 h 936"/>
                      <a:gd name="T30" fmla="*/ 254 w 1728"/>
                      <a:gd name="T31" fmla="*/ 872 h 936"/>
                      <a:gd name="T32" fmla="*/ 148 w 1728"/>
                      <a:gd name="T33" fmla="*/ 840 h 936"/>
                      <a:gd name="T34" fmla="*/ 68 w 1728"/>
                      <a:gd name="T35" fmla="*/ 804 h 936"/>
                      <a:gd name="T36" fmla="*/ 38 w 1728"/>
                      <a:gd name="T37" fmla="*/ 784 h 936"/>
                      <a:gd name="T38" fmla="*/ 18 w 1728"/>
                      <a:gd name="T39" fmla="*/ 764 h 936"/>
                      <a:gd name="T40" fmla="*/ 4 w 1728"/>
                      <a:gd name="T41" fmla="*/ 742 h 936"/>
                      <a:gd name="T42" fmla="*/ 0 w 1728"/>
                      <a:gd name="T43" fmla="*/ 720 h 936"/>
                      <a:gd name="T44" fmla="*/ 288 w 1728"/>
                      <a:gd name="T45" fmla="*/ 144 h 936"/>
                      <a:gd name="T46" fmla="*/ 290 w 1728"/>
                      <a:gd name="T47" fmla="*/ 130 h 936"/>
                      <a:gd name="T48" fmla="*/ 300 w 1728"/>
                      <a:gd name="T49" fmla="*/ 114 h 936"/>
                      <a:gd name="T50" fmla="*/ 334 w 1728"/>
                      <a:gd name="T51" fmla="*/ 88 h 936"/>
                      <a:gd name="T52" fmla="*/ 386 w 1728"/>
                      <a:gd name="T53" fmla="*/ 64 h 936"/>
                      <a:gd name="T54" fmla="*/ 456 w 1728"/>
                      <a:gd name="T55" fmla="*/ 42 h 936"/>
                      <a:gd name="T56" fmla="*/ 542 w 1728"/>
                      <a:gd name="T57" fmla="*/ 24 h 936"/>
                      <a:gd name="T58" fmla="*/ 640 w 1728"/>
                      <a:gd name="T59" fmla="*/ 12 h 936"/>
                      <a:gd name="T60" fmla="*/ 748 w 1728"/>
                      <a:gd name="T61" fmla="*/ 2 h 936"/>
                      <a:gd name="T62" fmla="*/ 864 w 1728"/>
                      <a:gd name="T63" fmla="*/ 0 h 936"/>
                      <a:gd name="T64" fmla="*/ 922 w 1728"/>
                      <a:gd name="T65" fmla="*/ 0 h 936"/>
                      <a:gd name="T66" fmla="*/ 1036 w 1728"/>
                      <a:gd name="T67" fmla="*/ 6 h 936"/>
                      <a:gd name="T68" fmla="*/ 1138 w 1728"/>
                      <a:gd name="T69" fmla="*/ 18 h 936"/>
                      <a:gd name="T70" fmla="*/ 1230 w 1728"/>
                      <a:gd name="T71" fmla="*/ 32 h 936"/>
                      <a:gd name="T72" fmla="*/ 1308 w 1728"/>
                      <a:gd name="T73" fmla="*/ 52 h 936"/>
                      <a:gd name="T74" fmla="*/ 1370 w 1728"/>
                      <a:gd name="T75" fmla="*/ 76 h 936"/>
                      <a:gd name="T76" fmla="*/ 1414 w 1728"/>
                      <a:gd name="T77" fmla="*/ 102 h 936"/>
                      <a:gd name="T78" fmla="*/ 1434 w 1728"/>
                      <a:gd name="T79" fmla="*/ 122 h 936"/>
                      <a:gd name="T80" fmla="*/ 1440 w 1728"/>
                      <a:gd name="T81" fmla="*/ 136 h 936"/>
                      <a:gd name="T82" fmla="*/ 1440 w 1728"/>
                      <a:gd name="T83" fmla="*/ 144 h 9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728"/>
                      <a:gd name="T127" fmla="*/ 0 h 936"/>
                      <a:gd name="T128" fmla="*/ 1728 w 1728"/>
                      <a:gd name="T129" fmla="*/ 936 h 9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728" h="936">
                        <a:moveTo>
                          <a:pt x="1440" y="144"/>
                        </a:moveTo>
                        <a:lnTo>
                          <a:pt x="1728" y="720"/>
                        </a:lnTo>
                        <a:lnTo>
                          <a:pt x="1726" y="732"/>
                        </a:lnTo>
                        <a:lnTo>
                          <a:pt x="1724" y="742"/>
                        </a:lnTo>
                        <a:lnTo>
                          <a:pt x="1718" y="752"/>
                        </a:lnTo>
                        <a:lnTo>
                          <a:pt x="1710" y="764"/>
                        </a:lnTo>
                        <a:lnTo>
                          <a:pt x="1700" y="774"/>
                        </a:lnTo>
                        <a:lnTo>
                          <a:pt x="1690" y="784"/>
                        </a:lnTo>
                        <a:lnTo>
                          <a:pt x="1676" y="794"/>
                        </a:lnTo>
                        <a:lnTo>
                          <a:pt x="1660" y="804"/>
                        </a:lnTo>
                        <a:lnTo>
                          <a:pt x="1624" y="822"/>
                        </a:lnTo>
                        <a:lnTo>
                          <a:pt x="1580" y="840"/>
                        </a:lnTo>
                        <a:lnTo>
                          <a:pt x="1530" y="858"/>
                        </a:lnTo>
                        <a:lnTo>
                          <a:pt x="1474" y="872"/>
                        </a:lnTo>
                        <a:lnTo>
                          <a:pt x="1414" y="886"/>
                        </a:lnTo>
                        <a:lnTo>
                          <a:pt x="1348" y="900"/>
                        </a:lnTo>
                        <a:lnTo>
                          <a:pt x="1276" y="910"/>
                        </a:lnTo>
                        <a:lnTo>
                          <a:pt x="1200" y="920"/>
                        </a:lnTo>
                        <a:lnTo>
                          <a:pt x="1120" y="926"/>
                        </a:lnTo>
                        <a:lnTo>
                          <a:pt x="1038" y="932"/>
                        </a:lnTo>
                        <a:lnTo>
                          <a:pt x="952" y="934"/>
                        </a:lnTo>
                        <a:lnTo>
                          <a:pt x="864" y="936"/>
                        </a:lnTo>
                        <a:lnTo>
                          <a:pt x="776" y="934"/>
                        </a:lnTo>
                        <a:lnTo>
                          <a:pt x="690" y="932"/>
                        </a:lnTo>
                        <a:lnTo>
                          <a:pt x="608" y="926"/>
                        </a:lnTo>
                        <a:lnTo>
                          <a:pt x="528" y="920"/>
                        </a:lnTo>
                        <a:lnTo>
                          <a:pt x="452" y="910"/>
                        </a:lnTo>
                        <a:lnTo>
                          <a:pt x="380" y="900"/>
                        </a:lnTo>
                        <a:lnTo>
                          <a:pt x="314" y="886"/>
                        </a:lnTo>
                        <a:lnTo>
                          <a:pt x="254" y="872"/>
                        </a:lnTo>
                        <a:lnTo>
                          <a:pt x="198" y="858"/>
                        </a:lnTo>
                        <a:lnTo>
                          <a:pt x="148" y="840"/>
                        </a:lnTo>
                        <a:lnTo>
                          <a:pt x="104" y="822"/>
                        </a:lnTo>
                        <a:lnTo>
                          <a:pt x="68" y="804"/>
                        </a:lnTo>
                        <a:lnTo>
                          <a:pt x="52" y="794"/>
                        </a:lnTo>
                        <a:lnTo>
                          <a:pt x="38" y="784"/>
                        </a:lnTo>
                        <a:lnTo>
                          <a:pt x="28" y="774"/>
                        </a:lnTo>
                        <a:lnTo>
                          <a:pt x="18" y="764"/>
                        </a:lnTo>
                        <a:lnTo>
                          <a:pt x="10" y="752"/>
                        </a:lnTo>
                        <a:lnTo>
                          <a:pt x="4" y="742"/>
                        </a:lnTo>
                        <a:lnTo>
                          <a:pt x="2" y="732"/>
                        </a:lnTo>
                        <a:lnTo>
                          <a:pt x="0" y="720"/>
                        </a:lnTo>
                        <a:lnTo>
                          <a:pt x="288" y="144"/>
                        </a:lnTo>
                        <a:lnTo>
                          <a:pt x="288" y="136"/>
                        </a:lnTo>
                        <a:lnTo>
                          <a:pt x="290" y="130"/>
                        </a:lnTo>
                        <a:lnTo>
                          <a:pt x="294" y="122"/>
                        </a:lnTo>
                        <a:lnTo>
                          <a:pt x="300" y="114"/>
                        </a:lnTo>
                        <a:lnTo>
                          <a:pt x="314" y="102"/>
                        </a:lnTo>
                        <a:lnTo>
                          <a:pt x="334" y="88"/>
                        </a:lnTo>
                        <a:lnTo>
                          <a:pt x="358" y="76"/>
                        </a:lnTo>
                        <a:lnTo>
                          <a:pt x="386" y="64"/>
                        </a:lnTo>
                        <a:lnTo>
                          <a:pt x="420" y="52"/>
                        </a:lnTo>
                        <a:lnTo>
                          <a:pt x="456" y="42"/>
                        </a:lnTo>
                        <a:lnTo>
                          <a:pt x="498" y="32"/>
                        </a:lnTo>
                        <a:lnTo>
                          <a:pt x="542" y="24"/>
                        </a:lnTo>
                        <a:lnTo>
                          <a:pt x="590" y="18"/>
                        </a:lnTo>
                        <a:lnTo>
                          <a:pt x="640" y="12"/>
                        </a:lnTo>
                        <a:lnTo>
                          <a:pt x="692" y="6"/>
                        </a:lnTo>
                        <a:lnTo>
                          <a:pt x="748" y="2"/>
                        </a:lnTo>
                        <a:lnTo>
                          <a:pt x="806" y="0"/>
                        </a:lnTo>
                        <a:lnTo>
                          <a:pt x="864" y="0"/>
                        </a:lnTo>
                        <a:lnTo>
                          <a:pt x="922" y="0"/>
                        </a:lnTo>
                        <a:lnTo>
                          <a:pt x="980" y="2"/>
                        </a:lnTo>
                        <a:lnTo>
                          <a:pt x="1036" y="6"/>
                        </a:lnTo>
                        <a:lnTo>
                          <a:pt x="1088" y="12"/>
                        </a:lnTo>
                        <a:lnTo>
                          <a:pt x="1138" y="18"/>
                        </a:lnTo>
                        <a:lnTo>
                          <a:pt x="1186" y="24"/>
                        </a:lnTo>
                        <a:lnTo>
                          <a:pt x="1230" y="32"/>
                        </a:lnTo>
                        <a:lnTo>
                          <a:pt x="1272" y="42"/>
                        </a:lnTo>
                        <a:lnTo>
                          <a:pt x="1308" y="52"/>
                        </a:lnTo>
                        <a:lnTo>
                          <a:pt x="1342" y="64"/>
                        </a:lnTo>
                        <a:lnTo>
                          <a:pt x="1370" y="76"/>
                        </a:lnTo>
                        <a:lnTo>
                          <a:pt x="1394" y="88"/>
                        </a:lnTo>
                        <a:lnTo>
                          <a:pt x="1414" y="102"/>
                        </a:lnTo>
                        <a:lnTo>
                          <a:pt x="1428" y="114"/>
                        </a:lnTo>
                        <a:lnTo>
                          <a:pt x="1434" y="122"/>
                        </a:lnTo>
                        <a:lnTo>
                          <a:pt x="1438" y="130"/>
                        </a:lnTo>
                        <a:lnTo>
                          <a:pt x="1440" y="136"/>
                        </a:lnTo>
                        <a:lnTo>
                          <a:pt x="1440" y="14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780" b="1">
                      <a:solidFill>
                        <a:srgbClr val="00000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4" name="Freeform 10"/>
                  <p:cNvSpPr/>
                  <p:nvPr/>
                </p:nvSpPr>
                <p:spPr bwMode="auto">
                  <a:xfrm>
                    <a:off x="2304" y="1944"/>
                    <a:ext cx="1152" cy="288"/>
                  </a:xfrm>
                  <a:custGeom>
                    <a:avLst/>
                    <a:gdLst>
                      <a:gd name="T0" fmla="*/ 1152 w 1152"/>
                      <a:gd name="T1" fmla="*/ 144 h 288"/>
                      <a:gd name="T2" fmla="*/ 1150 w 1152"/>
                      <a:gd name="T3" fmla="*/ 158 h 288"/>
                      <a:gd name="T4" fmla="*/ 1140 w 1152"/>
                      <a:gd name="T5" fmla="*/ 174 h 288"/>
                      <a:gd name="T6" fmla="*/ 1106 w 1152"/>
                      <a:gd name="T7" fmla="*/ 200 h 288"/>
                      <a:gd name="T8" fmla="*/ 1054 w 1152"/>
                      <a:gd name="T9" fmla="*/ 224 h 288"/>
                      <a:gd name="T10" fmla="*/ 984 w 1152"/>
                      <a:gd name="T11" fmla="*/ 246 h 288"/>
                      <a:gd name="T12" fmla="*/ 898 w 1152"/>
                      <a:gd name="T13" fmla="*/ 264 h 288"/>
                      <a:gd name="T14" fmla="*/ 800 w 1152"/>
                      <a:gd name="T15" fmla="*/ 276 h 288"/>
                      <a:gd name="T16" fmla="*/ 692 w 1152"/>
                      <a:gd name="T17" fmla="*/ 286 h 288"/>
                      <a:gd name="T18" fmla="*/ 576 w 1152"/>
                      <a:gd name="T19" fmla="*/ 288 h 288"/>
                      <a:gd name="T20" fmla="*/ 518 w 1152"/>
                      <a:gd name="T21" fmla="*/ 288 h 288"/>
                      <a:gd name="T22" fmla="*/ 404 w 1152"/>
                      <a:gd name="T23" fmla="*/ 282 h 288"/>
                      <a:gd name="T24" fmla="*/ 302 w 1152"/>
                      <a:gd name="T25" fmla="*/ 270 h 288"/>
                      <a:gd name="T26" fmla="*/ 210 w 1152"/>
                      <a:gd name="T27" fmla="*/ 256 h 288"/>
                      <a:gd name="T28" fmla="*/ 132 w 1152"/>
                      <a:gd name="T29" fmla="*/ 236 h 288"/>
                      <a:gd name="T30" fmla="*/ 70 w 1152"/>
                      <a:gd name="T31" fmla="*/ 212 h 288"/>
                      <a:gd name="T32" fmla="*/ 26 w 1152"/>
                      <a:gd name="T33" fmla="*/ 186 h 288"/>
                      <a:gd name="T34" fmla="*/ 6 w 1152"/>
                      <a:gd name="T35" fmla="*/ 166 h 288"/>
                      <a:gd name="T36" fmla="*/ 0 w 1152"/>
                      <a:gd name="T37" fmla="*/ 152 h 288"/>
                      <a:gd name="T38" fmla="*/ 0 w 1152"/>
                      <a:gd name="T39" fmla="*/ 144 h 288"/>
                      <a:gd name="T40" fmla="*/ 2 w 1152"/>
                      <a:gd name="T41" fmla="*/ 130 h 288"/>
                      <a:gd name="T42" fmla="*/ 12 w 1152"/>
                      <a:gd name="T43" fmla="*/ 114 h 288"/>
                      <a:gd name="T44" fmla="*/ 46 w 1152"/>
                      <a:gd name="T45" fmla="*/ 88 h 288"/>
                      <a:gd name="T46" fmla="*/ 98 w 1152"/>
                      <a:gd name="T47" fmla="*/ 64 h 288"/>
                      <a:gd name="T48" fmla="*/ 168 w 1152"/>
                      <a:gd name="T49" fmla="*/ 42 h 288"/>
                      <a:gd name="T50" fmla="*/ 254 w 1152"/>
                      <a:gd name="T51" fmla="*/ 24 h 288"/>
                      <a:gd name="T52" fmla="*/ 352 w 1152"/>
                      <a:gd name="T53" fmla="*/ 12 h 288"/>
                      <a:gd name="T54" fmla="*/ 460 w 1152"/>
                      <a:gd name="T55" fmla="*/ 2 h 288"/>
                      <a:gd name="T56" fmla="*/ 576 w 1152"/>
                      <a:gd name="T57" fmla="*/ 0 h 288"/>
                      <a:gd name="T58" fmla="*/ 634 w 1152"/>
                      <a:gd name="T59" fmla="*/ 0 h 288"/>
                      <a:gd name="T60" fmla="*/ 748 w 1152"/>
                      <a:gd name="T61" fmla="*/ 6 h 288"/>
                      <a:gd name="T62" fmla="*/ 850 w 1152"/>
                      <a:gd name="T63" fmla="*/ 18 h 288"/>
                      <a:gd name="T64" fmla="*/ 942 w 1152"/>
                      <a:gd name="T65" fmla="*/ 32 h 288"/>
                      <a:gd name="T66" fmla="*/ 1020 w 1152"/>
                      <a:gd name="T67" fmla="*/ 52 h 288"/>
                      <a:gd name="T68" fmla="*/ 1082 w 1152"/>
                      <a:gd name="T69" fmla="*/ 76 h 288"/>
                      <a:gd name="T70" fmla="*/ 1126 w 1152"/>
                      <a:gd name="T71" fmla="*/ 102 h 288"/>
                      <a:gd name="T72" fmla="*/ 1146 w 1152"/>
                      <a:gd name="T73" fmla="*/ 122 h 288"/>
                      <a:gd name="T74" fmla="*/ 1152 w 1152"/>
                      <a:gd name="T75" fmla="*/ 136 h 288"/>
                      <a:gd name="T76" fmla="*/ 1152 w 1152"/>
                      <a:gd name="T77" fmla="*/ 144 h 288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152"/>
                      <a:gd name="T118" fmla="*/ 0 h 288"/>
                      <a:gd name="T119" fmla="*/ 1152 w 1152"/>
                      <a:gd name="T120" fmla="*/ 288 h 288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152" h="288">
                        <a:moveTo>
                          <a:pt x="1152" y="144"/>
                        </a:moveTo>
                        <a:lnTo>
                          <a:pt x="1152" y="144"/>
                        </a:lnTo>
                        <a:lnTo>
                          <a:pt x="1152" y="152"/>
                        </a:lnTo>
                        <a:lnTo>
                          <a:pt x="1150" y="158"/>
                        </a:lnTo>
                        <a:lnTo>
                          <a:pt x="1146" y="166"/>
                        </a:lnTo>
                        <a:lnTo>
                          <a:pt x="1140" y="174"/>
                        </a:lnTo>
                        <a:lnTo>
                          <a:pt x="1126" y="186"/>
                        </a:lnTo>
                        <a:lnTo>
                          <a:pt x="1106" y="200"/>
                        </a:lnTo>
                        <a:lnTo>
                          <a:pt x="1082" y="212"/>
                        </a:lnTo>
                        <a:lnTo>
                          <a:pt x="1054" y="224"/>
                        </a:lnTo>
                        <a:lnTo>
                          <a:pt x="1020" y="236"/>
                        </a:lnTo>
                        <a:lnTo>
                          <a:pt x="984" y="246"/>
                        </a:lnTo>
                        <a:lnTo>
                          <a:pt x="942" y="256"/>
                        </a:lnTo>
                        <a:lnTo>
                          <a:pt x="898" y="264"/>
                        </a:lnTo>
                        <a:lnTo>
                          <a:pt x="850" y="270"/>
                        </a:lnTo>
                        <a:lnTo>
                          <a:pt x="800" y="276"/>
                        </a:lnTo>
                        <a:lnTo>
                          <a:pt x="748" y="282"/>
                        </a:lnTo>
                        <a:lnTo>
                          <a:pt x="692" y="286"/>
                        </a:lnTo>
                        <a:lnTo>
                          <a:pt x="634" y="288"/>
                        </a:lnTo>
                        <a:lnTo>
                          <a:pt x="576" y="288"/>
                        </a:lnTo>
                        <a:lnTo>
                          <a:pt x="518" y="288"/>
                        </a:lnTo>
                        <a:lnTo>
                          <a:pt x="460" y="286"/>
                        </a:lnTo>
                        <a:lnTo>
                          <a:pt x="404" y="282"/>
                        </a:lnTo>
                        <a:lnTo>
                          <a:pt x="352" y="276"/>
                        </a:lnTo>
                        <a:lnTo>
                          <a:pt x="302" y="270"/>
                        </a:lnTo>
                        <a:lnTo>
                          <a:pt x="254" y="264"/>
                        </a:lnTo>
                        <a:lnTo>
                          <a:pt x="210" y="256"/>
                        </a:lnTo>
                        <a:lnTo>
                          <a:pt x="168" y="246"/>
                        </a:lnTo>
                        <a:lnTo>
                          <a:pt x="132" y="236"/>
                        </a:lnTo>
                        <a:lnTo>
                          <a:pt x="98" y="224"/>
                        </a:lnTo>
                        <a:lnTo>
                          <a:pt x="70" y="212"/>
                        </a:lnTo>
                        <a:lnTo>
                          <a:pt x="46" y="200"/>
                        </a:lnTo>
                        <a:lnTo>
                          <a:pt x="26" y="186"/>
                        </a:lnTo>
                        <a:lnTo>
                          <a:pt x="12" y="174"/>
                        </a:lnTo>
                        <a:lnTo>
                          <a:pt x="6" y="166"/>
                        </a:lnTo>
                        <a:lnTo>
                          <a:pt x="2" y="158"/>
                        </a:lnTo>
                        <a:lnTo>
                          <a:pt x="0" y="152"/>
                        </a:lnTo>
                        <a:lnTo>
                          <a:pt x="0" y="144"/>
                        </a:lnTo>
                        <a:lnTo>
                          <a:pt x="0" y="136"/>
                        </a:lnTo>
                        <a:lnTo>
                          <a:pt x="2" y="130"/>
                        </a:lnTo>
                        <a:lnTo>
                          <a:pt x="6" y="122"/>
                        </a:lnTo>
                        <a:lnTo>
                          <a:pt x="12" y="114"/>
                        </a:lnTo>
                        <a:lnTo>
                          <a:pt x="26" y="102"/>
                        </a:lnTo>
                        <a:lnTo>
                          <a:pt x="46" y="88"/>
                        </a:lnTo>
                        <a:lnTo>
                          <a:pt x="70" y="76"/>
                        </a:lnTo>
                        <a:lnTo>
                          <a:pt x="98" y="64"/>
                        </a:lnTo>
                        <a:lnTo>
                          <a:pt x="132" y="52"/>
                        </a:lnTo>
                        <a:lnTo>
                          <a:pt x="168" y="42"/>
                        </a:lnTo>
                        <a:lnTo>
                          <a:pt x="210" y="32"/>
                        </a:lnTo>
                        <a:lnTo>
                          <a:pt x="254" y="24"/>
                        </a:lnTo>
                        <a:lnTo>
                          <a:pt x="302" y="18"/>
                        </a:lnTo>
                        <a:lnTo>
                          <a:pt x="352" y="12"/>
                        </a:lnTo>
                        <a:lnTo>
                          <a:pt x="404" y="6"/>
                        </a:lnTo>
                        <a:lnTo>
                          <a:pt x="460" y="2"/>
                        </a:lnTo>
                        <a:lnTo>
                          <a:pt x="518" y="0"/>
                        </a:lnTo>
                        <a:lnTo>
                          <a:pt x="576" y="0"/>
                        </a:lnTo>
                        <a:lnTo>
                          <a:pt x="634" y="0"/>
                        </a:lnTo>
                        <a:lnTo>
                          <a:pt x="692" y="2"/>
                        </a:lnTo>
                        <a:lnTo>
                          <a:pt x="748" y="6"/>
                        </a:lnTo>
                        <a:lnTo>
                          <a:pt x="800" y="12"/>
                        </a:lnTo>
                        <a:lnTo>
                          <a:pt x="850" y="18"/>
                        </a:lnTo>
                        <a:lnTo>
                          <a:pt x="898" y="24"/>
                        </a:lnTo>
                        <a:lnTo>
                          <a:pt x="942" y="32"/>
                        </a:lnTo>
                        <a:lnTo>
                          <a:pt x="984" y="42"/>
                        </a:lnTo>
                        <a:lnTo>
                          <a:pt x="1020" y="52"/>
                        </a:lnTo>
                        <a:lnTo>
                          <a:pt x="1054" y="64"/>
                        </a:lnTo>
                        <a:lnTo>
                          <a:pt x="1082" y="76"/>
                        </a:lnTo>
                        <a:lnTo>
                          <a:pt x="1106" y="88"/>
                        </a:lnTo>
                        <a:lnTo>
                          <a:pt x="1126" y="102"/>
                        </a:lnTo>
                        <a:lnTo>
                          <a:pt x="1140" y="114"/>
                        </a:lnTo>
                        <a:lnTo>
                          <a:pt x="1146" y="122"/>
                        </a:lnTo>
                        <a:lnTo>
                          <a:pt x="1150" y="130"/>
                        </a:lnTo>
                        <a:lnTo>
                          <a:pt x="1152" y="136"/>
                        </a:lnTo>
                        <a:lnTo>
                          <a:pt x="1152" y="144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767676">
                          <a:alpha val="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780" b="1">
                      <a:solidFill>
                        <a:srgbClr val="00000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" name="Oval 11"/>
                <p:cNvSpPr>
                  <a:spLocks noChangeArrowheads="1"/>
                </p:cNvSpPr>
                <p:nvPr/>
              </p:nvSpPr>
              <p:spPr bwMode="auto">
                <a:xfrm>
                  <a:off x="1927382" y="2788969"/>
                  <a:ext cx="1911350" cy="62230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just" defTabSz="915670" eaLnBrk="1" fontAlgn="base" hangingPunct="1">
                    <a:spcBef>
                      <a:spcPts val="0"/>
                    </a:spcBef>
                    <a:buClrTx/>
                    <a:buSzTx/>
                    <a:buNone/>
                    <a:defRPr/>
                  </a:pPr>
                  <a:endParaRPr lang="zh-CN" altLang="en-US" sz="780" b="0" kern="0">
                    <a:solidFill>
                      <a:srgbClr val="00000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Freeform 12"/>
              <p:cNvSpPr/>
              <p:nvPr/>
            </p:nvSpPr>
            <p:spPr bwMode="auto">
              <a:xfrm>
                <a:off x="2591390" y="1553811"/>
                <a:ext cx="1432911" cy="1469491"/>
              </a:xfrm>
              <a:custGeom>
                <a:avLst/>
                <a:gdLst>
                  <a:gd name="T0" fmla="*/ 2147483647 w 576"/>
                  <a:gd name="T1" fmla="*/ 2147483647 h 648"/>
                  <a:gd name="T2" fmla="*/ 2147483647 w 576"/>
                  <a:gd name="T3" fmla="*/ 2147483647 h 648"/>
                  <a:gd name="T4" fmla="*/ 2147483647 w 576"/>
                  <a:gd name="T5" fmla="*/ 2147483647 h 648"/>
                  <a:gd name="T6" fmla="*/ 2147483647 w 576"/>
                  <a:gd name="T7" fmla="*/ 2147483647 h 648"/>
                  <a:gd name="T8" fmla="*/ 2147483647 w 576"/>
                  <a:gd name="T9" fmla="*/ 2147483647 h 648"/>
                  <a:gd name="T10" fmla="*/ 2147483647 w 576"/>
                  <a:gd name="T11" fmla="*/ 2147483647 h 648"/>
                  <a:gd name="T12" fmla="*/ 2147483647 w 576"/>
                  <a:gd name="T13" fmla="*/ 2147483647 h 648"/>
                  <a:gd name="T14" fmla="*/ 2147483647 w 576"/>
                  <a:gd name="T15" fmla="*/ 2147483647 h 648"/>
                  <a:gd name="T16" fmla="*/ 2147483647 w 576"/>
                  <a:gd name="T17" fmla="*/ 2147483647 h 648"/>
                  <a:gd name="T18" fmla="*/ 2147483647 w 576"/>
                  <a:gd name="T19" fmla="*/ 2147483647 h 648"/>
                  <a:gd name="T20" fmla="*/ 2147483647 w 576"/>
                  <a:gd name="T21" fmla="*/ 2147483647 h 648"/>
                  <a:gd name="T22" fmla="*/ 2133573609 w 576"/>
                  <a:gd name="T23" fmla="*/ 2147483647 h 648"/>
                  <a:gd name="T24" fmla="*/ 1775924795 w 576"/>
                  <a:gd name="T25" fmla="*/ 2147483647 h 648"/>
                  <a:gd name="T26" fmla="*/ 1775924795 w 576"/>
                  <a:gd name="T27" fmla="*/ 2147483647 h 648"/>
                  <a:gd name="T28" fmla="*/ 1418273498 w 576"/>
                  <a:gd name="T29" fmla="*/ 2147483647 h 648"/>
                  <a:gd name="T30" fmla="*/ 1085285581 w 576"/>
                  <a:gd name="T31" fmla="*/ 2147483647 h 648"/>
                  <a:gd name="T32" fmla="*/ 776966011 w 576"/>
                  <a:gd name="T33" fmla="*/ 2147483647 h 648"/>
                  <a:gd name="T34" fmla="*/ 517978169 w 576"/>
                  <a:gd name="T35" fmla="*/ 2147483647 h 648"/>
                  <a:gd name="T36" fmla="*/ 308319570 w 576"/>
                  <a:gd name="T37" fmla="*/ 2147483647 h 648"/>
                  <a:gd name="T38" fmla="*/ 209658599 w 576"/>
                  <a:gd name="T39" fmla="*/ 2147483647 h 648"/>
                  <a:gd name="T40" fmla="*/ 135661008 w 576"/>
                  <a:gd name="T41" fmla="*/ 2147483647 h 648"/>
                  <a:gd name="T42" fmla="*/ 73997591 w 576"/>
                  <a:gd name="T43" fmla="*/ 2147483647 h 648"/>
                  <a:gd name="T44" fmla="*/ 36997554 w 576"/>
                  <a:gd name="T45" fmla="*/ 2147483647 h 648"/>
                  <a:gd name="T46" fmla="*/ 12331690 w 576"/>
                  <a:gd name="T47" fmla="*/ 2147483647 h 648"/>
                  <a:gd name="T48" fmla="*/ 0 w 576"/>
                  <a:gd name="T49" fmla="*/ 2147483647 h 648"/>
                  <a:gd name="T50" fmla="*/ 1775924795 w 576"/>
                  <a:gd name="T51" fmla="*/ 0 h 648"/>
                  <a:gd name="T52" fmla="*/ 2147483647 w 576"/>
                  <a:gd name="T53" fmla="*/ 2147483647 h 64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576"/>
                  <a:gd name="T82" fmla="*/ 0 h 648"/>
                  <a:gd name="T83" fmla="*/ 576 w 576"/>
                  <a:gd name="T84" fmla="*/ 648 h 64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576" h="648">
                    <a:moveTo>
                      <a:pt x="576" y="576"/>
                    </a:moveTo>
                    <a:lnTo>
                      <a:pt x="576" y="576"/>
                    </a:lnTo>
                    <a:lnTo>
                      <a:pt x="574" y="584"/>
                    </a:lnTo>
                    <a:lnTo>
                      <a:pt x="570" y="590"/>
                    </a:lnTo>
                    <a:lnTo>
                      <a:pt x="564" y="598"/>
                    </a:lnTo>
                    <a:lnTo>
                      <a:pt x="554" y="604"/>
                    </a:lnTo>
                    <a:lnTo>
                      <a:pt x="542" y="610"/>
                    </a:lnTo>
                    <a:lnTo>
                      <a:pt x="526" y="616"/>
                    </a:lnTo>
                    <a:lnTo>
                      <a:pt x="492" y="626"/>
                    </a:lnTo>
                    <a:lnTo>
                      <a:pt x="450" y="636"/>
                    </a:lnTo>
                    <a:lnTo>
                      <a:pt x="400" y="642"/>
                    </a:lnTo>
                    <a:lnTo>
                      <a:pt x="346" y="646"/>
                    </a:lnTo>
                    <a:lnTo>
                      <a:pt x="288" y="648"/>
                    </a:lnTo>
                    <a:lnTo>
                      <a:pt x="230" y="646"/>
                    </a:lnTo>
                    <a:lnTo>
                      <a:pt x="176" y="642"/>
                    </a:lnTo>
                    <a:lnTo>
                      <a:pt x="126" y="636"/>
                    </a:lnTo>
                    <a:lnTo>
                      <a:pt x="84" y="626"/>
                    </a:lnTo>
                    <a:lnTo>
                      <a:pt x="50" y="616"/>
                    </a:lnTo>
                    <a:lnTo>
                      <a:pt x="34" y="610"/>
                    </a:lnTo>
                    <a:lnTo>
                      <a:pt x="22" y="604"/>
                    </a:lnTo>
                    <a:lnTo>
                      <a:pt x="12" y="598"/>
                    </a:lnTo>
                    <a:lnTo>
                      <a:pt x="6" y="590"/>
                    </a:lnTo>
                    <a:lnTo>
                      <a:pt x="2" y="584"/>
                    </a:lnTo>
                    <a:lnTo>
                      <a:pt x="0" y="576"/>
                    </a:lnTo>
                    <a:lnTo>
                      <a:pt x="288" y="0"/>
                    </a:lnTo>
                    <a:lnTo>
                      <a:pt x="576" y="5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none" anchor="ctr"/>
              <a:lstStyle/>
              <a:p>
                <a:pPr algn="just" defTabSz="915670">
                  <a:lnSpc>
                    <a:spcPct val="120000"/>
                  </a:lnSpc>
                  <a:defRPr/>
                </a:pPr>
                <a:endParaRPr lang="zh-CN" altLang="en-US" sz="780" b="1" kern="0">
                  <a:solidFill>
                    <a:srgbClr val="00000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3084940" y="2257142"/>
                <a:ext cx="446088" cy="328612"/>
              </a:xfrm>
              <a:custGeom>
                <a:avLst/>
                <a:gdLst>
                  <a:gd name="T0" fmla="*/ 39994 w 145"/>
                  <a:gd name="T1" fmla="*/ 221122 h 107"/>
                  <a:gd name="T2" fmla="*/ 33841 w 145"/>
                  <a:gd name="T3" fmla="*/ 322470 h 107"/>
                  <a:gd name="T4" fmla="*/ 89218 w 145"/>
                  <a:gd name="T5" fmla="*/ 328612 h 107"/>
                  <a:gd name="T6" fmla="*/ 95371 w 145"/>
                  <a:gd name="T7" fmla="*/ 230336 h 107"/>
                  <a:gd name="T8" fmla="*/ 286112 w 145"/>
                  <a:gd name="T9" fmla="*/ 205766 h 107"/>
                  <a:gd name="T10" fmla="*/ 230735 w 145"/>
                  <a:gd name="T11" fmla="*/ 211909 h 107"/>
                  <a:gd name="T12" fmla="*/ 239965 w 145"/>
                  <a:gd name="T13" fmla="*/ 328612 h 107"/>
                  <a:gd name="T14" fmla="*/ 295341 w 145"/>
                  <a:gd name="T15" fmla="*/ 322470 h 107"/>
                  <a:gd name="T16" fmla="*/ 286112 w 145"/>
                  <a:gd name="T17" fmla="*/ 205766 h 107"/>
                  <a:gd name="T18" fmla="*/ 338412 w 145"/>
                  <a:gd name="T19" fmla="*/ 171984 h 107"/>
                  <a:gd name="T20" fmla="*/ 329182 w 145"/>
                  <a:gd name="T21" fmla="*/ 322470 h 107"/>
                  <a:gd name="T22" fmla="*/ 384559 w 145"/>
                  <a:gd name="T23" fmla="*/ 328612 h 107"/>
                  <a:gd name="T24" fmla="*/ 393788 w 145"/>
                  <a:gd name="T25" fmla="*/ 181197 h 107"/>
                  <a:gd name="T26" fmla="*/ 187665 w 145"/>
                  <a:gd name="T27" fmla="*/ 162770 h 107"/>
                  <a:gd name="T28" fmla="*/ 132288 w 145"/>
                  <a:gd name="T29" fmla="*/ 168913 h 107"/>
                  <a:gd name="T30" fmla="*/ 141518 w 145"/>
                  <a:gd name="T31" fmla="*/ 328612 h 107"/>
                  <a:gd name="T32" fmla="*/ 193818 w 145"/>
                  <a:gd name="T33" fmla="*/ 322470 h 107"/>
                  <a:gd name="T34" fmla="*/ 187665 w 145"/>
                  <a:gd name="T35" fmla="*/ 162770 h 107"/>
                  <a:gd name="T36" fmla="*/ 436859 w 145"/>
                  <a:gd name="T37" fmla="*/ 0 h 107"/>
                  <a:gd name="T38" fmla="*/ 356870 w 145"/>
                  <a:gd name="T39" fmla="*/ 18427 h 107"/>
                  <a:gd name="T40" fmla="*/ 353794 w 145"/>
                  <a:gd name="T41" fmla="*/ 30711 h 107"/>
                  <a:gd name="T42" fmla="*/ 276882 w 145"/>
                  <a:gd name="T43" fmla="*/ 135130 h 107"/>
                  <a:gd name="T44" fmla="*/ 169206 w 145"/>
                  <a:gd name="T45" fmla="*/ 42996 h 107"/>
                  <a:gd name="T46" fmla="*/ 9229 w 145"/>
                  <a:gd name="T47" fmla="*/ 184268 h 107"/>
                  <a:gd name="T48" fmla="*/ 18459 w 145"/>
                  <a:gd name="T49" fmla="*/ 208838 h 107"/>
                  <a:gd name="T50" fmla="*/ 169206 w 145"/>
                  <a:gd name="T51" fmla="*/ 79850 h 107"/>
                  <a:gd name="T52" fmla="*/ 276882 w 145"/>
                  <a:gd name="T53" fmla="*/ 171984 h 107"/>
                  <a:gd name="T54" fmla="*/ 390712 w 145"/>
                  <a:gd name="T55" fmla="*/ 67565 h 107"/>
                  <a:gd name="T56" fmla="*/ 418400 w 145"/>
                  <a:gd name="T57" fmla="*/ 92134 h 107"/>
                  <a:gd name="T58" fmla="*/ 424553 w 145"/>
                  <a:gd name="T59" fmla="*/ 89063 h 107"/>
                  <a:gd name="T60" fmla="*/ 446088 w 145"/>
                  <a:gd name="T61" fmla="*/ 9213 h 107"/>
                  <a:gd name="T62" fmla="*/ 439935 w 145"/>
                  <a:gd name="T63" fmla="*/ 0 h 10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5" h="107">
                    <a:moveTo>
                      <a:pt x="29" y="72"/>
                    </a:moveTo>
                    <a:cubicBezTo>
                      <a:pt x="13" y="72"/>
                      <a:pt x="13" y="72"/>
                      <a:pt x="13" y="72"/>
                    </a:cubicBezTo>
                    <a:cubicBezTo>
                      <a:pt x="12" y="72"/>
                      <a:pt x="11" y="73"/>
                      <a:pt x="11" y="75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06"/>
                      <a:pt x="12" y="107"/>
                      <a:pt x="13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30" y="107"/>
                      <a:pt x="31" y="106"/>
                      <a:pt x="31" y="10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3"/>
                      <a:pt x="30" y="72"/>
                      <a:pt x="29" y="72"/>
                    </a:cubicBezTo>
                    <a:moveTo>
                      <a:pt x="93" y="67"/>
                    </a:moveTo>
                    <a:cubicBezTo>
                      <a:pt x="78" y="67"/>
                      <a:pt x="78" y="67"/>
                      <a:pt x="78" y="67"/>
                    </a:cubicBezTo>
                    <a:cubicBezTo>
                      <a:pt x="76" y="67"/>
                      <a:pt x="75" y="68"/>
                      <a:pt x="75" y="69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06"/>
                      <a:pt x="76" y="107"/>
                      <a:pt x="78" y="107"/>
                    </a:cubicBezTo>
                    <a:cubicBezTo>
                      <a:pt x="93" y="107"/>
                      <a:pt x="93" y="107"/>
                      <a:pt x="93" y="107"/>
                    </a:cubicBezTo>
                    <a:cubicBezTo>
                      <a:pt x="94" y="107"/>
                      <a:pt x="96" y="106"/>
                      <a:pt x="96" y="105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8"/>
                      <a:pt x="94" y="67"/>
                      <a:pt x="93" y="67"/>
                    </a:cubicBezTo>
                    <a:moveTo>
                      <a:pt x="125" y="56"/>
                    </a:moveTo>
                    <a:cubicBezTo>
                      <a:pt x="110" y="56"/>
                      <a:pt x="110" y="56"/>
                      <a:pt x="110" y="56"/>
                    </a:cubicBezTo>
                    <a:cubicBezTo>
                      <a:pt x="108" y="56"/>
                      <a:pt x="107" y="57"/>
                      <a:pt x="107" y="59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107" y="106"/>
                      <a:pt x="108" y="107"/>
                      <a:pt x="110" y="107"/>
                    </a:cubicBezTo>
                    <a:cubicBezTo>
                      <a:pt x="125" y="107"/>
                      <a:pt x="125" y="107"/>
                      <a:pt x="125" y="107"/>
                    </a:cubicBezTo>
                    <a:cubicBezTo>
                      <a:pt x="127" y="107"/>
                      <a:pt x="128" y="106"/>
                      <a:pt x="128" y="105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7"/>
                      <a:pt x="127" y="56"/>
                      <a:pt x="125" y="56"/>
                    </a:cubicBezTo>
                    <a:moveTo>
                      <a:pt x="61" y="53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4" y="53"/>
                      <a:pt x="43" y="54"/>
                      <a:pt x="43" y="5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6"/>
                      <a:pt x="44" y="107"/>
                      <a:pt x="46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4"/>
                      <a:pt x="62" y="53"/>
                      <a:pt x="61" y="53"/>
                    </a:cubicBezTo>
                    <a:moveTo>
                      <a:pt x="143" y="0"/>
                    </a:moveTo>
                    <a:cubicBezTo>
                      <a:pt x="143" y="0"/>
                      <a:pt x="142" y="0"/>
                      <a:pt x="142" y="0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7" y="5"/>
                      <a:pt x="117" y="5"/>
                      <a:pt x="116" y="6"/>
                    </a:cubicBezTo>
                    <a:cubicBezTo>
                      <a:pt x="116" y="6"/>
                      <a:pt x="115" y="7"/>
                      <a:pt x="115" y="7"/>
                    </a:cubicBezTo>
                    <a:cubicBezTo>
                      <a:pt x="115" y="8"/>
                      <a:pt x="115" y="9"/>
                      <a:pt x="115" y="10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5"/>
                      <a:pt x="57" y="14"/>
                      <a:pt x="55" y="14"/>
                    </a:cubicBezTo>
                    <a:cubicBezTo>
                      <a:pt x="54" y="14"/>
                      <a:pt x="53" y="14"/>
                      <a:pt x="52" y="15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1" y="62"/>
                      <a:pt x="0" y="65"/>
                      <a:pt x="2" y="67"/>
                    </a:cubicBezTo>
                    <a:cubicBezTo>
                      <a:pt x="3" y="68"/>
                      <a:pt x="5" y="68"/>
                      <a:pt x="6" y="68"/>
                    </a:cubicBezTo>
                    <a:cubicBezTo>
                      <a:pt x="7" y="68"/>
                      <a:pt x="8" y="68"/>
                      <a:pt x="9" y="6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8" y="55"/>
                      <a:pt x="89" y="56"/>
                      <a:pt x="90" y="56"/>
                    </a:cubicBezTo>
                    <a:cubicBezTo>
                      <a:pt x="91" y="56"/>
                      <a:pt x="93" y="55"/>
                      <a:pt x="94" y="54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0"/>
                      <a:pt x="135" y="30"/>
                      <a:pt x="136" y="30"/>
                    </a:cubicBezTo>
                    <a:cubicBezTo>
                      <a:pt x="136" y="30"/>
                      <a:pt x="136" y="30"/>
                      <a:pt x="137" y="30"/>
                    </a:cubicBezTo>
                    <a:cubicBezTo>
                      <a:pt x="137" y="29"/>
                      <a:pt x="138" y="29"/>
                      <a:pt x="138" y="29"/>
                    </a:cubicBezTo>
                    <a:cubicBezTo>
                      <a:pt x="139" y="28"/>
                      <a:pt x="139" y="28"/>
                      <a:pt x="139" y="27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5" y="2"/>
                      <a:pt x="145" y="1"/>
                      <a:pt x="145" y="0"/>
                    </a:cubicBezTo>
                    <a:cubicBezTo>
                      <a:pt x="144" y="0"/>
                      <a:pt x="144" y="0"/>
                      <a:pt x="14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" name="KSO_Shape"/>
              <p:cNvSpPr/>
              <p:nvPr/>
            </p:nvSpPr>
            <p:spPr bwMode="auto">
              <a:xfrm>
                <a:off x="3084952" y="5366350"/>
                <a:ext cx="509905" cy="471805"/>
              </a:xfrm>
              <a:custGeom>
                <a:avLst/>
                <a:gdLst/>
                <a:ahLst/>
                <a:cxnLst/>
                <a:rect l="0" t="0" r="r" b="b"/>
                <a:pathLst>
                  <a:path w="4999037" h="4260141">
                    <a:moveTo>
                      <a:pt x="1900345" y="3557911"/>
                    </a:moveTo>
                    <a:lnTo>
                      <a:pt x="3097730" y="3557911"/>
                    </a:lnTo>
                    <a:lnTo>
                      <a:pt x="3102535" y="3590573"/>
                    </a:lnTo>
                    <a:lnTo>
                      <a:pt x="3107340" y="3623235"/>
                    </a:lnTo>
                    <a:lnTo>
                      <a:pt x="3113106" y="3656858"/>
                    </a:lnTo>
                    <a:lnTo>
                      <a:pt x="3119833" y="3691441"/>
                    </a:lnTo>
                    <a:lnTo>
                      <a:pt x="3126560" y="3717378"/>
                    </a:lnTo>
                    <a:lnTo>
                      <a:pt x="3134248" y="3744276"/>
                    </a:lnTo>
                    <a:lnTo>
                      <a:pt x="3140975" y="3769253"/>
                    </a:lnTo>
                    <a:lnTo>
                      <a:pt x="3148663" y="3795190"/>
                    </a:lnTo>
                    <a:lnTo>
                      <a:pt x="3158272" y="3821127"/>
                    </a:lnTo>
                    <a:lnTo>
                      <a:pt x="3166921" y="3846104"/>
                    </a:lnTo>
                    <a:lnTo>
                      <a:pt x="3177492" y="3871081"/>
                    </a:lnTo>
                    <a:lnTo>
                      <a:pt x="3189024" y="3895097"/>
                    </a:lnTo>
                    <a:lnTo>
                      <a:pt x="3200556" y="3919113"/>
                    </a:lnTo>
                    <a:lnTo>
                      <a:pt x="3213048" y="3941208"/>
                    </a:lnTo>
                    <a:lnTo>
                      <a:pt x="3226502" y="3964263"/>
                    </a:lnTo>
                    <a:lnTo>
                      <a:pt x="3240917" y="3984437"/>
                    </a:lnTo>
                    <a:lnTo>
                      <a:pt x="3256293" y="4004610"/>
                    </a:lnTo>
                    <a:lnTo>
                      <a:pt x="3271668" y="4024784"/>
                    </a:lnTo>
                    <a:lnTo>
                      <a:pt x="3288966" y="4042075"/>
                    </a:lnTo>
                    <a:lnTo>
                      <a:pt x="3306264" y="4058406"/>
                    </a:lnTo>
                    <a:lnTo>
                      <a:pt x="3318757" y="4069934"/>
                    </a:lnTo>
                    <a:lnTo>
                      <a:pt x="3331249" y="4079540"/>
                    </a:lnTo>
                    <a:lnTo>
                      <a:pt x="3344703" y="4089147"/>
                    </a:lnTo>
                    <a:lnTo>
                      <a:pt x="3358157" y="4097793"/>
                    </a:lnTo>
                    <a:lnTo>
                      <a:pt x="3372572" y="4106438"/>
                    </a:lnTo>
                    <a:lnTo>
                      <a:pt x="3386026" y="4114123"/>
                    </a:lnTo>
                    <a:lnTo>
                      <a:pt x="3402362" y="4121809"/>
                    </a:lnTo>
                    <a:lnTo>
                      <a:pt x="3417738" y="4127573"/>
                    </a:lnTo>
                    <a:lnTo>
                      <a:pt x="3433114" y="4133336"/>
                    </a:lnTo>
                    <a:lnTo>
                      <a:pt x="3450411" y="4138140"/>
                    </a:lnTo>
                    <a:lnTo>
                      <a:pt x="3467709" y="4142943"/>
                    </a:lnTo>
                    <a:lnTo>
                      <a:pt x="3485007" y="4145825"/>
                    </a:lnTo>
                    <a:lnTo>
                      <a:pt x="3504227" y="4148707"/>
                    </a:lnTo>
                    <a:lnTo>
                      <a:pt x="3523446" y="4151589"/>
                    </a:lnTo>
                    <a:lnTo>
                      <a:pt x="3543627" y="4152549"/>
                    </a:lnTo>
                    <a:lnTo>
                      <a:pt x="3564769" y="4152549"/>
                    </a:lnTo>
                    <a:lnTo>
                      <a:pt x="3564769" y="4260141"/>
                    </a:lnTo>
                    <a:lnTo>
                      <a:pt x="1434268" y="4260141"/>
                    </a:lnTo>
                    <a:lnTo>
                      <a:pt x="1434268" y="4152549"/>
                    </a:lnTo>
                    <a:lnTo>
                      <a:pt x="1455409" y="4152549"/>
                    </a:lnTo>
                    <a:lnTo>
                      <a:pt x="1474629" y="4151589"/>
                    </a:lnTo>
                    <a:lnTo>
                      <a:pt x="1493849" y="4148707"/>
                    </a:lnTo>
                    <a:lnTo>
                      <a:pt x="1513068" y="4145825"/>
                    </a:lnTo>
                    <a:lnTo>
                      <a:pt x="1530366" y="4142943"/>
                    </a:lnTo>
                    <a:lnTo>
                      <a:pt x="1547664" y="4138140"/>
                    </a:lnTo>
                    <a:lnTo>
                      <a:pt x="1564962" y="4133336"/>
                    </a:lnTo>
                    <a:lnTo>
                      <a:pt x="1581298" y="4127573"/>
                    </a:lnTo>
                    <a:lnTo>
                      <a:pt x="1596674" y="4121809"/>
                    </a:lnTo>
                    <a:lnTo>
                      <a:pt x="1612050" y="4114123"/>
                    </a:lnTo>
                    <a:lnTo>
                      <a:pt x="1626465" y="4106438"/>
                    </a:lnTo>
                    <a:lnTo>
                      <a:pt x="1639918" y="4097793"/>
                    </a:lnTo>
                    <a:lnTo>
                      <a:pt x="1653372" y="4089147"/>
                    </a:lnTo>
                    <a:lnTo>
                      <a:pt x="1666826" y="4079540"/>
                    </a:lnTo>
                    <a:lnTo>
                      <a:pt x="1679319" y="4069934"/>
                    </a:lnTo>
                    <a:lnTo>
                      <a:pt x="1691811" y="4058406"/>
                    </a:lnTo>
                    <a:lnTo>
                      <a:pt x="1703343" y="4047839"/>
                    </a:lnTo>
                    <a:lnTo>
                      <a:pt x="1715836" y="4036311"/>
                    </a:lnTo>
                    <a:lnTo>
                      <a:pt x="1726407" y="4024784"/>
                    </a:lnTo>
                    <a:lnTo>
                      <a:pt x="1736978" y="4012295"/>
                    </a:lnTo>
                    <a:lnTo>
                      <a:pt x="1757158" y="3985397"/>
                    </a:lnTo>
                    <a:lnTo>
                      <a:pt x="1776378" y="3956578"/>
                    </a:lnTo>
                    <a:lnTo>
                      <a:pt x="1793676" y="3926798"/>
                    </a:lnTo>
                    <a:lnTo>
                      <a:pt x="1809052" y="3895097"/>
                    </a:lnTo>
                    <a:lnTo>
                      <a:pt x="1824427" y="3863396"/>
                    </a:lnTo>
                    <a:lnTo>
                      <a:pt x="1837881" y="3829773"/>
                    </a:lnTo>
                    <a:lnTo>
                      <a:pt x="1849413" y="3795190"/>
                    </a:lnTo>
                    <a:lnTo>
                      <a:pt x="1859984" y="3761568"/>
                    </a:lnTo>
                    <a:lnTo>
                      <a:pt x="1868632" y="3726984"/>
                    </a:lnTo>
                    <a:lnTo>
                      <a:pt x="1878242" y="3692401"/>
                    </a:lnTo>
                    <a:lnTo>
                      <a:pt x="1884969" y="3657818"/>
                    </a:lnTo>
                    <a:lnTo>
                      <a:pt x="1890735" y="3623235"/>
                    </a:lnTo>
                    <a:lnTo>
                      <a:pt x="1896501" y="3590573"/>
                    </a:lnTo>
                    <a:lnTo>
                      <a:pt x="1900345" y="3557911"/>
                    </a:lnTo>
                    <a:close/>
                    <a:moveTo>
                      <a:pt x="344993" y="345832"/>
                    </a:moveTo>
                    <a:lnTo>
                      <a:pt x="344993" y="3036592"/>
                    </a:lnTo>
                    <a:lnTo>
                      <a:pt x="4655005" y="3036592"/>
                    </a:lnTo>
                    <a:lnTo>
                      <a:pt x="4655005" y="345832"/>
                    </a:lnTo>
                    <a:lnTo>
                      <a:pt x="344993" y="345832"/>
                    </a:lnTo>
                    <a:close/>
                    <a:moveTo>
                      <a:pt x="142226" y="0"/>
                    </a:moveTo>
                    <a:lnTo>
                      <a:pt x="4857773" y="0"/>
                    </a:lnTo>
                    <a:lnTo>
                      <a:pt x="4872187" y="961"/>
                    </a:lnTo>
                    <a:lnTo>
                      <a:pt x="4885641" y="2882"/>
                    </a:lnTo>
                    <a:lnTo>
                      <a:pt x="4899095" y="6725"/>
                    </a:lnTo>
                    <a:lnTo>
                      <a:pt x="4913510" y="10567"/>
                    </a:lnTo>
                    <a:lnTo>
                      <a:pt x="4925042" y="17292"/>
                    </a:lnTo>
                    <a:lnTo>
                      <a:pt x="4936573" y="24016"/>
                    </a:lnTo>
                    <a:lnTo>
                      <a:pt x="4947144" y="32662"/>
                    </a:lnTo>
                    <a:lnTo>
                      <a:pt x="4957715" y="42268"/>
                    </a:lnTo>
                    <a:lnTo>
                      <a:pt x="4967325" y="51875"/>
                    </a:lnTo>
                    <a:lnTo>
                      <a:pt x="4975974" y="62442"/>
                    </a:lnTo>
                    <a:lnTo>
                      <a:pt x="4982701" y="73970"/>
                    </a:lnTo>
                    <a:lnTo>
                      <a:pt x="4988466" y="87419"/>
                    </a:lnTo>
                    <a:lnTo>
                      <a:pt x="4993271" y="99907"/>
                    </a:lnTo>
                    <a:lnTo>
                      <a:pt x="4996154" y="113356"/>
                    </a:lnTo>
                    <a:lnTo>
                      <a:pt x="4999037" y="127766"/>
                    </a:lnTo>
                    <a:lnTo>
                      <a:pt x="4999037" y="142175"/>
                    </a:lnTo>
                    <a:lnTo>
                      <a:pt x="4999037" y="3238327"/>
                    </a:lnTo>
                    <a:lnTo>
                      <a:pt x="4999037" y="3253697"/>
                    </a:lnTo>
                    <a:lnTo>
                      <a:pt x="4996154" y="3268106"/>
                    </a:lnTo>
                    <a:lnTo>
                      <a:pt x="4993271" y="3281555"/>
                    </a:lnTo>
                    <a:lnTo>
                      <a:pt x="4988466" y="3295004"/>
                    </a:lnTo>
                    <a:lnTo>
                      <a:pt x="4982701" y="3307493"/>
                    </a:lnTo>
                    <a:lnTo>
                      <a:pt x="4975974" y="3319021"/>
                    </a:lnTo>
                    <a:lnTo>
                      <a:pt x="4967325" y="3329588"/>
                    </a:lnTo>
                    <a:lnTo>
                      <a:pt x="4957715" y="3339194"/>
                    </a:lnTo>
                    <a:lnTo>
                      <a:pt x="4947144" y="3349761"/>
                    </a:lnTo>
                    <a:lnTo>
                      <a:pt x="4936573" y="3357446"/>
                    </a:lnTo>
                    <a:lnTo>
                      <a:pt x="4925042" y="3364171"/>
                    </a:lnTo>
                    <a:lnTo>
                      <a:pt x="4913510" y="3369935"/>
                    </a:lnTo>
                    <a:lnTo>
                      <a:pt x="4899095" y="3374738"/>
                    </a:lnTo>
                    <a:lnTo>
                      <a:pt x="4885641" y="3378580"/>
                    </a:lnTo>
                    <a:lnTo>
                      <a:pt x="4872187" y="3380502"/>
                    </a:lnTo>
                    <a:lnTo>
                      <a:pt x="4857773" y="3381462"/>
                    </a:lnTo>
                    <a:lnTo>
                      <a:pt x="142226" y="3381462"/>
                    </a:lnTo>
                    <a:lnTo>
                      <a:pt x="127811" y="3380502"/>
                    </a:lnTo>
                    <a:lnTo>
                      <a:pt x="113396" y="3378580"/>
                    </a:lnTo>
                    <a:lnTo>
                      <a:pt x="99942" y="3374738"/>
                    </a:lnTo>
                    <a:lnTo>
                      <a:pt x="86489" y="3369935"/>
                    </a:lnTo>
                    <a:lnTo>
                      <a:pt x="73996" y="3364171"/>
                    </a:lnTo>
                    <a:lnTo>
                      <a:pt x="62464" y="3357446"/>
                    </a:lnTo>
                    <a:lnTo>
                      <a:pt x="51893" y="3349761"/>
                    </a:lnTo>
                    <a:lnTo>
                      <a:pt x="42283" y="3339194"/>
                    </a:lnTo>
                    <a:lnTo>
                      <a:pt x="31713" y="3329588"/>
                    </a:lnTo>
                    <a:lnTo>
                      <a:pt x="24025" y="3319021"/>
                    </a:lnTo>
                    <a:lnTo>
                      <a:pt x="17298" y="3307493"/>
                    </a:lnTo>
                    <a:lnTo>
                      <a:pt x="11532" y="3295004"/>
                    </a:lnTo>
                    <a:lnTo>
                      <a:pt x="6727" y="3281555"/>
                    </a:lnTo>
                    <a:lnTo>
                      <a:pt x="2883" y="3268106"/>
                    </a:lnTo>
                    <a:lnTo>
                      <a:pt x="961" y="3253697"/>
                    </a:lnTo>
                    <a:lnTo>
                      <a:pt x="0" y="3238327"/>
                    </a:lnTo>
                    <a:lnTo>
                      <a:pt x="0" y="142175"/>
                    </a:lnTo>
                    <a:lnTo>
                      <a:pt x="961" y="127766"/>
                    </a:lnTo>
                    <a:lnTo>
                      <a:pt x="2883" y="113356"/>
                    </a:lnTo>
                    <a:lnTo>
                      <a:pt x="6727" y="99907"/>
                    </a:lnTo>
                    <a:lnTo>
                      <a:pt x="11532" y="87419"/>
                    </a:lnTo>
                    <a:lnTo>
                      <a:pt x="17298" y="73970"/>
                    </a:lnTo>
                    <a:lnTo>
                      <a:pt x="24025" y="62442"/>
                    </a:lnTo>
                    <a:lnTo>
                      <a:pt x="31713" y="51875"/>
                    </a:lnTo>
                    <a:lnTo>
                      <a:pt x="42283" y="42268"/>
                    </a:lnTo>
                    <a:lnTo>
                      <a:pt x="51893" y="32662"/>
                    </a:lnTo>
                    <a:lnTo>
                      <a:pt x="62464" y="24016"/>
                    </a:lnTo>
                    <a:lnTo>
                      <a:pt x="73996" y="17292"/>
                    </a:lnTo>
                    <a:lnTo>
                      <a:pt x="86489" y="10567"/>
                    </a:lnTo>
                    <a:lnTo>
                      <a:pt x="99942" y="6725"/>
                    </a:lnTo>
                    <a:lnTo>
                      <a:pt x="113396" y="2882"/>
                    </a:lnTo>
                    <a:lnTo>
                      <a:pt x="127811" y="961"/>
                    </a:lnTo>
                    <a:lnTo>
                      <a:pt x="14222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bIns="396000"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3011292" y="3670900"/>
                <a:ext cx="520065" cy="520065"/>
              </a:xfrm>
              <a:prstGeom prst="rect">
                <a:avLst/>
              </a:prstGeom>
            </p:spPr>
          </p:pic>
        </p:grpSp>
        <p:sp>
          <p:nvSpPr>
            <p:cNvPr id="58" name="TextBox 57"/>
            <p:cNvSpPr txBox="1"/>
            <p:nvPr/>
          </p:nvSpPr>
          <p:spPr>
            <a:xfrm>
              <a:off x="5182478" y="5570245"/>
              <a:ext cx="1475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行政管理 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  <a:p>
              <a:pPr marL="28575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科研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管理  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140053" y="4182484"/>
              <a:ext cx="195008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统一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信息门户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  <a:p>
              <a:pPr marL="285750" lvl="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统一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数据中心 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36820" y="3139453"/>
              <a:ext cx="159412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l"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教学评价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</p:txBody>
        </p:sp>
        <p:sp>
          <p:nvSpPr>
            <p:cNvPr id="20" name="TextBox 38"/>
            <p:cNvSpPr txBox="1"/>
            <p:nvPr/>
          </p:nvSpPr>
          <p:spPr>
            <a:xfrm>
              <a:off x="8237735" y="3134490"/>
              <a:ext cx="1803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l"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大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数据分析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</p:txBody>
        </p:sp>
        <p:sp>
          <p:nvSpPr>
            <p:cNvPr id="21" name="TextBox 56"/>
            <p:cNvSpPr txBox="1"/>
            <p:nvPr/>
          </p:nvSpPr>
          <p:spPr>
            <a:xfrm>
              <a:off x="7128117" y="4181155"/>
              <a:ext cx="26504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统一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身份认证       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  <a:p>
              <a:pPr marL="285750" lvl="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一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站式服务大厅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</p:txBody>
        </p:sp>
        <p:sp>
          <p:nvSpPr>
            <p:cNvPr id="22" name="TextBox 57"/>
            <p:cNvSpPr txBox="1"/>
            <p:nvPr/>
          </p:nvSpPr>
          <p:spPr>
            <a:xfrm>
              <a:off x="8453363" y="5570244"/>
              <a:ext cx="144021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学生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管理     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  <a:p>
              <a:pPr marL="28575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教学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管理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</p:txBody>
        </p:sp>
        <p:sp>
          <p:nvSpPr>
            <p:cNvPr id="23" name="TextBox 57"/>
            <p:cNvSpPr txBox="1"/>
            <p:nvPr/>
          </p:nvSpPr>
          <p:spPr>
            <a:xfrm>
              <a:off x="6829667" y="5570245"/>
              <a:ext cx="1408068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教务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管理           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  <a:p>
              <a:pPr marL="28575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后勤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管理      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</p:txBody>
        </p:sp>
        <p:sp>
          <p:nvSpPr>
            <p:cNvPr id="35" name="TextBox 57"/>
            <p:cNvSpPr txBox="1"/>
            <p:nvPr/>
          </p:nvSpPr>
          <p:spPr>
            <a:xfrm>
              <a:off x="5181389" y="6289376"/>
              <a:ext cx="25463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公共实训基地管理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31117" y="3135859"/>
              <a:ext cx="15035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l">
                <a:buFont typeface="Arial" panose="020B0604020202020204" pitchFamily="34" charset="0"/>
                <a:buChar char="•"/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Calibri" panose="020F0502020204030204" charset="0"/>
                </a:rPr>
                <a:t>诊断改进</a:t>
              </a:r>
              <a:endPara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1436108" y="1184338"/>
            <a:ext cx="574876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应用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体系  </a:t>
            </a:r>
            <a:r>
              <a:rPr lang="en-US" altLang="zh-CN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——  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学校管理、教学等全面信息化</a:t>
            </a: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应用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服务</a:t>
            </a:r>
            <a:endParaRPr lang="zh-CN" altLang="en-US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基础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平台  </a:t>
            </a:r>
            <a:r>
              <a:rPr lang="en-US" altLang="zh-CN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——  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消除</a:t>
            </a: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信息孤岛，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统一门户、权限、数据管理</a:t>
            </a:r>
            <a:endParaRPr lang="zh-CN" altLang="en-US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分析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平台  </a:t>
            </a:r>
            <a:r>
              <a:rPr lang="en-US" altLang="zh-CN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——  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海量数据</a:t>
            </a: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多维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分析</a:t>
            </a: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支撑教学管理决策</a:t>
            </a:r>
            <a:endParaRPr lang="zh-CN" altLang="en-US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43046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54710" y="125730"/>
            <a:ext cx="3836670" cy="436245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 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 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应用体系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endParaRPr lang="zh-CN" altLang="en-US" sz="18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8973" y="582930"/>
            <a:ext cx="1098486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应用体系</a:t>
            </a:r>
            <a:endParaRPr lang="en-US" altLang="zh-CN" sz="2000" b="1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1600" b="1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采用</a:t>
            </a:r>
            <a:r>
              <a:rPr lang="zh-CN" sz="1600" b="1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先进的管理思想、信息技术手段，基于统一的信息标准，打造各种业务系统，全面满足</a:t>
            </a:r>
            <a:r>
              <a:rPr 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《职业院校数字校园建设规范》</a:t>
            </a:r>
            <a:r>
              <a:rPr lang="zh-CN" sz="1600" b="1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，实现学校对</a:t>
            </a:r>
            <a:r>
              <a:rPr 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人、事、物、教学</a:t>
            </a:r>
            <a:r>
              <a:rPr lang="zh-CN" sz="1600" b="1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等各个方面便捷化、智能化的管理，为广大师生提供简便、快捷的网络化信息服务。 </a:t>
            </a:r>
            <a:endParaRPr lang="zh-CN" sz="1600" b="1" dirty="0" smtClean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217545" y="2159159"/>
            <a:ext cx="1773555" cy="17792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318283" y="2160429"/>
            <a:ext cx="1705610" cy="1759585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401559" y="2133600"/>
            <a:ext cx="1790065" cy="1781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9563735" y="2134235"/>
            <a:ext cx="1696085" cy="177038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5" name="燕尾形 24"/>
          <p:cNvSpPr/>
          <p:nvPr/>
        </p:nvSpPr>
        <p:spPr>
          <a:xfrm rot="5400000">
            <a:off x="1912947" y="4043045"/>
            <a:ext cx="233680" cy="33718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33475" y="2134235"/>
            <a:ext cx="10344150" cy="1858010"/>
            <a:chOff x="3322" y="2226"/>
            <a:chExt cx="13744" cy="2926"/>
          </a:xfrm>
        </p:grpSpPr>
        <p:sp>
          <p:nvSpPr>
            <p:cNvPr id="27" name="圆角矩形 26"/>
            <p:cNvSpPr/>
            <p:nvPr/>
          </p:nvSpPr>
          <p:spPr>
            <a:xfrm>
              <a:off x="3322" y="2226"/>
              <a:ext cx="2369" cy="2926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0" name="矩形 61"/>
            <p:cNvSpPr>
              <a:spLocks noChangeArrowheads="1"/>
            </p:cNvSpPr>
            <p:nvPr/>
          </p:nvSpPr>
          <p:spPr bwMode="auto">
            <a:xfrm>
              <a:off x="3439" y="2588"/>
              <a:ext cx="2252" cy="5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>
                <a:spcBef>
                  <a:spcPct val="0"/>
                </a:spcBef>
                <a:buClr>
                  <a:srgbClr val="FFFFFF"/>
                </a:buClr>
                <a:buSzPct val="80000"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人事管理系统</a:t>
              </a:r>
              <a:endPara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1" name="矩形 33"/>
            <p:cNvSpPr>
              <a:spLocks noChangeArrowheads="1"/>
            </p:cNvSpPr>
            <p:nvPr/>
          </p:nvSpPr>
          <p:spPr bwMode="auto">
            <a:xfrm>
              <a:off x="3439" y="3180"/>
              <a:ext cx="2252" cy="5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2" indent="-171450" algn="l">
                <a:buClr>
                  <a:srgbClr val="FFFFFF"/>
                </a:buClr>
                <a:buSzPct val="80000"/>
                <a:buFont typeface="Arial" panose="020B0604020202020204" pitchFamily="34" charset="0"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方正书宋简体" panose="02000000000000000000" charset="-122"/>
                  <a:sym typeface="+mn-ea"/>
                </a:rPr>
                <a:t>协同办公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方正书宋简体" panose="02000000000000000000" charset="-122"/>
                  <a:sym typeface="+mn-ea"/>
                </a:rPr>
                <a:t>系统</a:t>
              </a:r>
              <a:endPara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endParaRPr>
            </a:p>
          </p:txBody>
        </p:sp>
        <p:sp>
          <p:nvSpPr>
            <p:cNvPr id="42" name="矩形 34"/>
            <p:cNvSpPr>
              <a:spLocks noChangeArrowheads="1"/>
            </p:cNvSpPr>
            <p:nvPr/>
          </p:nvSpPr>
          <p:spPr bwMode="auto">
            <a:xfrm>
              <a:off x="3439" y="3773"/>
              <a:ext cx="2253" cy="5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2" indent="-171450" algn="l">
                <a:buClr>
                  <a:srgbClr val="FFFFFF"/>
                </a:buClr>
                <a:buSzPct val="80000"/>
                <a:buFont typeface="Arial" panose="020B0604020202020204" pitchFamily="34" charset="0"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教务管理系统</a:t>
              </a:r>
              <a:endPara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39" name="矩形 34"/>
            <p:cNvSpPr>
              <a:spLocks noChangeArrowheads="1"/>
            </p:cNvSpPr>
            <p:nvPr/>
          </p:nvSpPr>
          <p:spPr bwMode="auto">
            <a:xfrm>
              <a:off x="3439" y="4352"/>
              <a:ext cx="2253" cy="5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2" indent="-171450" algn="l">
                <a:buClr>
                  <a:srgbClr val="FFFFFF"/>
                </a:buClr>
                <a:buSzPct val="80000"/>
                <a:buFont typeface="Arial" panose="020B0604020202020204" pitchFamily="34" charset="0"/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……</a:t>
              </a:r>
              <a:endPara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57" name="矩形 34"/>
            <p:cNvSpPr>
              <a:spLocks noChangeArrowheads="1"/>
            </p:cNvSpPr>
            <p:nvPr/>
          </p:nvSpPr>
          <p:spPr bwMode="auto">
            <a:xfrm>
              <a:off x="9224" y="4304"/>
              <a:ext cx="2253" cy="5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2" indent="-171450" algn="l">
                <a:buClr>
                  <a:srgbClr val="FFFFFF"/>
                </a:buClr>
                <a:buSzPct val="80000"/>
                <a:buFont typeface="Arial" panose="020B0604020202020204" pitchFamily="34" charset="0"/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……</a:t>
              </a:r>
              <a:endPara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58" name="矩形 34"/>
            <p:cNvSpPr>
              <a:spLocks noChangeArrowheads="1"/>
            </p:cNvSpPr>
            <p:nvPr/>
          </p:nvSpPr>
          <p:spPr bwMode="auto">
            <a:xfrm>
              <a:off x="14813" y="4499"/>
              <a:ext cx="2253" cy="5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2" indent="-171450" algn="l">
                <a:buClr>
                  <a:srgbClr val="FFFFFF"/>
                </a:buClr>
                <a:buSzPct val="80000"/>
                <a:buFont typeface="Arial" panose="020B0604020202020204" pitchFamily="34" charset="0"/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……</a:t>
              </a:r>
              <a:endPara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63" name="矩形 34"/>
            <p:cNvSpPr>
              <a:spLocks noChangeArrowheads="1"/>
            </p:cNvSpPr>
            <p:nvPr/>
          </p:nvSpPr>
          <p:spPr bwMode="auto">
            <a:xfrm>
              <a:off x="12057" y="4388"/>
              <a:ext cx="2253" cy="5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2" indent="-171450" algn="l">
                <a:buClr>
                  <a:srgbClr val="FFFFFF"/>
                </a:buClr>
                <a:buSzPct val="80000"/>
                <a:buFont typeface="Arial" panose="020B0604020202020204" pitchFamily="34" charset="0"/>
              </a:pPr>
              <a:r>
                <a:rPr lang="en-US" altLang="zh-CN" sz="16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……</a:t>
              </a:r>
              <a:endPara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64" name="矩形 34"/>
            <p:cNvSpPr>
              <a:spLocks noChangeArrowheads="1"/>
            </p:cNvSpPr>
            <p:nvPr/>
          </p:nvSpPr>
          <p:spPr bwMode="auto">
            <a:xfrm>
              <a:off x="6338" y="4388"/>
              <a:ext cx="2253" cy="5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2" indent="-171450" algn="l">
                <a:buClr>
                  <a:srgbClr val="FFFFFF"/>
                </a:buClr>
                <a:buSzPct val="80000"/>
                <a:buFont typeface="Arial" panose="020B0604020202020204" pitchFamily="34" charset="0"/>
              </a:pPr>
              <a:r>
                <a:rPr lang="en-US" altLang="zh-CN" sz="16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……</a:t>
              </a:r>
              <a:endPara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sp>
        <p:nvSpPr>
          <p:cNvPr id="43" name="矩形 39"/>
          <p:cNvSpPr>
            <a:spLocks noChangeArrowheads="1"/>
          </p:cNvSpPr>
          <p:nvPr/>
        </p:nvSpPr>
        <p:spPr bwMode="auto">
          <a:xfrm>
            <a:off x="3389153" y="2364264"/>
            <a:ext cx="143033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000000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招生管理系统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4" name="矩形 45"/>
          <p:cNvSpPr>
            <a:spLocks noChangeArrowheads="1"/>
          </p:cNvSpPr>
          <p:nvPr/>
        </p:nvSpPr>
        <p:spPr bwMode="auto">
          <a:xfrm>
            <a:off x="3387565" y="2731770"/>
            <a:ext cx="143033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000000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迎新管理系统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5" name="矩形 55"/>
          <p:cNvSpPr>
            <a:spLocks noChangeArrowheads="1"/>
          </p:cNvSpPr>
          <p:nvPr/>
        </p:nvSpPr>
        <p:spPr bwMode="auto">
          <a:xfrm>
            <a:off x="3389153" y="3147219"/>
            <a:ext cx="14287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000000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宿舍管理系统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6" name="矩形 62"/>
          <p:cNvSpPr>
            <a:spLocks noChangeArrowheads="1"/>
          </p:cNvSpPr>
          <p:nvPr/>
        </p:nvSpPr>
        <p:spPr bwMode="auto">
          <a:xfrm>
            <a:off x="5457024" y="3115211"/>
            <a:ext cx="1428750" cy="338554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FFFFFF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学工管理系统</a:t>
            </a:r>
            <a:endParaRPr lang="zh-CN" altLang="en-US" sz="1600" b="1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7" name="矩形 65"/>
          <p:cNvSpPr>
            <a:spLocks noChangeArrowheads="1"/>
          </p:cNvSpPr>
          <p:nvPr/>
        </p:nvSpPr>
        <p:spPr bwMode="auto">
          <a:xfrm>
            <a:off x="5467821" y="2730341"/>
            <a:ext cx="1430338" cy="33718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FFFFFF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团委管理系统</a:t>
            </a:r>
            <a:endParaRPr lang="zh-CN" altLang="en-US" sz="1600" b="1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8" name="矩形 67"/>
          <p:cNvSpPr>
            <a:spLocks noChangeArrowheads="1"/>
          </p:cNvSpPr>
          <p:nvPr/>
        </p:nvSpPr>
        <p:spPr bwMode="auto">
          <a:xfrm>
            <a:off x="5455919" y="2364104"/>
            <a:ext cx="1430338" cy="33718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FFFFFF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就业管理系统</a:t>
            </a:r>
            <a:endParaRPr lang="zh-CN" altLang="en-US" sz="1600" b="1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9" name="矩形 65"/>
          <p:cNvSpPr>
            <a:spLocks noChangeArrowheads="1"/>
          </p:cNvSpPr>
          <p:nvPr/>
        </p:nvSpPr>
        <p:spPr bwMode="auto">
          <a:xfrm>
            <a:off x="7484109" y="3115211"/>
            <a:ext cx="170751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000000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教科研管理系统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0" name="矩形 67"/>
          <p:cNvSpPr>
            <a:spLocks noChangeArrowheads="1"/>
          </p:cNvSpPr>
          <p:nvPr/>
        </p:nvSpPr>
        <p:spPr bwMode="auto">
          <a:xfrm>
            <a:off x="7580635" y="2730341"/>
            <a:ext cx="143033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000000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资产管理系统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1" name="矩形 67"/>
          <p:cNvSpPr>
            <a:spLocks noChangeArrowheads="1"/>
          </p:cNvSpPr>
          <p:nvPr/>
        </p:nvSpPr>
        <p:spPr bwMode="auto">
          <a:xfrm>
            <a:off x="7580634" y="2364103"/>
            <a:ext cx="143033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000000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后勤管理系统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2" name="矩形 65"/>
          <p:cNvSpPr>
            <a:spLocks noChangeArrowheads="1"/>
          </p:cNvSpPr>
          <p:nvPr/>
        </p:nvSpPr>
        <p:spPr bwMode="auto">
          <a:xfrm>
            <a:off x="9563735" y="2687002"/>
            <a:ext cx="1657985" cy="33718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FFFFFF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实验室管理系统</a:t>
            </a:r>
            <a:endParaRPr lang="zh-CN" altLang="en-US" sz="1600" b="1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3" name="矩形 67"/>
          <p:cNvSpPr>
            <a:spLocks noChangeArrowheads="1"/>
          </p:cNvSpPr>
          <p:nvPr/>
        </p:nvSpPr>
        <p:spPr bwMode="auto">
          <a:xfrm>
            <a:off x="9663112" y="2277742"/>
            <a:ext cx="1497330" cy="33718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l">
              <a:buClr>
                <a:srgbClr val="FFFFFF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考试管理系统</a:t>
            </a:r>
            <a:endParaRPr lang="zh-CN" altLang="en-US" sz="1600" b="1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4" name="矩形 67"/>
          <p:cNvSpPr>
            <a:spLocks noChangeArrowheads="1"/>
          </p:cNvSpPr>
          <p:nvPr/>
        </p:nvSpPr>
        <p:spPr bwMode="auto">
          <a:xfrm>
            <a:off x="9563735" y="3038792"/>
            <a:ext cx="1776730" cy="5835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2" indent="-171450" algn="ctr">
              <a:buClr>
                <a:srgbClr val="FFFFFF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虚拟仿真实验</a:t>
            </a:r>
            <a:endParaRPr lang="zh-CN" altLang="en-US" sz="1600" b="1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171450" lvl="2" indent="-171450" algn="ctr">
              <a:buClr>
                <a:srgbClr val="FFFFFF"/>
              </a:buClr>
              <a:buSzPct val="80000"/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教学平台</a:t>
            </a:r>
            <a:endParaRPr lang="zh-CN" altLang="en-US" sz="1600" b="1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5" name="燕尾形 54"/>
          <p:cNvSpPr/>
          <p:nvPr/>
        </p:nvSpPr>
        <p:spPr>
          <a:xfrm rot="5400000">
            <a:off x="3978274" y="3998278"/>
            <a:ext cx="233680" cy="33718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6" name="燕尾形 55"/>
          <p:cNvSpPr/>
          <p:nvPr/>
        </p:nvSpPr>
        <p:spPr>
          <a:xfrm rot="5400000">
            <a:off x="6108700" y="3978910"/>
            <a:ext cx="233680" cy="33718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8" name="燕尾形 27"/>
          <p:cNvSpPr/>
          <p:nvPr/>
        </p:nvSpPr>
        <p:spPr>
          <a:xfrm rot="5400000">
            <a:off x="8254046" y="3940492"/>
            <a:ext cx="233680" cy="33718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9" name="燕尾形 28"/>
          <p:cNvSpPr/>
          <p:nvPr/>
        </p:nvSpPr>
        <p:spPr>
          <a:xfrm rot="5400000">
            <a:off x="10413682" y="3940492"/>
            <a:ext cx="233680" cy="33718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3475" y="4392295"/>
            <a:ext cx="10344150" cy="467360"/>
            <a:chOff x="1141730" y="4143375"/>
            <a:chExt cx="10012680" cy="467360"/>
          </a:xfrm>
        </p:grpSpPr>
        <p:sp>
          <p:nvSpPr>
            <p:cNvPr id="33" name="圆角矩形 32"/>
            <p:cNvSpPr/>
            <p:nvPr/>
          </p:nvSpPr>
          <p:spPr>
            <a:xfrm>
              <a:off x="1141730" y="4143375"/>
              <a:ext cx="10012680" cy="46736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9" name="矩形 61"/>
            <p:cNvSpPr>
              <a:spLocks noChangeArrowheads="1"/>
            </p:cNvSpPr>
            <p:nvPr/>
          </p:nvSpPr>
          <p:spPr bwMode="auto">
            <a:xfrm>
              <a:off x="5299075" y="4208145"/>
              <a:ext cx="3088640" cy="36830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>
                <a:spcBef>
                  <a:spcPct val="0"/>
                </a:spcBef>
                <a:buClr>
                  <a:srgbClr val="FFFFFF"/>
                </a:buClr>
                <a:buSzPct val="80000"/>
                <a:buFont typeface="Arial" panose="020B0604020202020204" pitchFamily="34" charset="0"/>
                <a:buNone/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管理、教学工作全面信息化</a:t>
              </a:r>
              <a:endParaRPr lang="zh-CN" altLang="en-US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60" name="Text Placeholder 33"/>
          <p:cNvSpPr txBox="1"/>
          <p:nvPr/>
        </p:nvSpPr>
        <p:spPr>
          <a:xfrm>
            <a:off x="1461135" y="4972685"/>
            <a:ext cx="2910840" cy="1231265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业务全覆盖</a:t>
            </a:r>
            <a:r>
              <a:rPr lang="zh-CN" altLang="en-US" sz="20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 </a:t>
            </a:r>
            <a:endParaRPr lang="en-US" altLang="zh-CN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  <a:p>
            <a:pPr marL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学生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入学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-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毕业全流程管理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  <a:p>
            <a:pPr marL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教师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入职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-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离职全流程管理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1" name="Text Placeholder 33"/>
          <p:cNvSpPr txBox="1"/>
          <p:nvPr/>
        </p:nvSpPr>
        <p:spPr>
          <a:xfrm>
            <a:off x="5107305" y="5013960"/>
            <a:ext cx="3034030" cy="1148715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多终端应用</a:t>
            </a:r>
            <a:r>
              <a:rPr lang="zh-CN" altLang="en-US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    </a:t>
            </a:r>
            <a:endParaRPr lang="en-US" altLang="zh-CN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提供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PC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端、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APP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端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、微信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服务端、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自助服务终端多种应用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2" name="Text Placeholder 33"/>
          <p:cNvSpPr txBox="1"/>
          <p:nvPr/>
        </p:nvSpPr>
        <p:spPr>
          <a:xfrm>
            <a:off x="8775700" y="5013325"/>
            <a:ext cx="2284095" cy="1149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 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符合建设规范</a:t>
            </a:r>
            <a:endParaRPr lang="en-US" altLang="zh-CN" b="1" dirty="0" smtClean="0">
              <a:solidFill>
                <a:srgbClr val="F15929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全面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满足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《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职业院校数字校园建设规范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》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512000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62965" y="125730"/>
            <a:ext cx="4899025" cy="436245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人事管理系统</a:t>
            </a:r>
            <a:r>
              <a:rPr lang="en-US" altLang="zh-CN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65479" y="796290"/>
            <a:ext cx="111169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人事管理系统</a:t>
            </a:r>
            <a:r>
              <a:rPr lang="zh-CN" altLang="en-US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：</a:t>
            </a:r>
            <a:endParaRPr lang="zh-CN" altLang="en-US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以完善学校人事智能管理为出发点，涵盖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招聘管理、档案管理、合同管理、工资管理、统计查询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等功能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；基于人脸识别技术，实现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教职工“刷脸”智能考勤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协助学校建立完善的人事管理体系，提高办公效率。</a:t>
            </a:r>
            <a:endParaRPr lang="zh-CN" altLang="zh-CN" sz="1600" dirty="0">
              <a:latin typeface="方正黑体简体" panose="02000000000000000000" pitchFamily="2" charset="-122"/>
              <a:ea typeface="方正黑体简体" panose="02000000000000000000" pitchFamily="2" charset="-122"/>
              <a:sym typeface="Calibri" panose="020F05020202040302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35573" y="3336925"/>
            <a:ext cx="4333875" cy="2944022"/>
            <a:chOff x="1128077" y="3016250"/>
            <a:chExt cx="3589338" cy="2449830"/>
          </a:xfrm>
        </p:grpSpPr>
        <p:sp>
          <p:nvSpPr>
            <p:cNvPr id="2" name="六边形 1"/>
            <p:cNvSpPr/>
            <p:nvPr/>
          </p:nvSpPr>
          <p:spPr>
            <a:xfrm rot="5400000">
              <a:off x="1667510" y="3098165"/>
              <a:ext cx="1351915" cy="1188085"/>
            </a:xfrm>
            <a:prstGeom prst="hexagon">
              <a:avLst/>
            </a:prstGeom>
            <a:solidFill>
              <a:srgbClr val="F17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" name="六边形 2"/>
            <p:cNvSpPr/>
            <p:nvPr/>
          </p:nvSpPr>
          <p:spPr>
            <a:xfrm rot="5400000">
              <a:off x="2238375" y="4174490"/>
              <a:ext cx="1400175" cy="1183005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1037590" y="4156075"/>
              <a:ext cx="1399540" cy="1218565"/>
            </a:xfrm>
            <a:prstGeom prst="hexagon">
              <a:avLst/>
            </a:prstGeom>
            <a:solidFill>
              <a:srgbClr val="535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2125980" y="3235960"/>
              <a:ext cx="435610" cy="43561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930302" y="3699879"/>
              <a:ext cx="832680" cy="48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招聘</a:t>
              </a:r>
              <a:r>
                <a:rPr lang="zh-CN" altLang="zh-CN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管理</a:t>
              </a:r>
              <a:endParaRPr lang="en-US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报名考核</a:t>
              </a:r>
              <a:endParaRPr lang="zh-CN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" name="六边形 3"/>
            <p:cNvSpPr/>
            <p:nvPr/>
          </p:nvSpPr>
          <p:spPr>
            <a:xfrm rot="5400000">
              <a:off x="3429635" y="4178300"/>
              <a:ext cx="1387475" cy="1188085"/>
            </a:xfrm>
            <a:prstGeom prst="hexag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" name="六边形 4"/>
            <p:cNvSpPr/>
            <p:nvPr/>
          </p:nvSpPr>
          <p:spPr>
            <a:xfrm rot="5400000">
              <a:off x="2855595" y="3098165"/>
              <a:ext cx="1351915" cy="1188085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465261" y="4192091"/>
              <a:ext cx="544195" cy="54419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120848" y="3728834"/>
              <a:ext cx="832680" cy="48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zh-CN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档案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管理</a:t>
              </a:r>
              <a:endParaRPr lang="en-US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lvl="0" algn="ctr"/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全程记录</a:t>
              </a:r>
              <a:endParaRPr lang="zh-CN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09255" y="4796269"/>
              <a:ext cx="832680" cy="48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一键查询</a:t>
              </a:r>
              <a:endParaRPr lang="en-US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多维统计</a:t>
              </a:r>
              <a:endParaRPr lang="zh-CN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13976" y="4788343"/>
              <a:ext cx="832680" cy="48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工资</a:t>
              </a:r>
              <a:r>
                <a:rPr lang="zh-CN" altLang="zh-CN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管理</a:t>
              </a:r>
              <a:endParaRPr lang="en-US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实时核算</a:t>
              </a:r>
              <a:endParaRPr lang="zh-CN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46443" y="4785714"/>
              <a:ext cx="832680" cy="48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1600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合同管理</a:t>
              </a:r>
              <a:endParaRPr lang="en-US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去纸质化</a:t>
              </a:r>
              <a:endParaRPr lang="zh-CN" altLang="zh-CN" sz="16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56" name="Group 81"/>
            <p:cNvGrpSpPr/>
            <p:nvPr/>
          </p:nvGrpSpPr>
          <p:grpSpPr>
            <a:xfrm>
              <a:off x="2727827" y="4336411"/>
              <a:ext cx="407988" cy="411162"/>
              <a:chOff x="2066925" y="3786188"/>
              <a:chExt cx="407988" cy="411162"/>
            </a:xfrm>
            <a:solidFill>
              <a:schemeClr val="bg1"/>
            </a:solidFill>
          </p:grpSpPr>
          <p:sp>
            <p:nvSpPr>
              <p:cNvPr id="457" name="Freeform 75"/>
              <p:cNvSpPr>
                <a:spLocks noEditPoints="1"/>
              </p:cNvSpPr>
              <p:nvPr/>
            </p:nvSpPr>
            <p:spPr bwMode="auto">
              <a:xfrm>
                <a:off x="2179638" y="3892550"/>
                <a:ext cx="182563" cy="184150"/>
              </a:xfrm>
              <a:custGeom>
                <a:avLst/>
                <a:gdLst>
                  <a:gd name="T0" fmla="*/ 119 w 239"/>
                  <a:gd name="T1" fmla="*/ 0 h 239"/>
                  <a:gd name="T2" fmla="*/ 239 w 239"/>
                  <a:gd name="T3" fmla="*/ 119 h 239"/>
                  <a:gd name="T4" fmla="*/ 120 w 239"/>
                  <a:gd name="T5" fmla="*/ 239 h 239"/>
                  <a:gd name="T6" fmla="*/ 0 w 239"/>
                  <a:gd name="T7" fmla="*/ 120 h 239"/>
                  <a:gd name="T8" fmla="*/ 119 w 239"/>
                  <a:gd name="T9" fmla="*/ 0 h 239"/>
                  <a:gd name="T10" fmla="*/ 137 w 239"/>
                  <a:gd name="T11" fmla="*/ 48 h 239"/>
                  <a:gd name="T12" fmla="*/ 137 w 239"/>
                  <a:gd name="T13" fmla="*/ 36 h 239"/>
                  <a:gd name="T14" fmla="*/ 111 w 239"/>
                  <a:gd name="T15" fmla="*/ 36 h 239"/>
                  <a:gd name="T16" fmla="*/ 111 w 239"/>
                  <a:gd name="T17" fmla="*/ 48 h 239"/>
                  <a:gd name="T18" fmla="*/ 84 w 239"/>
                  <a:gd name="T19" fmla="*/ 63 h 239"/>
                  <a:gd name="T20" fmla="*/ 75 w 239"/>
                  <a:gd name="T21" fmla="*/ 86 h 239"/>
                  <a:gd name="T22" fmla="*/ 81 w 239"/>
                  <a:gd name="T23" fmla="*/ 110 h 239"/>
                  <a:gd name="T24" fmla="*/ 100 w 239"/>
                  <a:gd name="T25" fmla="*/ 124 h 239"/>
                  <a:gd name="T26" fmla="*/ 106 w 239"/>
                  <a:gd name="T27" fmla="*/ 127 h 239"/>
                  <a:gd name="T28" fmla="*/ 111 w 239"/>
                  <a:gd name="T29" fmla="*/ 129 h 239"/>
                  <a:gd name="T30" fmla="*/ 111 w 239"/>
                  <a:gd name="T31" fmla="*/ 167 h 239"/>
                  <a:gd name="T32" fmla="*/ 101 w 239"/>
                  <a:gd name="T33" fmla="*/ 159 h 239"/>
                  <a:gd name="T34" fmla="*/ 98 w 239"/>
                  <a:gd name="T35" fmla="*/ 145 h 239"/>
                  <a:gd name="T36" fmla="*/ 72 w 239"/>
                  <a:gd name="T37" fmla="*/ 145 h 239"/>
                  <a:gd name="T38" fmla="*/ 81 w 239"/>
                  <a:gd name="T39" fmla="*/ 174 h 239"/>
                  <a:gd name="T40" fmla="*/ 111 w 239"/>
                  <a:gd name="T41" fmla="*/ 193 h 239"/>
                  <a:gd name="T42" fmla="*/ 111 w 239"/>
                  <a:gd name="T43" fmla="*/ 206 h 239"/>
                  <a:gd name="T44" fmla="*/ 137 w 239"/>
                  <a:gd name="T45" fmla="*/ 206 h 239"/>
                  <a:gd name="T46" fmla="*/ 137 w 239"/>
                  <a:gd name="T47" fmla="*/ 193 h 239"/>
                  <a:gd name="T48" fmla="*/ 165 w 239"/>
                  <a:gd name="T49" fmla="*/ 180 h 239"/>
                  <a:gd name="T50" fmla="*/ 176 w 239"/>
                  <a:gd name="T51" fmla="*/ 155 h 239"/>
                  <a:gd name="T52" fmla="*/ 171 w 239"/>
                  <a:gd name="T53" fmla="*/ 132 h 239"/>
                  <a:gd name="T54" fmla="*/ 152 w 239"/>
                  <a:gd name="T55" fmla="*/ 117 h 239"/>
                  <a:gd name="T56" fmla="*/ 144 w 239"/>
                  <a:gd name="T57" fmla="*/ 113 h 239"/>
                  <a:gd name="T58" fmla="*/ 137 w 239"/>
                  <a:gd name="T59" fmla="*/ 111 h 239"/>
                  <a:gd name="T60" fmla="*/ 137 w 239"/>
                  <a:gd name="T61" fmla="*/ 72 h 239"/>
                  <a:gd name="T62" fmla="*/ 145 w 239"/>
                  <a:gd name="T63" fmla="*/ 81 h 239"/>
                  <a:gd name="T64" fmla="*/ 147 w 239"/>
                  <a:gd name="T65" fmla="*/ 92 h 239"/>
                  <a:gd name="T66" fmla="*/ 171 w 239"/>
                  <a:gd name="T67" fmla="*/ 92 h 239"/>
                  <a:gd name="T68" fmla="*/ 164 w 239"/>
                  <a:gd name="T69" fmla="*/ 68 h 239"/>
                  <a:gd name="T70" fmla="*/ 137 w 239"/>
                  <a:gd name="T71" fmla="*/ 48 h 239"/>
                  <a:gd name="T72" fmla="*/ 137 w 239"/>
                  <a:gd name="T73" fmla="*/ 168 h 239"/>
                  <a:gd name="T74" fmla="*/ 146 w 239"/>
                  <a:gd name="T75" fmla="*/ 163 h 239"/>
                  <a:gd name="T76" fmla="*/ 150 w 239"/>
                  <a:gd name="T77" fmla="*/ 155 h 239"/>
                  <a:gd name="T78" fmla="*/ 148 w 239"/>
                  <a:gd name="T79" fmla="*/ 144 h 239"/>
                  <a:gd name="T80" fmla="*/ 139 w 239"/>
                  <a:gd name="T81" fmla="*/ 137 h 239"/>
                  <a:gd name="T82" fmla="*/ 138 w 239"/>
                  <a:gd name="T83" fmla="*/ 137 h 239"/>
                  <a:gd name="T84" fmla="*/ 137 w 239"/>
                  <a:gd name="T85" fmla="*/ 136 h 239"/>
                  <a:gd name="T86" fmla="*/ 137 w 239"/>
                  <a:gd name="T87" fmla="*/ 168 h 239"/>
                  <a:gd name="T88" fmla="*/ 102 w 239"/>
                  <a:gd name="T89" fmla="*/ 78 h 239"/>
                  <a:gd name="T90" fmla="*/ 99 w 239"/>
                  <a:gd name="T91" fmla="*/ 88 h 239"/>
                  <a:gd name="T92" fmla="*/ 103 w 239"/>
                  <a:gd name="T93" fmla="*/ 97 h 239"/>
                  <a:gd name="T94" fmla="*/ 111 w 239"/>
                  <a:gd name="T95" fmla="*/ 104 h 239"/>
                  <a:gd name="T96" fmla="*/ 111 w 239"/>
                  <a:gd name="T97" fmla="*/ 71 h 239"/>
                  <a:gd name="T98" fmla="*/ 102 w 239"/>
                  <a:gd name="T99" fmla="*/ 7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9" h="239">
                    <a:moveTo>
                      <a:pt x="119" y="0"/>
                    </a:moveTo>
                    <a:cubicBezTo>
                      <a:pt x="185" y="0"/>
                      <a:pt x="239" y="53"/>
                      <a:pt x="239" y="119"/>
                    </a:cubicBezTo>
                    <a:cubicBezTo>
                      <a:pt x="239" y="185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20"/>
                    </a:cubicBezTo>
                    <a:cubicBezTo>
                      <a:pt x="0" y="54"/>
                      <a:pt x="53" y="0"/>
                      <a:pt x="119" y="0"/>
                    </a:cubicBezTo>
                    <a:close/>
                    <a:moveTo>
                      <a:pt x="137" y="48"/>
                    </a:moveTo>
                    <a:cubicBezTo>
                      <a:pt x="137" y="36"/>
                      <a:pt x="137" y="36"/>
                      <a:pt x="137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99" y="51"/>
                      <a:pt x="90" y="56"/>
                      <a:pt x="84" y="63"/>
                    </a:cubicBezTo>
                    <a:cubicBezTo>
                      <a:pt x="78" y="71"/>
                      <a:pt x="75" y="78"/>
                      <a:pt x="75" y="86"/>
                    </a:cubicBezTo>
                    <a:cubicBezTo>
                      <a:pt x="74" y="95"/>
                      <a:pt x="76" y="103"/>
                      <a:pt x="81" y="110"/>
                    </a:cubicBezTo>
                    <a:cubicBezTo>
                      <a:pt x="85" y="116"/>
                      <a:pt x="92" y="121"/>
                      <a:pt x="100" y="124"/>
                    </a:cubicBezTo>
                    <a:cubicBezTo>
                      <a:pt x="102" y="125"/>
                      <a:pt x="104" y="126"/>
                      <a:pt x="106" y="127"/>
                    </a:cubicBezTo>
                    <a:cubicBezTo>
                      <a:pt x="108" y="127"/>
                      <a:pt x="109" y="128"/>
                      <a:pt x="111" y="129"/>
                    </a:cubicBezTo>
                    <a:cubicBezTo>
                      <a:pt x="111" y="167"/>
                      <a:pt x="111" y="167"/>
                      <a:pt x="111" y="167"/>
                    </a:cubicBezTo>
                    <a:cubicBezTo>
                      <a:pt x="107" y="166"/>
                      <a:pt x="104" y="163"/>
                      <a:pt x="101" y="159"/>
                    </a:cubicBezTo>
                    <a:cubicBezTo>
                      <a:pt x="99" y="156"/>
                      <a:pt x="98" y="151"/>
                      <a:pt x="98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2" y="154"/>
                      <a:pt x="75" y="164"/>
                      <a:pt x="81" y="174"/>
                    </a:cubicBezTo>
                    <a:cubicBezTo>
                      <a:pt x="87" y="184"/>
                      <a:pt x="97" y="190"/>
                      <a:pt x="111" y="193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37" y="206"/>
                      <a:pt x="137" y="206"/>
                      <a:pt x="137" y="206"/>
                    </a:cubicBezTo>
                    <a:cubicBezTo>
                      <a:pt x="137" y="193"/>
                      <a:pt x="137" y="193"/>
                      <a:pt x="137" y="193"/>
                    </a:cubicBezTo>
                    <a:cubicBezTo>
                      <a:pt x="149" y="191"/>
                      <a:pt x="158" y="187"/>
                      <a:pt x="165" y="180"/>
                    </a:cubicBezTo>
                    <a:cubicBezTo>
                      <a:pt x="171" y="173"/>
                      <a:pt x="175" y="165"/>
                      <a:pt x="176" y="155"/>
                    </a:cubicBezTo>
                    <a:cubicBezTo>
                      <a:pt x="177" y="146"/>
                      <a:pt x="175" y="139"/>
                      <a:pt x="171" y="132"/>
                    </a:cubicBezTo>
                    <a:cubicBezTo>
                      <a:pt x="166" y="125"/>
                      <a:pt x="160" y="120"/>
                      <a:pt x="152" y="117"/>
                    </a:cubicBezTo>
                    <a:cubicBezTo>
                      <a:pt x="149" y="115"/>
                      <a:pt x="147" y="114"/>
                      <a:pt x="144" y="113"/>
                    </a:cubicBezTo>
                    <a:cubicBezTo>
                      <a:pt x="142" y="112"/>
                      <a:pt x="139" y="112"/>
                      <a:pt x="137" y="111"/>
                    </a:cubicBezTo>
                    <a:cubicBezTo>
                      <a:pt x="137" y="72"/>
                      <a:pt x="137" y="72"/>
                      <a:pt x="137" y="72"/>
                    </a:cubicBezTo>
                    <a:cubicBezTo>
                      <a:pt x="140" y="74"/>
                      <a:pt x="143" y="77"/>
                      <a:pt x="145" y="81"/>
                    </a:cubicBezTo>
                    <a:cubicBezTo>
                      <a:pt x="146" y="84"/>
                      <a:pt x="147" y="88"/>
                      <a:pt x="147" y="92"/>
                    </a:cubicBezTo>
                    <a:cubicBezTo>
                      <a:pt x="171" y="92"/>
                      <a:pt x="171" y="92"/>
                      <a:pt x="171" y="92"/>
                    </a:cubicBezTo>
                    <a:cubicBezTo>
                      <a:pt x="171" y="86"/>
                      <a:pt x="169" y="78"/>
                      <a:pt x="164" y="68"/>
                    </a:cubicBezTo>
                    <a:cubicBezTo>
                      <a:pt x="159" y="58"/>
                      <a:pt x="150" y="51"/>
                      <a:pt x="137" y="48"/>
                    </a:cubicBezTo>
                    <a:close/>
                    <a:moveTo>
                      <a:pt x="137" y="168"/>
                    </a:moveTo>
                    <a:cubicBezTo>
                      <a:pt x="141" y="167"/>
                      <a:pt x="144" y="165"/>
                      <a:pt x="146" y="163"/>
                    </a:cubicBezTo>
                    <a:cubicBezTo>
                      <a:pt x="148" y="161"/>
                      <a:pt x="149" y="158"/>
                      <a:pt x="150" y="155"/>
                    </a:cubicBezTo>
                    <a:cubicBezTo>
                      <a:pt x="150" y="151"/>
                      <a:pt x="150" y="147"/>
                      <a:pt x="148" y="144"/>
                    </a:cubicBezTo>
                    <a:cubicBezTo>
                      <a:pt x="146" y="141"/>
                      <a:pt x="143" y="139"/>
                      <a:pt x="139" y="137"/>
                    </a:cubicBezTo>
                    <a:cubicBezTo>
                      <a:pt x="139" y="137"/>
                      <a:pt x="138" y="137"/>
                      <a:pt x="138" y="137"/>
                    </a:cubicBezTo>
                    <a:cubicBezTo>
                      <a:pt x="138" y="136"/>
                      <a:pt x="137" y="136"/>
                      <a:pt x="137" y="136"/>
                    </a:cubicBezTo>
                    <a:lnTo>
                      <a:pt x="137" y="168"/>
                    </a:lnTo>
                    <a:close/>
                    <a:moveTo>
                      <a:pt x="102" y="78"/>
                    </a:moveTo>
                    <a:cubicBezTo>
                      <a:pt x="100" y="81"/>
                      <a:pt x="99" y="84"/>
                      <a:pt x="99" y="88"/>
                    </a:cubicBezTo>
                    <a:cubicBezTo>
                      <a:pt x="99" y="92"/>
                      <a:pt x="100" y="95"/>
                      <a:pt x="103" y="97"/>
                    </a:cubicBezTo>
                    <a:cubicBezTo>
                      <a:pt x="105" y="100"/>
                      <a:pt x="108" y="102"/>
                      <a:pt x="111" y="104"/>
                    </a:cubicBezTo>
                    <a:cubicBezTo>
                      <a:pt x="111" y="71"/>
                      <a:pt x="111" y="71"/>
                      <a:pt x="111" y="71"/>
                    </a:cubicBezTo>
                    <a:cubicBezTo>
                      <a:pt x="107" y="73"/>
                      <a:pt x="104" y="76"/>
                      <a:pt x="102" y="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58" name="Freeform 76"/>
              <p:cNvSpPr/>
              <p:nvPr/>
            </p:nvSpPr>
            <p:spPr bwMode="auto">
              <a:xfrm>
                <a:off x="2066925" y="3786188"/>
                <a:ext cx="404813" cy="190500"/>
              </a:xfrm>
              <a:custGeom>
                <a:avLst/>
                <a:gdLst>
                  <a:gd name="T0" fmla="*/ 54 w 525"/>
                  <a:gd name="T1" fmla="*/ 248 h 248"/>
                  <a:gd name="T2" fmla="*/ 0 w 525"/>
                  <a:gd name="T3" fmla="*/ 241 h 248"/>
                  <a:gd name="T4" fmla="*/ 265 w 525"/>
                  <a:gd name="T5" fmla="*/ 0 h 248"/>
                  <a:gd name="T6" fmla="*/ 483 w 525"/>
                  <a:gd name="T7" fmla="*/ 114 h 248"/>
                  <a:gd name="T8" fmla="*/ 514 w 525"/>
                  <a:gd name="T9" fmla="*/ 93 h 248"/>
                  <a:gd name="T10" fmla="*/ 525 w 525"/>
                  <a:gd name="T11" fmla="*/ 99 h 248"/>
                  <a:gd name="T12" fmla="*/ 525 w 525"/>
                  <a:gd name="T13" fmla="*/ 214 h 248"/>
                  <a:gd name="T14" fmla="*/ 511 w 525"/>
                  <a:gd name="T15" fmla="*/ 224 h 248"/>
                  <a:gd name="T16" fmla="*/ 403 w 525"/>
                  <a:gd name="T17" fmla="*/ 184 h 248"/>
                  <a:gd name="T18" fmla="*/ 401 w 525"/>
                  <a:gd name="T19" fmla="*/ 172 h 248"/>
                  <a:gd name="T20" fmla="*/ 438 w 525"/>
                  <a:gd name="T21" fmla="*/ 145 h 248"/>
                  <a:gd name="T22" fmla="*/ 265 w 525"/>
                  <a:gd name="T23" fmla="*/ 55 h 248"/>
                  <a:gd name="T24" fmla="*/ 54 w 525"/>
                  <a:gd name="T25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5" h="248">
                    <a:moveTo>
                      <a:pt x="54" y="248"/>
                    </a:moveTo>
                    <a:cubicBezTo>
                      <a:pt x="0" y="241"/>
                      <a:pt x="0" y="241"/>
                      <a:pt x="0" y="241"/>
                    </a:cubicBezTo>
                    <a:cubicBezTo>
                      <a:pt x="13" y="106"/>
                      <a:pt x="127" y="0"/>
                      <a:pt x="265" y="0"/>
                    </a:cubicBezTo>
                    <a:cubicBezTo>
                      <a:pt x="355" y="1"/>
                      <a:pt x="435" y="46"/>
                      <a:pt x="483" y="114"/>
                    </a:cubicBezTo>
                    <a:cubicBezTo>
                      <a:pt x="514" y="93"/>
                      <a:pt x="514" y="93"/>
                      <a:pt x="514" y="93"/>
                    </a:cubicBezTo>
                    <a:cubicBezTo>
                      <a:pt x="520" y="89"/>
                      <a:pt x="525" y="92"/>
                      <a:pt x="525" y="99"/>
                    </a:cubicBezTo>
                    <a:cubicBezTo>
                      <a:pt x="525" y="214"/>
                      <a:pt x="525" y="214"/>
                      <a:pt x="525" y="214"/>
                    </a:cubicBezTo>
                    <a:cubicBezTo>
                      <a:pt x="525" y="222"/>
                      <a:pt x="519" y="226"/>
                      <a:pt x="511" y="224"/>
                    </a:cubicBezTo>
                    <a:cubicBezTo>
                      <a:pt x="403" y="184"/>
                      <a:pt x="403" y="184"/>
                      <a:pt x="403" y="184"/>
                    </a:cubicBezTo>
                    <a:cubicBezTo>
                      <a:pt x="396" y="181"/>
                      <a:pt x="395" y="176"/>
                      <a:pt x="401" y="172"/>
                    </a:cubicBezTo>
                    <a:cubicBezTo>
                      <a:pt x="438" y="145"/>
                      <a:pt x="438" y="145"/>
                      <a:pt x="438" y="145"/>
                    </a:cubicBezTo>
                    <a:cubicBezTo>
                      <a:pt x="400" y="91"/>
                      <a:pt x="337" y="55"/>
                      <a:pt x="265" y="55"/>
                    </a:cubicBezTo>
                    <a:cubicBezTo>
                      <a:pt x="155" y="55"/>
                      <a:pt x="64" y="139"/>
                      <a:pt x="54" y="2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59" name="Freeform 77"/>
              <p:cNvSpPr/>
              <p:nvPr/>
            </p:nvSpPr>
            <p:spPr bwMode="auto">
              <a:xfrm>
                <a:off x="2071688" y="4006850"/>
                <a:ext cx="403225" cy="190500"/>
              </a:xfrm>
              <a:custGeom>
                <a:avLst/>
                <a:gdLst>
                  <a:gd name="T0" fmla="*/ 471 w 525"/>
                  <a:gd name="T1" fmla="*/ 0 h 248"/>
                  <a:gd name="T2" fmla="*/ 260 w 525"/>
                  <a:gd name="T3" fmla="*/ 193 h 248"/>
                  <a:gd name="T4" fmla="*/ 87 w 525"/>
                  <a:gd name="T5" fmla="*/ 103 h 248"/>
                  <a:gd name="T6" fmla="*/ 124 w 525"/>
                  <a:gd name="T7" fmla="*/ 76 h 248"/>
                  <a:gd name="T8" fmla="*/ 122 w 525"/>
                  <a:gd name="T9" fmla="*/ 64 h 248"/>
                  <a:gd name="T10" fmla="*/ 14 w 525"/>
                  <a:gd name="T11" fmla="*/ 24 h 248"/>
                  <a:gd name="T12" fmla="*/ 0 w 525"/>
                  <a:gd name="T13" fmla="*/ 34 h 248"/>
                  <a:gd name="T14" fmla="*/ 0 w 525"/>
                  <a:gd name="T15" fmla="*/ 148 h 248"/>
                  <a:gd name="T16" fmla="*/ 11 w 525"/>
                  <a:gd name="T17" fmla="*/ 155 h 248"/>
                  <a:gd name="T18" fmla="*/ 42 w 525"/>
                  <a:gd name="T19" fmla="*/ 134 h 248"/>
                  <a:gd name="T20" fmla="*/ 260 w 525"/>
                  <a:gd name="T21" fmla="*/ 248 h 248"/>
                  <a:gd name="T22" fmla="*/ 525 w 525"/>
                  <a:gd name="T23" fmla="*/ 7 h 248"/>
                  <a:gd name="T24" fmla="*/ 471 w 525"/>
                  <a:gd name="T25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5" h="248">
                    <a:moveTo>
                      <a:pt x="471" y="0"/>
                    </a:moveTo>
                    <a:cubicBezTo>
                      <a:pt x="462" y="108"/>
                      <a:pt x="371" y="193"/>
                      <a:pt x="260" y="193"/>
                    </a:cubicBezTo>
                    <a:cubicBezTo>
                      <a:pt x="188" y="193"/>
                      <a:pt x="125" y="157"/>
                      <a:pt x="87" y="103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30" y="72"/>
                      <a:pt x="129" y="67"/>
                      <a:pt x="122" y="6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6" y="22"/>
                      <a:pt x="0" y="26"/>
                      <a:pt x="0" y="34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6"/>
                      <a:pt x="5" y="159"/>
                      <a:pt x="11" y="155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90" y="202"/>
                      <a:pt x="170" y="247"/>
                      <a:pt x="260" y="248"/>
                    </a:cubicBezTo>
                    <a:cubicBezTo>
                      <a:pt x="398" y="248"/>
                      <a:pt x="512" y="142"/>
                      <a:pt x="525" y="7"/>
                    </a:cubicBezTo>
                    <a:lnTo>
                      <a:pt x="47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grpSp>
          <p:nvGrpSpPr>
            <p:cNvPr id="628" name="Group 253"/>
            <p:cNvGrpSpPr/>
            <p:nvPr/>
          </p:nvGrpSpPr>
          <p:grpSpPr>
            <a:xfrm>
              <a:off x="3291524" y="3314358"/>
              <a:ext cx="479425" cy="357188"/>
              <a:chOff x="2044700" y="5510213"/>
              <a:chExt cx="479425" cy="357188"/>
            </a:xfrm>
            <a:solidFill>
              <a:schemeClr val="bg1"/>
            </a:solidFill>
          </p:grpSpPr>
          <p:sp>
            <p:nvSpPr>
              <p:cNvPr id="629" name="Freeform 236"/>
              <p:cNvSpPr>
                <a:spLocks noEditPoints="1"/>
              </p:cNvSpPr>
              <p:nvPr/>
            </p:nvSpPr>
            <p:spPr bwMode="auto">
              <a:xfrm>
                <a:off x="2044700" y="5510213"/>
                <a:ext cx="479425" cy="357188"/>
              </a:xfrm>
              <a:custGeom>
                <a:avLst/>
                <a:gdLst>
                  <a:gd name="T0" fmla="*/ 614 w 624"/>
                  <a:gd name="T1" fmla="*/ 355 h 464"/>
                  <a:gd name="T2" fmla="*/ 535 w 624"/>
                  <a:gd name="T3" fmla="*/ 461 h 464"/>
                  <a:gd name="T4" fmla="*/ 519 w 624"/>
                  <a:gd name="T5" fmla="*/ 464 h 464"/>
                  <a:gd name="T6" fmla="*/ 65 w 624"/>
                  <a:gd name="T7" fmla="*/ 464 h 464"/>
                  <a:gd name="T8" fmla="*/ 0 w 624"/>
                  <a:gd name="T9" fmla="*/ 399 h 464"/>
                  <a:gd name="T10" fmla="*/ 0 w 624"/>
                  <a:gd name="T11" fmla="*/ 394 h 464"/>
                  <a:gd name="T12" fmla="*/ 0 w 624"/>
                  <a:gd name="T13" fmla="*/ 124 h 464"/>
                  <a:gd name="T14" fmla="*/ 0 w 624"/>
                  <a:gd name="T15" fmla="*/ 59 h 464"/>
                  <a:gd name="T16" fmla="*/ 4 w 624"/>
                  <a:gd name="T17" fmla="*/ 48 h 464"/>
                  <a:gd name="T18" fmla="*/ 15 w 624"/>
                  <a:gd name="T19" fmla="*/ 44 h 464"/>
                  <a:gd name="T20" fmla="*/ 37 w 624"/>
                  <a:gd name="T21" fmla="*/ 44 h 464"/>
                  <a:gd name="T22" fmla="*/ 75 w 624"/>
                  <a:gd name="T23" fmla="*/ 0 h 464"/>
                  <a:gd name="T24" fmla="*/ 579 w 624"/>
                  <a:gd name="T25" fmla="*/ 0 h 464"/>
                  <a:gd name="T26" fmla="*/ 614 w 624"/>
                  <a:gd name="T27" fmla="*/ 32 h 464"/>
                  <a:gd name="T28" fmla="*/ 614 w 624"/>
                  <a:gd name="T29" fmla="*/ 355 h 464"/>
                  <a:gd name="T30" fmla="*/ 554 w 624"/>
                  <a:gd name="T31" fmla="*/ 74 h 464"/>
                  <a:gd name="T32" fmla="*/ 30 w 624"/>
                  <a:gd name="T33" fmla="*/ 74 h 464"/>
                  <a:gd name="T34" fmla="*/ 30 w 624"/>
                  <a:gd name="T35" fmla="*/ 124 h 464"/>
                  <a:gd name="T36" fmla="*/ 30 w 624"/>
                  <a:gd name="T37" fmla="*/ 394 h 464"/>
                  <a:gd name="T38" fmla="*/ 30 w 624"/>
                  <a:gd name="T39" fmla="*/ 399 h 464"/>
                  <a:gd name="T40" fmla="*/ 65 w 624"/>
                  <a:gd name="T41" fmla="*/ 434 h 464"/>
                  <a:gd name="T42" fmla="*/ 519 w 624"/>
                  <a:gd name="T43" fmla="*/ 434 h 464"/>
                  <a:gd name="T44" fmla="*/ 554 w 624"/>
                  <a:gd name="T45" fmla="*/ 399 h 464"/>
                  <a:gd name="T46" fmla="*/ 554 w 624"/>
                  <a:gd name="T47" fmla="*/ 394 h 464"/>
                  <a:gd name="T48" fmla="*/ 554 w 624"/>
                  <a:gd name="T49" fmla="*/ 124 h 464"/>
                  <a:gd name="T50" fmla="*/ 554 w 624"/>
                  <a:gd name="T51" fmla="*/ 7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4" h="464">
                    <a:moveTo>
                      <a:pt x="614" y="355"/>
                    </a:moveTo>
                    <a:cubicBezTo>
                      <a:pt x="613" y="377"/>
                      <a:pt x="624" y="460"/>
                      <a:pt x="535" y="461"/>
                    </a:cubicBezTo>
                    <a:cubicBezTo>
                      <a:pt x="530" y="463"/>
                      <a:pt x="525" y="464"/>
                      <a:pt x="519" y="464"/>
                    </a:cubicBezTo>
                    <a:cubicBezTo>
                      <a:pt x="65" y="464"/>
                      <a:pt x="65" y="464"/>
                      <a:pt x="65" y="464"/>
                    </a:cubicBezTo>
                    <a:cubicBezTo>
                      <a:pt x="29" y="464"/>
                      <a:pt x="0" y="435"/>
                      <a:pt x="0" y="399"/>
                    </a:cubicBezTo>
                    <a:cubicBezTo>
                      <a:pt x="0" y="394"/>
                      <a:pt x="0" y="394"/>
                      <a:pt x="0" y="39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5"/>
                      <a:pt x="2" y="51"/>
                      <a:pt x="4" y="48"/>
                    </a:cubicBezTo>
                    <a:cubicBezTo>
                      <a:pt x="7" y="46"/>
                      <a:pt x="11" y="44"/>
                      <a:pt x="15" y="44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90" y="35"/>
                      <a:pt x="75" y="0"/>
                      <a:pt x="75" y="0"/>
                    </a:cubicBezTo>
                    <a:cubicBezTo>
                      <a:pt x="579" y="0"/>
                      <a:pt x="579" y="0"/>
                      <a:pt x="579" y="0"/>
                    </a:cubicBezTo>
                    <a:cubicBezTo>
                      <a:pt x="598" y="0"/>
                      <a:pt x="614" y="8"/>
                      <a:pt x="614" y="32"/>
                    </a:cubicBezTo>
                    <a:lnTo>
                      <a:pt x="614" y="355"/>
                    </a:lnTo>
                    <a:close/>
                    <a:moveTo>
                      <a:pt x="554" y="74"/>
                    </a:move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30" y="394"/>
                      <a:pt x="30" y="394"/>
                      <a:pt x="30" y="394"/>
                    </a:cubicBezTo>
                    <a:cubicBezTo>
                      <a:pt x="30" y="399"/>
                      <a:pt x="30" y="399"/>
                      <a:pt x="30" y="399"/>
                    </a:cubicBezTo>
                    <a:cubicBezTo>
                      <a:pt x="30" y="418"/>
                      <a:pt x="46" y="434"/>
                      <a:pt x="65" y="434"/>
                    </a:cubicBezTo>
                    <a:cubicBezTo>
                      <a:pt x="519" y="434"/>
                      <a:pt x="519" y="434"/>
                      <a:pt x="519" y="434"/>
                    </a:cubicBezTo>
                    <a:cubicBezTo>
                      <a:pt x="538" y="434"/>
                      <a:pt x="554" y="418"/>
                      <a:pt x="554" y="399"/>
                    </a:cubicBezTo>
                    <a:cubicBezTo>
                      <a:pt x="554" y="394"/>
                      <a:pt x="554" y="394"/>
                      <a:pt x="554" y="394"/>
                    </a:cubicBezTo>
                    <a:cubicBezTo>
                      <a:pt x="554" y="124"/>
                      <a:pt x="554" y="124"/>
                      <a:pt x="554" y="124"/>
                    </a:cubicBezTo>
                    <a:lnTo>
                      <a:pt x="554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30" name="Freeform 237"/>
              <p:cNvSpPr/>
              <p:nvPr/>
            </p:nvSpPr>
            <p:spPr bwMode="auto">
              <a:xfrm>
                <a:off x="2271713" y="5668963"/>
                <a:ext cx="176213" cy="17463"/>
              </a:xfrm>
              <a:custGeom>
                <a:avLst/>
                <a:gdLst>
                  <a:gd name="T0" fmla="*/ 0 w 229"/>
                  <a:gd name="T1" fmla="*/ 12 h 24"/>
                  <a:gd name="T2" fmla="*/ 12 w 229"/>
                  <a:gd name="T3" fmla="*/ 0 h 24"/>
                  <a:gd name="T4" fmla="*/ 217 w 229"/>
                  <a:gd name="T5" fmla="*/ 0 h 24"/>
                  <a:gd name="T6" fmla="*/ 229 w 229"/>
                  <a:gd name="T7" fmla="*/ 12 h 24"/>
                  <a:gd name="T8" fmla="*/ 217 w 229"/>
                  <a:gd name="T9" fmla="*/ 24 h 24"/>
                  <a:gd name="T10" fmla="*/ 12 w 229"/>
                  <a:gd name="T11" fmla="*/ 24 h 24"/>
                  <a:gd name="T12" fmla="*/ 0 w 22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9" h="24">
                    <a:moveTo>
                      <a:pt x="0" y="12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4" y="0"/>
                      <a:pt x="229" y="5"/>
                      <a:pt x="229" y="12"/>
                    </a:cubicBezTo>
                    <a:cubicBezTo>
                      <a:pt x="229" y="18"/>
                      <a:pt x="224" y="24"/>
                      <a:pt x="217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8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31" name="Freeform 238"/>
              <p:cNvSpPr/>
              <p:nvPr/>
            </p:nvSpPr>
            <p:spPr bwMode="auto">
              <a:xfrm>
                <a:off x="2271713" y="5749925"/>
                <a:ext cx="176213" cy="19050"/>
              </a:xfrm>
              <a:custGeom>
                <a:avLst/>
                <a:gdLst>
                  <a:gd name="T0" fmla="*/ 12 w 229"/>
                  <a:gd name="T1" fmla="*/ 24 h 24"/>
                  <a:gd name="T2" fmla="*/ 217 w 229"/>
                  <a:gd name="T3" fmla="*/ 24 h 24"/>
                  <a:gd name="T4" fmla="*/ 229 w 229"/>
                  <a:gd name="T5" fmla="*/ 12 h 24"/>
                  <a:gd name="T6" fmla="*/ 217 w 229"/>
                  <a:gd name="T7" fmla="*/ 0 h 24"/>
                  <a:gd name="T8" fmla="*/ 12 w 229"/>
                  <a:gd name="T9" fmla="*/ 0 h 24"/>
                  <a:gd name="T10" fmla="*/ 0 w 229"/>
                  <a:gd name="T11" fmla="*/ 12 h 24"/>
                  <a:gd name="T12" fmla="*/ 12 w 229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9" h="24">
                    <a:moveTo>
                      <a:pt x="12" y="24"/>
                    </a:moveTo>
                    <a:cubicBezTo>
                      <a:pt x="217" y="24"/>
                      <a:pt x="217" y="24"/>
                      <a:pt x="217" y="24"/>
                    </a:cubicBezTo>
                    <a:cubicBezTo>
                      <a:pt x="224" y="24"/>
                      <a:pt x="229" y="18"/>
                      <a:pt x="229" y="12"/>
                    </a:cubicBezTo>
                    <a:cubicBezTo>
                      <a:pt x="229" y="5"/>
                      <a:pt x="224" y="0"/>
                      <a:pt x="217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8"/>
                      <a:pt x="5" y="24"/>
                      <a:pt x="12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32" name="Freeform 239"/>
              <p:cNvSpPr/>
              <p:nvPr/>
            </p:nvSpPr>
            <p:spPr bwMode="auto">
              <a:xfrm>
                <a:off x="2271713" y="5708650"/>
                <a:ext cx="176213" cy="19050"/>
              </a:xfrm>
              <a:custGeom>
                <a:avLst/>
                <a:gdLst>
                  <a:gd name="T0" fmla="*/ 12 w 229"/>
                  <a:gd name="T1" fmla="*/ 24 h 24"/>
                  <a:gd name="T2" fmla="*/ 217 w 229"/>
                  <a:gd name="T3" fmla="*/ 24 h 24"/>
                  <a:gd name="T4" fmla="*/ 229 w 229"/>
                  <a:gd name="T5" fmla="*/ 12 h 24"/>
                  <a:gd name="T6" fmla="*/ 217 w 229"/>
                  <a:gd name="T7" fmla="*/ 0 h 24"/>
                  <a:gd name="T8" fmla="*/ 12 w 229"/>
                  <a:gd name="T9" fmla="*/ 0 h 24"/>
                  <a:gd name="T10" fmla="*/ 0 w 229"/>
                  <a:gd name="T11" fmla="*/ 12 h 24"/>
                  <a:gd name="T12" fmla="*/ 12 w 229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9" h="24">
                    <a:moveTo>
                      <a:pt x="12" y="24"/>
                    </a:moveTo>
                    <a:cubicBezTo>
                      <a:pt x="217" y="24"/>
                      <a:pt x="217" y="24"/>
                      <a:pt x="217" y="24"/>
                    </a:cubicBezTo>
                    <a:cubicBezTo>
                      <a:pt x="224" y="24"/>
                      <a:pt x="229" y="19"/>
                      <a:pt x="229" y="12"/>
                    </a:cubicBezTo>
                    <a:cubicBezTo>
                      <a:pt x="229" y="6"/>
                      <a:pt x="224" y="0"/>
                      <a:pt x="217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33" name="Freeform 240"/>
              <p:cNvSpPr>
                <a:spLocks noEditPoints="1"/>
              </p:cNvSpPr>
              <p:nvPr/>
            </p:nvSpPr>
            <p:spPr bwMode="auto">
              <a:xfrm>
                <a:off x="2093913" y="5654675"/>
                <a:ext cx="150813" cy="168275"/>
              </a:xfrm>
              <a:custGeom>
                <a:avLst/>
                <a:gdLst>
                  <a:gd name="T0" fmla="*/ 0 w 196"/>
                  <a:gd name="T1" fmla="*/ 0 h 218"/>
                  <a:gd name="T2" fmla="*/ 0 w 196"/>
                  <a:gd name="T3" fmla="*/ 218 h 218"/>
                  <a:gd name="T4" fmla="*/ 196 w 196"/>
                  <a:gd name="T5" fmla="*/ 218 h 218"/>
                  <a:gd name="T6" fmla="*/ 196 w 196"/>
                  <a:gd name="T7" fmla="*/ 0 h 218"/>
                  <a:gd name="T8" fmla="*/ 0 w 196"/>
                  <a:gd name="T9" fmla="*/ 0 h 218"/>
                  <a:gd name="T10" fmla="*/ 7 w 196"/>
                  <a:gd name="T11" fmla="*/ 208 h 218"/>
                  <a:gd name="T12" fmla="*/ 13 w 196"/>
                  <a:gd name="T13" fmla="*/ 181 h 218"/>
                  <a:gd name="T14" fmla="*/ 27 w 196"/>
                  <a:gd name="T15" fmla="*/ 162 h 218"/>
                  <a:gd name="T16" fmla="*/ 63 w 196"/>
                  <a:gd name="T17" fmla="*/ 145 h 218"/>
                  <a:gd name="T18" fmla="*/ 79 w 196"/>
                  <a:gd name="T19" fmla="*/ 133 h 218"/>
                  <a:gd name="T20" fmla="*/ 79 w 196"/>
                  <a:gd name="T21" fmla="*/ 133 h 218"/>
                  <a:gd name="T22" fmla="*/ 79 w 196"/>
                  <a:gd name="T23" fmla="*/ 128 h 218"/>
                  <a:gd name="T24" fmla="*/ 67 w 196"/>
                  <a:gd name="T25" fmla="*/ 110 h 218"/>
                  <a:gd name="T26" fmla="*/ 63 w 196"/>
                  <a:gd name="T27" fmla="*/ 75 h 218"/>
                  <a:gd name="T28" fmla="*/ 78 w 196"/>
                  <a:gd name="T29" fmla="*/ 50 h 218"/>
                  <a:gd name="T30" fmla="*/ 121 w 196"/>
                  <a:gd name="T31" fmla="*/ 48 h 218"/>
                  <a:gd name="T32" fmla="*/ 137 w 196"/>
                  <a:gd name="T33" fmla="*/ 56 h 218"/>
                  <a:gd name="T34" fmla="*/ 139 w 196"/>
                  <a:gd name="T35" fmla="*/ 76 h 218"/>
                  <a:gd name="T36" fmla="*/ 133 w 196"/>
                  <a:gd name="T37" fmla="*/ 93 h 218"/>
                  <a:gd name="T38" fmla="*/ 132 w 196"/>
                  <a:gd name="T39" fmla="*/ 112 h 218"/>
                  <a:gd name="T40" fmla="*/ 123 w 196"/>
                  <a:gd name="T41" fmla="*/ 132 h 218"/>
                  <a:gd name="T42" fmla="*/ 123 w 196"/>
                  <a:gd name="T43" fmla="*/ 133 h 218"/>
                  <a:gd name="T44" fmla="*/ 123 w 196"/>
                  <a:gd name="T45" fmla="*/ 133 h 218"/>
                  <a:gd name="T46" fmla="*/ 145 w 196"/>
                  <a:gd name="T47" fmla="*/ 150 h 218"/>
                  <a:gd name="T48" fmla="*/ 177 w 196"/>
                  <a:gd name="T49" fmla="*/ 178 h 218"/>
                  <a:gd name="T50" fmla="*/ 183 w 196"/>
                  <a:gd name="T51" fmla="*/ 209 h 218"/>
                  <a:gd name="T52" fmla="*/ 7 w 196"/>
                  <a:gd name="T53" fmla="*/ 20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6" h="218">
                    <a:moveTo>
                      <a:pt x="0" y="0"/>
                    </a:moveTo>
                    <a:cubicBezTo>
                      <a:pt x="0" y="218"/>
                      <a:pt x="0" y="218"/>
                      <a:pt x="0" y="218"/>
                    </a:cubicBezTo>
                    <a:cubicBezTo>
                      <a:pt x="196" y="218"/>
                      <a:pt x="196" y="218"/>
                      <a:pt x="196" y="218"/>
                    </a:cubicBezTo>
                    <a:cubicBezTo>
                      <a:pt x="196" y="0"/>
                      <a:pt x="196" y="0"/>
                      <a:pt x="196" y="0"/>
                    </a:cubicBezTo>
                    <a:lnTo>
                      <a:pt x="0" y="0"/>
                    </a:lnTo>
                    <a:close/>
                    <a:moveTo>
                      <a:pt x="7" y="208"/>
                    </a:moveTo>
                    <a:cubicBezTo>
                      <a:pt x="7" y="208"/>
                      <a:pt x="11" y="189"/>
                      <a:pt x="13" y="181"/>
                    </a:cubicBezTo>
                    <a:cubicBezTo>
                      <a:pt x="15" y="173"/>
                      <a:pt x="14" y="169"/>
                      <a:pt x="27" y="162"/>
                    </a:cubicBezTo>
                    <a:cubicBezTo>
                      <a:pt x="40" y="155"/>
                      <a:pt x="61" y="147"/>
                      <a:pt x="63" y="145"/>
                    </a:cubicBezTo>
                    <a:cubicBezTo>
                      <a:pt x="65" y="143"/>
                      <a:pt x="77" y="135"/>
                      <a:pt x="79" y="133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2"/>
                      <a:pt x="79" y="130"/>
                      <a:pt x="79" y="128"/>
                    </a:cubicBezTo>
                    <a:cubicBezTo>
                      <a:pt x="77" y="122"/>
                      <a:pt x="70" y="115"/>
                      <a:pt x="67" y="110"/>
                    </a:cubicBezTo>
                    <a:cubicBezTo>
                      <a:pt x="63" y="104"/>
                      <a:pt x="62" y="90"/>
                      <a:pt x="63" y="75"/>
                    </a:cubicBezTo>
                    <a:cubicBezTo>
                      <a:pt x="64" y="60"/>
                      <a:pt x="78" y="50"/>
                      <a:pt x="78" y="50"/>
                    </a:cubicBezTo>
                    <a:cubicBezTo>
                      <a:pt x="103" y="36"/>
                      <a:pt x="114" y="45"/>
                      <a:pt x="121" y="48"/>
                    </a:cubicBezTo>
                    <a:cubicBezTo>
                      <a:pt x="128" y="50"/>
                      <a:pt x="136" y="52"/>
                      <a:pt x="137" y="56"/>
                    </a:cubicBezTo>
                    <a:cubicBezTo>
                      <a:pt x="138" y="61"/>
                      <a:pt x="139" y="71"/>
                      <a:pt x="139" y="76"/>
                    </a:cubicBezTo>
                    <a:cubicBezTo>
                      <a:pt x="139" y="82"/>
                      <a:pt x="134" y="91"/>
                      <a:pt x="133" y="93"/>
                    </a:cubicBezTo>
                    <a:cubicBezTo>
                      <a:pt x="133" y="100"/>
                      <a:pt x="132" y="110"/>
                      <a:pt x="132" y="112"/>
                    </a:cubicBezTo>
                    <a:cubicBezTo>
                      <a:pt x="131" y="117"/>
                      <a:pt x="127" y="125"/>
                      <a:pt x="123" y="132"/>
                    </a:cubicBezTo>
                    <a:cubicBezTo>
                      <a:pt x="123" y="132"/>
                      <a:pt x="123" y="132"/>
                      <a:pt x="123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3"/>
                      <a:pt x="121" y="138"/>
                      <a:pt x="145" y="150"/>
                    </a:cubicBezTo>
                    <a:cubicBezTo>
                      <a:pt x="168" y="162"/>
                      <a:pt x="175" y="171"/>
                      <a:pt x="177" y="178"/>
                    </a:cubicBezTo>
                    <a:cubicBezTo>
                      <a:pt x="179" y="186"/>
                      <a:pt x="183" y="209"/>
                      <a:pt x="183" y="209"/>
                    </a:cubicBezTo>
                    <a:lnTo>
                      <a:pt x="7" y="2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grpSp>
          <p:nvGrpSpPr>
            <p:cNvPr id="718" name="Group 213"/>
            <p:cNvGrpSpPr/>
            <p:nvPr/>
          </p:nvGrpSpPr>
          <p:grpSpPr>
            <a:xfrm>
              <a:off x="3919221" y="4357416"/>
              <a:ext cx="412750" cy="412750"/>
              <a:chOff x="846137" y="3833813"/>
              <a:chExt cx="412750" cy="412750"/>
            </a:xfrm>
            <a:solidFill>
              <a:schemeClr val="bg1"/>
            </a:solidFill>
          </p:grpSpPr>
          <p:sp>
            <p:nvSpPr>
              <p:cNvPr id="719" name="Freeform 318"/>
              <p:cNvSpPr>
                <a:spLocks noEditPoints="1"/>
              </p:cNvSpPr>
              <p:nvPr/>
            </p:nvSpPr>
            <p:spPr bwMode="auto">
              <a:xfrm>
                <a:off x="846137" y="3833813"/>
                <a:ext cx="412750" cy="412750"/>
              </a:xfrm>
              <a:custGeom>
                <a:avLst/>
                <a:gdLst>
                  <a:gd name="T0" fmla="*/ 476 w 548"/>
                  <a:gd name="T1" fmla="*/ 72 h 548"/>
                  <a:gd name="T2" fmla="*/ 216 w 548"/>
                  <a:gd name="T3" fmla="*/ 72 h 548"/>
                  <a:gd name="T4" fmla="*/ 190 w 548"/>
                  <a:gd name="T5" fmla="*/ 300 h 548"/>
                  <a:gd name="T6" fmla="*/ 14 w 548"/>
                  <a:gd name="T7" fmla="*/ 477 h 548"/>
                  <a:gd name="T8" fmla="*/ 14 w 548"/>
                  <a:gd name="T9" fmla="*/ 525 h 548"/>
                  <a:gd name="T10" fmla="*/ 23 w 548"/>
                  <a:gd name="T11" fmla="*/ 534 h 548"/>
                  <a:gd name="T12" fmla="*/ 71 w 548"/>
                  <a:gd name="T13" fmla="*/ 534 h 548"/>
                  <a:gd name="T14" fmla="*/ 248 w 548"/>
                  <a:gd name="T15" fmla="*/ 358 h 548"/>
                  <a:gd name="T16" fmla="*/ 476 w 548"/>
                  <a:gd name="T17" fmla="*/ 332 h 548"/>
                  <a:gd name="T18" fmla="*/ 476 w 548"/>
                  <a:gd name="T19" fmla="*/ 72 h 548"/>
                  <a:gd name="T20" fmla="*/ 440 w 548"/>
                  <a:gd name="T21" fmla="*/ 296 h 548"/>
                  <a:gd name="T22" fmla="*/ 252 w 548"/>
                  <a:gd name="T23" fmla="*/ 296 h 548"/>
                  <a:gd name="T24" fmla="*/ 252 w 548"/>
                  <a:gd name="T25" fmla="*/ 108 h 548"/>
                  <a:gd name="T26" fmla="*/ 440 w 548"/>
                  <a:gd name="T27" fmla="*/ 108 h 548"/>
                  <a:gd name="T28" fmla="*/ 440 w 548"/>
                  <a:gd name="T29" fmla="*/ 29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8" h="548">
                    <a:moveTo>
                      <a:pt x="476" y="72"/>
                    </a:moveTo>
                    <a:cubicBezTo>
                      <a:pt x="404" y="0"/>
                      <a:pt x="288" y="0"/>
                      <a:pt x="216" y="72"/>
                    </a:cubicBezTo>
                    <a:cubicBezTo>
                      <a:pt x="154" y="134"/>
                      <a:pt x="145" y="229"/>
                      <a:pt x="190" y="300"/>
                    </a:cubicBezTo>
                    <a:cubicBezTo>
                      <a:pt x="14" y="477"/>
                      <a:pt x="14" y="477"/>
                      <a:pt x="14" y="477"/>
                    </a:cubicBezTo>
                    <a:cubicBezTo>
                      <a:pt x="0" y="490"/>
                      <a:pt x="0" y="512"/>
                      <a:pt x="14" y="525"/>
                    </a:cubicBezTo>
                    <a:cubicBezTo>
                      <a:pt x="23" y="534"/>
                      <a:pt x="23" y="534"/>
                      <a:pt x="23" y="534"/>
                    </a:cubicBezTo>
                    <a:cubicBezTo>
                      <a:pt x="36" y="548"/>
                      <a:pt x="58" y="548"/>
                      <a:pt x="71" y="534"/>
                    </a:cubicBezTo>
                    <a:cubicBezTo>
                      <a:pt x="248" y="358"/>
                      <a:pt x="248" y="358"/>
                      <a:pt x="248" y="358"/>
                    </a:cubicBezTo>
                    <a:cubicBezTo>
                      <a:pt x="319" y="403"/>
                      <a:pt x="414" y="394"/>
                      <a:pt x="476" y="332"/>
                    </a:cubicBezTo>
                    <a:cubicBezTo>
                      <a:pt x="548" y="260"/>
                      <a:pt x="548" y="144"/>
                      <a:pt x="476" y="72"/>
                    </a:cubicBezTo>
                    <a:close/>
                    <a:moveTo>
                      <a:pt x="440" y="296"/>
                    </a:moveTo>
                    <a:cubicBezTo>
                      <a:pt x="388" y="348"/>
                      <a:pt x="304" y="348"/>
                      <a:pt x="252" y="296"/>
                    </a:cubicBezTo>
                    <a:cubicBezTo>
                      <a:pt x="200" y="244"/>
                      <a:pt x="200" y="160"/>
                      <a:pt x="252" y="108"/>
                    </a:cubicBezTo>
                    <a:cubicBezTo>
                      <a:pt x="304" y="56"/>
                      <a:pt x="388" y="56"/>
                      <a:pt x="440" y="108"/>
                    </a:cubicBezTo>
                    <a:cubicBezTo>
                      <a:pt x="492" y="160"/>
                      <a:pt x="492" y="244"/>
                      <a:pt x="440" y="2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20" name="Freeform 319"/>
              <p:cNvSpPr/>
              <p:nvPr/>
            </p:nvSpPr>
            <p:spPr bwMode="auto">
              <a:xfrm>
                <a:off x="1008062" y="3944938"/>
                <a:ext cx="196850" cy="23813"/>
              </a:xfrm>
              <a:custGeom>
                <a:avLst/>
                <a:gdLst>
                  <a:gd name="T0" fmla="*/ 9 w 262"/>
                  <a:gd name="T1" fmla="*/ 0 h 31"/>
                  <a:gd name="T2" fmla="*/ 0 w 262"/>
                  <a:gd name="T3" fmla="*/ 31 h 31"/>
                  <a:gd name="T4" fmla="*/ 262 w 262"/>
                  <a:gd name="T5" fmla="*/ 31 h 31"/>
                  <a:gd name="T6" fmla="*/ 253 w 262"/>
                  <a:gd name="T7" fmla="*/ 0 h 31"/>
                  <a:gd name="T8" fmla="*/ 9 w 26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31">
                    <a:moveTo>
                      <a:pt x="9" y="0"/>
                    </a:moveTo>
                    <a:cubicBezTo>
                      <a:pt x="5" y="10"/>
                      <a:pt x="2" y="20"/>
                      <a:pt x="0" y="31"/>
                    </a:cubicBezTo>
                    <a:cubicBezTo>
                      <a:pt x="262" y="31"/>
                      <a:pt x="262" y="31"/>
                      <a:pt x="262" y="31"/>
                    </a:cubicBezTo>
                    <a:cubicBezTo>
                      <a:pt x="260" y="20"/>
                      <a:pt x="257" y="10"/>
                      <a:pt x="253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21" name="Freeform 320"/>
              <p:cNvSpPr/>
              <p:nvPr/>
            </p:nvSpPr>
            <p:spPr bwMode="auto">
              <a:xfrm>
                <a:off x="1006475" y="3990975"/>
                <a:ext cx="200025" cy="23813"/>
              </a:xfrm>
              <a:custGeom>
                <a:avLst/>
                <a:gdLst>
                  <a:gd name="T0" fmla="*/ 0 w 266"/>
                  <a:gd name="T1" fmla="*/ 1 h 31"/>
                  <a:gd name="T2" fmla="*/ 5 w 266"/>
                  <a:gd name="T3" fmla="*/ 31 h 31"/>
                  <a:gd name="T4" fmla="*/ 261 w 266"/>
                  <a:gd name="T5" fmla="*/ 31 h 31"/>
                  <a:gd name="T6" fmla="*/ 266 w 266"/>
                  <a:gd name="T7" fmla="*/ 0 h 31"/>
                  <a:gd name="T8" fmla="*/ 0 w 266"/>
                  <a:gd name="T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31">
                    <a:moveTo>
                      <a:pt x="0" y="1"/>
                    </a:moveTo>
                    <a:cubicBezTo>
                      <a:pt x="1" y="11"/>
                      <a:pt x="2" y="21"/>
                      <a:pt x="5" y="31"/>
                    </a:cubicBezTo>
                    <a:cubicBezTo>
                      <a:pt x="261" y="31"/>
                      <a:pt x="261" y="31"/>
                      <a:pt x="261" y="31"/>
                    </a:cubicBezTo>
                    <a:cubicBezTo>
                      <a:pt x="264" y="21"/>
                      <a:pt x="265" y="11"/>
                      <a:pt x="266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sp>
        <p:nvSpPr>
          <p:cNvPr id="50" name="六边形 49"/>
          <p:cNvSpPr/>
          <p:nvPr/>
        </p:nvSpPr>
        <p:spPr>
          <a:xfrm rot="5400000">
            <a:off x="2444887" y="2224574"/>
            <a:ext cx="1561917" cy="1437119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/>
          </a:p>
        </p:txBody>
      </p:sp>
      <p:sp>
        <p:nvSpPr>
          <p:cNvPr id="51" name="文本框 13"/>
          <p:cNvSpPr txBox="1"/>
          <p:nvPr/>
        </p:nvSpPr>
        <p:spPr>
          <a:xfrm>
            <a:off x="2716718" y="28809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人</a:t>
            </a:r>
            <a:r>
              <a:rPr lang="zh-CN" altLang="en-US" dirty="0"/>
              <a:t>脸识别</a:t>
            </a:r>
            <a:endParaRPr lang="zh-CN" altLang="zh-CN" dirty="0"/>
          </a:p>
          <a:p>
            <a:r>
              <a:rPr lang="zh-CN" altLang="zh-CN" dirty="0"/>
              <a:t>智能考勤</a:t>
            </a:r>
            <a:endParaRPr lang="en-US" altLang="zh-CN" dirty="0"/>
          </a:p>
        </p:txBody>
      </p:sp>
      <p:sp>
        <p:nvSpPr>
          <p:cNvPr id="52" name="任意多边形: 形状 127"/>
          <p:cNvSpPr>
            <a:spLocks noChangeAspect="1"/>
          </p:cNvSpPr>
          <p:nvPr/>
        </p:nvSpPr>
        <p:spPr bwMode="auto">
          <a:xfrm>
            <a:off x="3007929" y="2446507"/>
            <a:ext cx="360881" cy="412628"/>
          </a:xfrm>
          <a:custGeom>
            <a:avLst/>
            <a:gdLst>
              <a:gd name="T0" fmla="*/ 48 w 112"/>
              <a:gd name="T1" fmla="*/ 99 h 128"/>
              <a:gd name="T2" fmla="*/ 22 w 112"/>
              <a:gd name="T3" fmla="*/ 70 h 128"/>
              <a:gd name="T4" fmla="*/ 30 w 112"/>
              <a:gd name="T5" fmla="*/ 62 h 128"/>
              <a:gd name="T6" fmla="*/ 48 w 112"/>
              <a:gd name="T7" fmla="*/ 77 h 128"/>
              <a:gd name="T8" fmla="*/ 82 w 112"/>
              <a:gd name="T9" fmla="*/ 46 h 128"/>
              <a:gd name="T10" fmla="*/ 90 w 112"/>
              <a:gd name="T11" fmla="*/ 54 h 128"/>
              <a:gd name="T12" fmla="*/ 48 w 112"/>
              <a:gd name="T13" fmla="*/ 99 h 128"/>
              <a:gd name="T14" fmla="*/ 96 w 112"/>
              <a:gd name="T15" fmla="*/ 16 h 128"/>
              <a:gd name="T16" fmla="*/ 96 w 112"/>
              <a:gd name="T17" fmla="*/ 16 h 128"/>
              <a:gd name="T18" fmla="*/ 96 w 112"/>
              <a:gd name="T19" fmla="*/ 112 h 128"/>
              <a:gd name="T20" fmla="*/ 96 w 112"/>
              <a:gd name="T21" fmla="*/ 112 h 128"/>
              <a:gd name="T22" fmla="*/ 16 w 112"/>
              <a:gd name="T23" fmla="*/ 112 h 128"/>
              <a:gd name="T24" fmla="*/ 16 w 112"/>
              <a:gd name="T25" fmla="*/ 112 h 128"/>
              <a:gd name="T26" fmla="*/ 16 w 112"/>
              <a:gd name="T27" fmla="*/ 16 h 128"/>
              <a:gd name="T28" fmla="*/ 16 w 112"/>
              <a:gd name="T29" fmla="*/ 16 h 128"/>
              <a:gd name="T30" fmla="*/ 0 w 112"/>
              <a:gd name="T31" fmla="*/ 16 h 128"/>
              <a:gd name="T32" fmla="*/ 0 w 112"/>
              <a:gd name="T33" fmla="*/ 112 h 128"/>
              <a:gd name="T34" fmla="*/ 16 w 112"/>
              <a:gd name="T35" fmla="*/ 128 h 128"/>
              <a:gd name="T36" fmla="*/ 96 w 112"/>
              <a:gd name="T37" fmla="*/ 128 h 128"/>
              <a:gd name="T38" fmla="*/ 112 w 112"/>
              <a:gd name="T39" fmla="*/ 112 h 128"/>
              <a:gd name="T40" fmla="*/ 112 w 112"/>
              <a:gd name="T41" fmla="*/ 16 h 128"/>
              <a:gd name="T42" fmla="*/ 96 w 112"/>
              <a:gd name="T43" fmla="*/ 16 h 128"/>
              <a:gd name="T44" fmla="*/ 72 w 112"/>
              <a:gd name="T45" fmla="*/ 16 h 128"/>
              <a:gd name="T46" fmla="*/ 72 w 112"/>
              <a:gd name="T47" fmla="*/ 8 h 128"/>
              <a:gd name="T48" fmla="*/ 64 w 112"/>
              <a:gd name="T49" fmla="*/ 0 h 128"/>
              <a:gd name="T50" fmla="*/ 48 w 112"/>
              <a:gd name="T51" fmla="*/ 0 h 128"/>
              <a:gd name="T52" fmla="*/ 40 w 112"/>
              <a:gd name="T53" fmla="*/ 8 h 128"/>
              <a:gd name="T54" fmla="*/ 40 w 112"/>
              <a:gd name="T55" fmla="*/ 16 h 128"/>
              <a:gd name="T56" fmla="*/ 24 w 112"/>
              <a:gd name="T57" fmla="*/ 16 h 128"/>
              <a:gd name="T58" fmla="*/ 24 w 112"/>
              <a:gd name="T59" fmla="*/ 32 h 128"/>
              <a:gd name="T60" fmla="*/ 88 w 112"/>
              <a:gd name="T61" fmla="*/ 32 h 128"/>
              <a:gd name="T62" fmla="*/ 88 w 112"/>
              <a:gd name="T63" fmla="*/ 16 h 128"/>
              <a:gd name="T64" fmla="*/ 72 w 112"/>
              <a:gd name="T65" fmla="*/ 16 h 128"/>
              <a:gd name="T66" fmla="*/ 64 w 112"/>
              <a:gd name="T67" fmla="*/ 16 h 128"/>
              <a:gd name="T68" fmla="*/ 48 w 112"/>
              <a:gd name="T69" fmla="*/ 16 h 128"/>
              <a:gd name="T70" fmla="*/ 48 w 112"/>
              <a:gd name="T71" fmla="*/ 8 h 128"/>
              <a:gd name="T72" fmla="*/ 64 w 112"/>
              <a:gd name="T73" fmla="*/ 8 h 128"/>
              <a:gd name="T74" fmla="*/ 64 w 112"/>
              <a:gd name="T7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2" h="128">
                <a:moveTo>
                  <a:pt x="48" y="99"/>
                </a:moveTo>
                <a:cubicBezTo>
                  <a:pt x="22" y="70"/>
                  <a:pt x="22" y="70"/>
                  <a:pt x="22" y="70"/>
                </a:cubicBezTo>
                <a:cubicBezTo>
                  <a:pt x="30" y="62"/>
                  <a:pt x="30" y="62"/>
                  <a:pt x="30" y="62"/>
                </a:cubicBezTo>
                <a:cubicBezTo>
                  <a:pt x="48" y="77"/>
                  <a:pt x="48" y="77"/>
                  <a:pt x="48" y="77"/>
                </a:cubicBezTo>
                <a:cubicBezTo>
                  <a:pt x="82" y="46"/>
                  <a:pt x="82" y="46"/>
                  <a:pt x="82" y="46"/>
                </a:cubicBezTo>
                <a:cubicBezTo>
                  <a:pt x="90" y="54"/>
                  <a:pt x="90" y="54"/>
                  <a:pt x="90" y="54"/>
                </a:cubicBezTo>
                <a:lnTo>
                  <a:pt x="48" y="99"/>
                </a:lnTo>
                <a:close/>
                <a:moveTo>
                  <a:pt x="96" y="16"/>
                </a:moveTo>
                <a:cubicBezTo>
                  <a:pt x="96" y="16"/>
                  <a:pt x="96" y="16"/>
                  <a:pt x="96" y="16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05" y="128"/>
                  <a:pt x="112" y="121"/>
                  <a:pt x="112" y="112"/>
                </a:cubicBezTo>
                <a:cubicBezTo>
                  <a:pt x="112" y="16"/>
                  <a:pt x="112" y="16"/>
                  <a:pt x="112" y="16"/>
                </a:cubicBezTo>
                <a:lnTo>
                  <a:pt x="96" y="16"/>
                </a:lnTo>
                <a:close/>
                <a:moveTo>
                  <a:pt x="72" y="16"/>
                </a:moveTo>
                <a:cubicBezTo>
                  <a:pt x="72" y="8"/>
                  <a:pt x="72" y="8"/>
                  <a:pt x="72" y="8"/>
                </a:cubicBezTo>
                <a:cubicBezTo>
                  <a:pt x="72" y="4"/>
                  <a:pt x="68" y="0"/>
                  <a:pt x="6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32"/>
                  <a:pt x="24" y="32"/>
                  <a:pt x="24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16"/>
                  <a:pt x="88" y="16"/>
                  <a:pt x="88" y="16"/>
                </a:cubicBezTo>
                <a:lnTo>
                  <a:pt x="72" y="16"/>
                </a:lnTo>
                <a:close/>
                <a:moveTo>
                  <a:pt x="64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8" y="8"/>
                  <a:pt x="48" y="8"/>
                  <a:pt x="48" y="8"/>
                </a:cubicBezTo>
                <a:cubicBezTo>
                  <a:pt x="64" y="8"/>
                  <a:pt x="64" y="8"/>
                  <a:pt x="64" y="8"/>
                </a:cubicBezTo>
                <a:lnTo>
                  <a:pt x="64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6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67145" y="2422525"/>
            <a:ext cx="5191760" cy="3789680"/>
            <a:chOff x="10027" y="3815"/>
            <a:chExt cx="8176" cy="5968"/>
          </a:xfrm>
        </p:grpSpPr>
        <p:grpSp>
          <p:nvGrpSpPr>
            <p:cNvPr id="16" name="组合 15"/>
            <p:cNvGrpSpPr/>
            <p:nvPr/>
          </p:nvGrpSpPr>
          <p:grpSpPr>
            <a:xfrm>
              <a:off x="10027" y="3815"/>
              <a:ext cx="8176" cy="5968"/>
              <a:chOff x="10416" y="3583"/>
              <a:chExt cx="8176" cy="596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0416" y="3583"/>
                <a:ext cx="8030" cy="5969"/>
                <a:chOff x="10992" y="3486"/>
                <a:chExt cx="8030" cy="5969"/>
              </a:xfrm>
            </p:grpSpPr>
            <p:sp>
              <p:nvSpPr>
                <p:cNvPr id="55" name="矩形 20"/>
                <p:cNvSpPr>
                  <a:spLocks noChangeArrowheads="1"/>
                </p:cNvSpPr>
                <p:nvPr/>
              </p:nvSpPr>
              <p:spPr bwMode="auto">
                <a:xfrm>
                  <a:off x="12312" y="4849"/>
                  <a:ext cx="6579" cy="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lvl="0" algn="l">
                    <a:lnSpc>
                      <a:spcPct val="150000"/>
                    </a:lnSpc>
                    <a:buFont typeface="Wingdings" panose="05000000000000000000" charset="0"/>
                    <a:buNone/>
                  </a:pPr>
                  <a:r>
                    <a:rPr lang="zh-CN" altLang="zh-CN" sz="1600" b="1" dirty="0" smtClean="0">
                      <a:solidFill>
                        <a:srgbClr val="00B0F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sym typeface="+mn-ea"/>
                    </a:rPr>
                    <a:t>产品设计符合国家教育信息管理标准</a:t>
                  </a:r>
                  <a:endParaRPr lang="zh-CN" altLang="zh-CN" sz="1600" b="1" dirty="0" smtClean="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endParaRPr>
                </a:p>
              </p:txBody>
            </p:sp>
            <p:sp>
              <p:nvSpPr>
                <p:cNvPr id="56" name="矩形 20"/>
                <p:cNvSpPr>
                  <a:spLocks noChangeArrowheads="1"/>
                </p:cNvSpPr>
                <p:nvPr/>
              </p:nvSpPr>
              <p:spPr bwMode="auto">
                <a:xfrm>
                  <a:off x="12312" y="7314"/>
                  <a:ext cx="6710" cy="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lvl="0" algn="l">
                    <a:lnSpc>
                      <a:spcPct val="150000"/>
                    </a:lnSpc>
                    <a:buFont typeface="Wingdings" panose="05000000000000000000" charset="0"/>
                    <a:buNone/>
                  </a:pPr>
                  <a:r>
                    <a:rPr lang="zh-CN" altLang="zh-CN" sz="1600" b="1" dirty="0" smtClean="0">
                      <a:solidFill>
                        <a:srgbClr val="00B0F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sym typeface="+mn-ea"/>
                    </a:rPr>
                    <a:t>多角色教师档案，入校到离退校全过程记录</a:t>
                  </a:r>
                  <a:endParaRPr lang="zh-CN" altLang="zh-CN" sz="1600" b="1" dirty="0" smtClean="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endParaRPr>
                </a:p>
              </p:txBody>
            </p:sp>
            <p:sp>
              <p:nvSpPr>
                <p:cNvPr id="57" name="矩形 20"/>
                <p:cNvSpPr>
                  <a:spLocks noChangeArrowheads="1"/>
                </p:cNvSpPr>
                <p:nvPr/>
              </p:nvSpPr>
              <p:spPr bwMode="auto">
                <a:xfrm>
                  <a:off x="12312" y="8608"/>
                  <a:ext cx="6579" cy="6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lvl="0" algn="l">
                    <a:lnSpc>
                      <a:spcPct val="150000"/>
                    </a:lnSpc>
                    <a:buFont typeface="Wingdings" panose="05000000000000000000" charset="0"/>
                    <a:buNone/>
                  </a:pPr>
                  <a:r>
                    <a:rPr lang="zh-CN" altLang="zh-CN" sz="1600" b="1" dirty="0" smtClean="0">
                      <a:solidFill>
                        <a:srgbClr val="00B0F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sym typeface="+mn-ea"/>
                    </a:rPr>
                    <a:t>开放性数据接口，可对接其他业务系统</a:t>
                  </a:r>
                  <a:endParaRPr lang="zh-CN" altLang="zh-CN" sz="1600" b="1" dirty="0" smtClean="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endParaRPr>
                </a:p>
              </p:txBody>
            </p:sp>
            <p:sp>
              <p:nvSpPr>
                <p:cNvPr id="19" name="矩形 20"/>
                <p:cNvSpPr>
                  <a:spLocks noChangeArrowheads="1"/>
                </p:cNvSpPr>
                <p:nvPr/>
              </p:nvSpPr>
              <p:spPr bwMode="auto">
                <a:xfrm>
                  <a:off x="12312" y="6127"/>
                  <a:ext cx="6579" cy="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indent="0" fontAlgn="auto">
                    <a:lnSpc>
                      <a:spcPct val="150000"/>
                    </a:lnSpc>
                    <a:spcBef>
                      <a:spcPct val="0"/>
                    </a:spcBef>
                    <a:buFont typeface="Wingdings" panose="05000000000000000000" charset="0"/>
                    <a:buNone/>
                  </a:pPr>
                  <a:r>
                    <a:rPr lang="zh-CN" altLang="zh-CN" sz="1600" b="1" dirty="0" smtClean="0">
                      <a:solidFill>
                        <a:srgbClr val="00B0F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一键查询教职工信息，多维度统计职工信息</a:t>
                  </a:r>
                  <a:endParaRPr lang="zh-CN" altLang="zh-CN" sz="1600" b="1" dirty="0" smtClean="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11003" y="6023"/>
                  <a:ext cx="907" cy="933"/>
                  <a:chOff x="10234" y="5842"/>
                  <a:chExt cx="907" cy="933"/>
                </a:xfrm>
              </p:grpSpPr>
              <p:sp>
                <p:nvSpPr>
                  <p:cNvPr id="72" name="Donut 71"/>
                  <p:cNvSpPr/>
                  <p:nvPr/>
                </p:nvSpPr>
                <p:spPr>
                  <a:xfrm>
                    <a:off x="10234" y="5842"/>
                    <a:ext cx="907" cy="933"/>
                  </a:xfrm>
                  <a:prstGeom prst="donut">
                    <a:avLst>
                      <a:gd name="adj" fmla="val 6804"/>
                    </a:avLst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en-GB" sz="950">
                      <a:solidFill>
                        <a:srgbClr val="00B0F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grpSp>
                <p:nvGrpSpPr>
                  <p:cNvPr id="617" name="Group 242"/>
                  <p:cNvGrpSpPr/>
                  <p:nvPr/>
                </p:nvGrpSpPr>
                <p:grpSpPr>
                  <a:xfrm>
                    <a:off x="10447" y="6065"/>
                    <a:ext cx="459" cy="477"/>
                    <a:chOff x="2881558" y="4348403"/>
                    <a:chExt cx="447674" cy="439965"/>
                  </a:xfrm>
                  <a:solidFill>
                    <a:srgbClr val="27506E"/>
                  </a:solidFill>
                </p:grpSpPr>
                <p:sp>
                  <p:nvSpPr>
                    <p:cNvPr id="618" name="Freeform 227"/>
                    <p:cNvSpPr/>
                    <p:nvPr/>
                  </p:nvSpPr>
                  <p:spPr bwMode="auto">
                    <a:xfrm>
                      <a:off x="2894117" y="4348403"/>
                      <a:ext cx="349251" cy="115888"/>
                    </a:xfrm>
                    <a:custGeom>
                      <a:avLst/>
                      <a:gdLst>
                        <a:gd name="T0" fmla="*/ 0 w 454"/>
                        <a:gd name="T1" fmla="*/ 136 h 152"/>
                        <a:gd name="T2" fmla="*/ 16 w 454"/>
                        <a:gd name="T3" fmla="*/ 119 h 152"/>
                        <a:gd name="T4" fmla="*/ 30 w 454"/>
                        <a:gd name="T5" fmla="*/ 127 h 152"/>
                        <a:gd name="T6" fmla="*/ 141 w 454"/>
                        <a:gd name="T7" fmla="*/ 79 h 152"/>
                        <a:gd name="T8" fmla="*/ 140 w 454"/>
                        <a:gd name="T9" fmla="*/ 75 h 152"/>
                        <a:gd name="T10" fmla="*/ 157 w 454"/>
                        <a:gd name="T11" fmla="*/ 58 h 152"/>
                        <a:gd name="T12" fmla="*/ 173 w 454"/>
                        <a:gd name="T13" fmla="*/ 75 h 152"/>
                        <a:gd name="T14" fmla="*/ 282 w 454"/>
                        <a:gd name="T15" fmla="*/ 97 h 152"/>
                        <a:gd name="T16" fmla="*/ 297 w 454"/>
                        <a:gd name="T17" fmla="*/ 86 h 152"/>
                        <a:gd name="T18" fmla="*/ 309 w 454"/>
                        <a:gd name="T19" fmla="*/ 92 h 152"/>
                        <a:gd name="T20" fmla="*/ 422 w 454"/>
                        <a:gd name="T21" fmla="*/ 22 h 152"/>
                        <a:gd name="T22" fmla="*/ 421 w 454"/>
                        <a:gd name="T23" fmla="*/ 17 h 152"/>
                        <a:gd name="T24" fmla="*/ 437 w 454"/>
                        <a:gd name="T25" fmla="*/ 0 h 152"/>
                        <a:gd name="T26" fmla="*/ 454 w 454"/>
                        <a:gd name="T27" fmla="*/ 17 h 152"/>
                        <a:gd name="T28" fmla="*/ 437 w 454"/>
                        <a:gd name="T29" fmla="*/ 33 h 152"/>
                        <a:gd name="T30" fmla="*/ 425 w 454"/>
                        <a:gd name="T31" fmla="*/ 27 h 152"/>
                        <a:gd name="T32" fmla="*/ 312 w 454"/>
                        <a:gd name="T33" fmla="*/ 97 h 152"/>
                        <a:gd name="T34" fmla="*/ 313 w 454"/>
                        <a:gd name="T35" fmla="*/ 103 h 152"/>
                        <a:gd name="T36" fmla="*/ 297 w 454"/>
                        <a:gd name="T37" fmla="*/ 119 h 152"/>
                        <a:gd name="T38" fmla="*/ 281 w 454"/>
                        <a:gd name="T39" fmla="*/ 103 h 152"/>
                        <a:gd name="T40" fmla="*/ 172 w 454"/>
                        <a:gd name="T41" fmla="*/ 81 h 152"/>
                        <a:gd name="T42" fmla="*/ 157 w 454"/>
                        <a:gd name="T43" fmla="*/ 91 h 152"/>
                        <a:gd name="T44" fmla="*/ 144 w 454"/>
                        <a:gd name="T45" fmla="*/ 84 h 152"/>
                        <a:gd name="T46" fmla="*/ 32 w 454"/>
                        <a:gd name="T47" fmla="*/ 132 h 152"/>
                        <a:gd name="T48" fmla="*/ 33 w 454"/>
                        <a:gd name="T49" fmla="*/ 136 h 152"/>
                        <a:gd name="T50" fmla="*/ 16 w 454"/>
                        <a:gd name="T51" fmla="*/ 152 h 152"/>
                        <a:gd name="T52" fmla="*/ 0 w 454"/>
                        <a:gd name="T53" fmla="*/ 136 h 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454" h="152">
                          <a:moveTo>
                            <a:pt x="0" y="136"/>
                          </a:moveTo>
                          <a:cubicBezTo>
                            <a:pt x="0" y="127"/>
                            <a:pt x="7" y="119"/>
                            <a:pt x="16" y="119"/>
                          </a:cubicBezTo>
                          <a:cubicBezTo>
                            <a:pt x="22" y="119"/>
                            <a:pt x="27" y="122"/>
                            <a:pt x="30" y="127"/>
                          </a:cubicBezTo>
                          <a:cubicBezTo>
                            <a:pt x="141" y="79"/>
                            <a:pt x="141" y="79"/>
                            <a:pt x="141" y="79"/>
                          </a:cubicBezTo>
                          <a:cubicBezTo>
                            <a:pt x="141" y="77"/>
                            <a:pt x="140" y="76"/>
                            <a:pt x="140" y="75"/>
                          </a:cubicBezTo>
                          <a:cubicBezTo>
                            <a:pt x="140" y="66"/>
                            <a:pt x="148" y="58"/>
                            <a:pt x="157" y="58"/>
                          </a:cubicBezTo>
                          <a:cubicBezTo>
                            <a:pt x="166" y="58"/>
                            <a:pt x="173" y="66"/>
                            <a:pt x="173" y="75"/>
                          </a:cubicBezTo>
                          <a:cubicBezTo>
                            <a:pt x="282" y="97"/>
                            <a:pt x="282" y="97"/>
                            <a:pt x="282" y="97"/>
                          </a:cubicBezTo>
                          <a:cubicBezTo>
                            <a:pt x="284" y="91"/>
                            <a:pt x="290" y="86"/>
                            <a:pt x="297" y="86"/>
                          </a:cubicBezTo>
                          <a:cubicBezTo>
                            <a:pt x="302" y="86"/>
                            <a:pt x="306" y="88"/>
                            <a:pt x="309" y="92"/>
                          </a:cubicBezTo>
                          <a:cubicBezTo>
                            <a:pt x="422" y="22"/>
                            <a:pt x="422" y="22"/>
                            <a:pt x="422" y="22"/>
                          </a:cubicBezTo>
                          <a:cubicBezTo>
                            <a:pt x="421" y="20"/>
                            <a:pt x="421" y="18"/>
                            <a:pt x="421" y="17"/>
                          </a:cubicBezTo>
                          <a:cubicBezTo>
                            <a:pt x="421" y="8"/>
                            <a:pt x="428" y="0"/>
                            <a:pt x="437" y="0"/>
                          </a:cubicBezTo>
                          <a:cubicBezTo>
                            <a:pt x="446" y="0"/>
                            <a:pt x="454" y="8"/>
                            <a:pt x="454" y="17"/>
                          </a:cubicBezTo>
                          <a:cubicBezTo>
                            <a:pt x="454" y="26"/>
                            <a:pt x="446" y="33"/>
                            <a:pt x="437" y="33"/>
                          </a:cubicBezTo>
                          <a:cubicBezTo>
                            <a:pt x="432" y="33"/>
                            <a:pt x="428" y="31"/>
                            <a:pt x="425" y="27"/>
                          </a:cubicBezTo>
                          <a:cubicBezTo>
                            <a:pt x="312" y="97"/>
                            <a:pt x="312" y="97"/>
                            <a:pt x="312" y="97"/>
                          </a:cubicBezTo>
                          <a:cubicBezTo>
                            <a:pt x="313" y="99"/>
                            <a:pt x="313" y="101"/>
                            <a:pt x="313" y="103"/>
                          </a:cubicBezTo>
                          <a:cubicBezTo>
                            <a:pt x="313" y="112"/>
                            <a:pt x="306" y="119"/>
                            <a:pt x="297" y="119"/>
                          </a:cubicBezTo>
                          <a:cubicBezTo>
                            <a:pt x="288" y="119"/>
                            <a:pt x="281" y="112"/>
                            <a:pt x="281" y="103"/>
                          </a:cubicBezTo>
                          <a:cubicBezTo>
                            <a:pt x="172" y="81"/>
                            <a:pt x="172" y="81"/>
                            <a:pt x="172" y="81"/>
                          </a:cubicBezTo>
                          <a:cubicBezTo>
                            <a:pt x="170" y="87"/>
                            <a:pt x="164" y="91"/>
                            <a:pt x="157" y="91"/>
                          </a:cubicBezTo>
                          <a:cubicBezTo>
                            <a:pt x="151" y="91"/>
                            <a:pt x="147" y="88"/>
                            <a:pt x="144" y="84"/>
                          </a:cubicBezTo>
                          <a:cubicBezTo>
                            <a:pt x="32" y="132"/>
                            <a:pt x="32" y="132"/>
                            <a:pt x="32" y="132"/>
                          </a:cubicBezTo>
                          <a:cubicBezTo>
                            <a:pt x="33" y="134"/>
                            <a:pt x="33" y="134"/>
                            <a:pt x="33" y="136"/>
                          </a:cubicBezTo>
                          <a:cubicBezTo>
                            <a:pt x="33" y="145"/>
                            <a:pt x="26" y="152"/>
                            <a:pt x="16" y="152"/>
                          </a:cubicBezTo>
                          <a:cubicBezTo>
                            <a:pt x="7" y="152"/>
                            <a:pt x="0" y="145"/>
                            <a:pt x="0" y="136"/>
                          </a:cubicBez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>
                      <a:noFill/>
                    </a:ln>
                  </p:spPr>
                  <p:txBody>
                    <a:bodyPr vert="horz" wrap="square" lIns="96430" tIns="48216" rIns="96430" bIns="48216" numCol="1" anchor="t" anchorCtr="0" compatLnSpc="1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lvl="0" algn="just">
                        <a:lnSpc>
                          <a:spcPct val="120000"/>
                        </a:lnSpc>
                      </a:pPr>
                      <a:endParaRPr lang="zh-CN" altLang="en-US" sz="950">
                        <a:solidFill>
                          <a:srgbClr val="00B0F0"/>
                        </a:solidFill>
                        <a:latin typeface="方正黑体简体" panose="02000000000000000000" pitchFamily="2" charset="-122"/>
                        <a:ea typeface="方正黑体简体" panose="02000000000000000000" pitchFamily="2" charset="-122"/>
                        <a:cs typeface="+mn-ea"/>
                        <a:sym typeface="+mn-ea"/>
                      </a:endParaRPr>
                    </a:p>
                  </p:txBody>
                </p:sp>
                <p:sp>
                  <p:nvSpPr>
                    <p:cNvPr id="21" name="Freeform 228"/>
                    <p:cNvSpPr/>
                    <p:nvPr/>
                  </p:nvSpPr>
                  <p:spPr bwMode="auto">
                    <a:xfrm>
                      <a:off x="2881558" y="4488331"/>
                      <a:ext cx="447674" cy="300037"/>
                    </a:xfrm>
                    <a:custGeom>
                      <a:avLst/>
                      <a:gdLst>
                        <a:gd name="T0" fmla="*/ 568 w 581"/>
                        <a:gd name="T1" fmla="*/ 367 h 392"/>
                        <a:gd name="T2" fmla="*/ 550 w 581"/>
                        <a:gd name="T3" fmla="*/ 367 h 392"/>
                        <a:gd name="T4" fmla="*/ 550 w 581"/>
                        <a:gd name="T5" fmla="*/ 32 h 392"/>
                        <a:gd name="T6" fmla="*/ 518 w 581"/>
                        <a:gd name="T7" fmla="*/ 0 h 392"/>
                        <a:gd name="T8" fmla="*/ 483 w 581"/>
                        <a:gd name="T9" fmla="*/ 0 h 392"/>
                        <a:gd name="T10" fmla="*/ 451 w 581"/>
                        <a:gd name="T11" fmla="*/ 32 h 392"/>
                        <a:gd name="T12" fmla="*/ 451 w 581"/>
                        <a:gd name="T13" fmla="*/ 367 h 392"/>
                        <a:gd name="T14" fmla="*/ 410 w 581"/>
                        <a:gd name="T15" fmla="*/ 367 h 392"/>
                        <a:gd name="T16" fmla="*/ 410 w 581"/>
                        <a:gd name="T17" fmla="*/ 120 h 392"/>
                        <a:gd name="T18" fmla="*/ 379 w 581"/>
                        <a:gd name="T19" fmla="*/ 88 h 392"/>
                        <a:gd name="T20" fmla="*/ 343 w 581"/>
                        <a:gd name="T21" fmla="*/ 88 h 392"/>
                        <a:gd name="T22" fmla="*/ 311 w 581"/>
                        <a:gd name="T23" fmla="*/ 120 h 392"/>
                        <a:gd name="T24" fmla="*/ 311 w 581"/>
                        <a:gd name="T25" fmla="*/ 367 h 392"/>
                        <a:gd name="T26" fmla="*/ 270 w 581"/>
                        <a:gd name="T27" fmla="*/ 367 h 392"/>
                        <a:gd name="T28" fmla="*/ 270 w 581"/>
                        <a:gd name="T29" fmla="*/ 92 h 392"/>
                        <a:gd name="T30" fmla="*/ 239 w 581"/>
                        <a:gd name="T31" fmla="*/ 61 h 392"/>
                        <a:gd name="T32" fmla="*/ 203 w 581"/>
                        <a:gd name="T33" fmla="*/ 61 h 392"/>
                        <a:gd name="T34" fmla="*/ 171 w 581"/>
                        <a:gd name="T35" fmla="*/ 92 h 392"/>
                        <a:gd name="T36" fmla="*/ 171 w 581"/>
                        <a:gd name="T37" fmla="*/ 367 h 392"/>
                        <a:gd name="T38" fmla="*/ 131 w 581"/>
                        <a:gd name="T39" fmla="*/ 367 h 392"/>
                        <a:gd name="T40" fmla="*/ 131 w 581"/>
                        <a:gd name="T41" fmla="*/ 160 h 392"/>
                        <a:gd name="T42" fmla="*/ 99 w 581"/>
                        <a:gd name="T43" fmla="*/ 128 h 392"/>
                        <a:gd name="T44" fmla="*/ 63 w 581"/>
                        <a:gd name="T45" fmla="*/ 128 h 392"/>
                        <a:gd name="T46" fmla="*/ 32 w 581"/>
                        <a:gd name="T47" fmla="*/ 160 h 392"/>
                        <a:gd name="T48" fmla="*/ 32 w 581"/>
                        <a:gd name="T49" fmla="*/ 367 h 392"/>
                        <a:gd name="T50" fmla="*/ 11 w 581"/>
                        <a:gd name="T51" fmla="*/ 367 h 392"/>
                        <a:gd name="T52" fmla="*/ 0 w 581"/>
                        <a:gd name="T53" fmla="*/ 378 h 392"/>
                        <a:gd name="T54" fmla="*/ 0 w 581"/>
                        <a:gd name="T55" fmla="*/ 381 h 392"/>
                        <a:gd name="T56" fmla="*/ 11 w 581"/>
                        <a:gd name="T57" fmla="*/ 392 h 392"/>
                        <a:gd name="T58" fmla="*/ 568 w 581"/>
                        <a:gd name="T59" fmla="*/ 392 h 392"/>
                        <a:gd name="T60" fmla="*/ 581 w 581"/>
                        <a:gd name="T61" fmla="*/ 381 h 392"/>
                        <a:gd name="T62" fmla="*/ 581 w 581"/>
                        <a:gd name="T63" fmla="*/ 378 h 392"/>
                        <a:gd name="T64" fmla="*/ 568 w 581"/>
                        <a:gd name="T65" fmla="*/ 367 h 3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581" h="392">
                          <a:moveTo>
                            <a:pt x="568" y="367"/>
                          </a:moveTo>
                          <a:cubicBezTo>
                            <a:pt x="550" y="367"/>
                            <a:pt x="550" y="367"/>
                            <a:pt x="550" y="367"/>
                          </a:cubicBezTo>
                          <a:cubicBezTo>
                            <a:pt x="550" y="32"/>
                            <a:pt x="550" y="32"/>
                            <a:pt x="550" y="32"/>
                          </a:cubicBezTo>
                          <a:cubicBezTo>
                            <a:pt x="550" y="14"/>
                            <a:pt x="536" y="0"/>
                            <a:pt x="518" y="0"/>
                          </a:cubicBezTo>
                          <a:cubicBezTo>
                            <a:pt x="483" y="0"/>
                            <a:pt x="483" y="0"/>
                            <a:pt x="483" y="0"/>
                          </a:cubicBezTo>
                          <a:cubicBezTo>
                            <a:pt x="465" y="0"/>
                            <a:pt x="451" y="14"/>
                            <a:pt x="451" y="32"/>
                          </a:cubicBezTo>
                          <a:cubicBezTo>
                            <a:pt x="451" y="367"/>
                            <a:pt x="451" y="367"/>
                            <a:pt x="451" y="367"/>
                          </a:cubicBezTo>
                          <a:cubicBezTo>
                            <a:pt x="410" y="367"/>
                            <a:pt x="410" y="367"/>
                            <a:pt x="410" y="367"/>
                          </a:cubicBezTo>
                          <a:cubicBezTo>
                            <a:pt x="410" y="120"/>
                            <a:pt x="410" y="120"/>
                            <a:pt x="410" y="120"/>
                          </a:cubicBezTo>
                          <a:cubicBezTo>
                            <a:pt x="410" y="102"/>
                            <a:pt x="396" y="88"/>
                            <a:pt x="379" y="88"/>
                          </a:cubicBezTo>
                          <a:cubicBezTo>
                            <a:pt x="343" y="88"/>
                            <a:pt x="343" y="88"/>
                            <a:pt x="343" y="88"/>
                          </a:cubicBezTo>
                          <a:cubicBezTo>
                            <a:pt x="325" y="88"/>
                            <a:pt x="311" y="102"/>
                            <a:pt x="311" y="120"/>
                          </a:cubicBezTo>
                          <a:cubicBezTo>
                            <a:pt x="311" y="367"/>
                            <a:pt x="311" y="367"/>
                            <a:pt x="311" y="367"/>
                          </a:cubicBezTo>
                          <a:cubicBezTo>
                            <a:pt x="270" y="367"/>
                            <a:pt x="270" y="367"/>
                            <a:pt x="270" y="367"/>
                          </a:cubicBezTo>
                          <a:cubicBezTo>
                            <a:pt x="270" y="92"/>
                            <a:pt x="270" y="92"/>
                            <a:pt x="270" y="92"/>
                          </a:cubicBezTo>
                          <a:cubicBezTo>
                            <a:pt x="270" y="75"/>
                            <a:pt x="256" y="61"/>
                            <a:pt x="239" y="61"/>
                          </a:cubicBezTo>
                          <a:cubicBezTo>
                            <a:pt x="203" y="61"/>
                            <a:pt x="203" y="61"/>
                            <a:pt x="203" y="61"/>
                          </a:cubicBezTo>
                          <a:cubicBezTo>
                            <a:pt x="186" y="61"/>
                            <a:pt x="171" y="75"/>
                            <a:pt x="171" y="92"/>
                          </a:cubicBezTo>
                          <a:cubicBezTo>
                            <a:pt x="171" y="367"/>
                            <a:pt x="171" y="367"/>
                            <a:pt x="171" y="367"/>
                          </a:cubicBezTo>
                          <a:cubicBezTo>
                            <a:pt x="131" y="367"/>
                            <a:pt x="131" y="367"/>
                            <a:pt x="131" y="367"/>
                          </a:cubicBezTo>
                          <a:cubicBezTo>
                            <a:pt x="131" y="160"/>
                            <a:pt x="131" y="160"/>
                            <a:pt x="131" y="160"/>
                          </a:cubicBezTo>
                          <a:cubicBezTo>
                            <a:pt x="131" y="143"/>
                            <a:pt x="117" y="128"/>
                            <a:pt x="99" y="128"/>
                          </a:cubicBezTo>
                          <a:cubicBezTo>
                            <a:pt x="63" y="128"/>
                            <a:pt x="63" y="128"/>
                            <a:pt x="63" y="128"/>
                          </a:cubicBezTo>
                          <a:cubicBezTo>
                            <a:pt x="46" y="128"/>
                            <a:pt x="32" y="143"/>
                            <a:pt x="32" y="160"/>
                          </a:cubicBezTo>
                          <a:cubicBezTo>
                            <a:pt x="32" y="367"/>
                            <a:pt x="32" y="367"/>
                            <a:pt x="32" y="367"/>
                          </a:cubicBezTo>
                          <a:cubicBezTo>
                            <a:pt x="11" y="367"/>
                            <a:pt x="11" y="367"/>
                            <a:pt x="11" y="367"/>
                          </a:cubicBezTo>
                          <a:cubicBezTo>
                            <a:pt x="4" y="367"/>
                            <a:pt x="0" y="372"/>
                            <a:pt x="0" y="378"/>
                          </a:cubicBezTo>
                          <a:cubicBezTo>
                            <a:pt x="0" y="381"/>
                            <a:pt x="0" y="381"/>
                            <a:pt x="0" y="381"/>
                          </a:cubicBezTo>
                          <a:cubicBezTo>
                            <a:pt x="0" y="387"/>
                            <a:pt x="4" y="392"/>
                            <a:pt x="11" y="392"/>
                          </a:cubicBezTo>
                          <a:cubicBezTo>
                            <a:pt x="568" y="392"/>
                            <a:pt x="568" y="392"/>
                            <a:pt x="568" y="392"/>
                          </a:cubicBezTo>
                          <a:cubicBezTo>
                            <a:pt x="575" y="392"/>
                            <a:pt x="581" y="387"/>
                            <a:pt x="581" y="381"/>
                          </a:cubicBezTo>
                          <a:cubicBezTo>
                            <a:pt x="581" y="378"/>
                            <a:pt x="581" y="378"/>
                            <a:pt x="581" y="378"/>
                          </a:cubicBezTo>
                          <a:cubicBezTo>
                            <a:pt x="581" y="372"/>
                            <a:pt x="575" y="367"/>
                            <a:pt x="568" y="367"/>
                          </a:cubicBez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>
                      <a:noFill/>
                    </a:ln>
                  </p:spPr>
                  <p:txBody>
                    <a:bodyPr vert="horz" wrap="square" lIns="96430" tIns="48216" rIns="96430" bIns="48216" numCol="1" anchor="t" anchorCtr="0" compatLnSpc="1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lvl="0" algn="just">
                        <a:lnSpc>
                          <a:spcPct val="120000"/>
                        </a:lnSpc>
                      </a:pPr>
                      <a:endParaRPr lang="zh-CN" altLang="en-US" sz="950">
                        <a:solidFill>
                          <a:srgbClr val="00B0F0"/>
                        </a:solidFill>
                        <a:latin typeface="方正黑体简体" panose="02000000000000000000" pitchFamily="2" charset="-122"/>
                        <a:ea typeface="方正黑体简体" panose="02000000000000000000" pitchFamily="2" charset="-122"/>
                        <a:cs typeface="+mn-ea"/>
                        <a:sym typeface="+mn-ea"/>
                      </a:endParaRPr>
                    </a:p>
                  </p:txBody>
                </p:sp>
              </p:grpSp>
            </p:grpSp>
            <p:sp>
              <p:nvSpPr>
                <p:cNvPr id="70" name="Freeform 69"/>
                <p:cNvSpPr>
                  <a:spLocks noEditPoints="1"/>
                </p:cNvSpPr>
                <p:nvPr/>
              </p:nvSpPr>
              <p:spPr bwMode="auto">
                <a:xfrm>
                  <a:off x="11273" y="4983"/>
                  <a:ext cx="395" cy="479"/>
                </a:xfrm>
                <a:custGeom>
                  <a:avLst/>
                  <a:gdLst>
                    <a:gd name="T0" fmla="*/ 0 w 77"/>
                    <a:gd name="T1" fmla="*/ 85 h 93"/>
                    <a:gd name="T2" fmla="*/ 30 w 77"/>
                    <a:gd name="T3" fmla="*/ 20 h 93"/>
                    <a:gd name="T4" fmla="*/ 38 w 77"/>
                    <a:gd name="T5" fmla="*/ 26 h 93"/>
                    <a:gd name="T6" fmla="*/ 39 w 77"/>
                    <a:gd name="T7" fmla="*/ 27 h 93"/>
                    <a:gd name="T8" fmla="*/ 39 w 77"/>
                    <a:gd name="T9" fmla="*/ 27 h 93"/>
                    <a:gd name="T10" fmla="*/ 40 w 77"/>
                    <a:gd name="T11" fmla="*/ 27 h 93"/>
                    <a:gd name="T12" fmla="*/ 40 w 77"/>
                    <a:gd name="T13" fmla="*/ 28 h 93"/>
                    <a:gd name="T14" fmla="*/ 40 w 77"/>
                    <a:gd name="T15" fmla="*/ 28 h 93"/>
                    <a:gd name="T16" fmla="*/ 41 w 77"/>
                    <a:gd name="T17" fmla="*/ 28 h 93"/>
                    <a:gd name="T18" fmla="*/ 41 w 77"/>
                    <a:gd name="T19" fmla="*/ 29 h 93"/>
                    <a:gd name="T20" fmla="*/ 42 w 77"/>
                    <a:gd name="T21" fmla="*/ 29 h 93"/>
                    <a:gd name="T22" fmla="*/ 42 w 77"/>
                    <a:gd name="T23" fmla="*/ 29 h 93"/>
                    <a:gd name="T24" fmla="*/ 43 w 77"/>
                    <a:gd name="T25" fmla="*/ 29 h 93"/>
                    <a:gd name="T26" fmla="*/ 43 w 77"/>
                    <a:gd name="T27" fmla="*/ 30 h 93"/>
                    <a:gd name="T28" fmla="*/ 43 w 77"/>
                    <a:gd name="T29" fmla="*/ 30 h 93"/>
                    <a:gd name="T30" fmla="*/ 48 w 77"/>
                    <a:gd name="T31" fmla="*/ 33 h 93"/>
                    <a:gd name="T32" fmla="*/ 48 w 77"/>
                    <a:gd name="T33" fmla="*/ 33 h 93"/>
                    <a:gd name="T34" fmla="*/ 49 w 77"/>
                    <a:gd name="T35" fmla="*/ 34 h 93"/>
                    <a:gd name="T36" fmla="*/ 49 w 77"/>
                    <a:gd name="T37" fmla="*/ 34 h 93"/>
                    <a:gd name="T38" fmla="*/ 50 w 77"/>
                    <a:gd name="T39" fmla="*/ 34 h 93"/>
                    <a:gd name="T40" fmla="*/ 50 w 77"/>
                    <a:gd name="T41" fmla="*/ 35 h 93"/>
                    <a:gd name="T42" fmla="*/ 50 w 77"/>
                    <a:gd name="T43" fmla="*/ 35 h 93"/>
                    <a:gd name="T44" fmla="*/ 51 w 77"/>
                    <a:gd name="T45" fmla="*/ 35 h 93"/>
                    <a:gd name="T46" fmla="*/ 51 w 77"/>
                    <a:gd name="T47" fmla="*/ 36 h 93"/>
                    <a:gd name="T48" fmla="*/ 52 w 77"/>
                    <a:gd name="T49" fmla="*/ 36 h 93"/>
                    <a:gd name="T50" fmla="*/ 52 w 77"/>
                    <a:gd name="T51" fmla="*/ 36 h 93"/>
                    <a:gd name="T52" fmla="*/ 53 w 77"/>
                    <a:gd name="T53" fmla="*/ 37 h 93"/>
                    <a:gd name="T54" fmla="*/ 53 w 77"/>
                    <a:gd name="T55" fmla="*/ 37 h 93"/>
                    <a:gd name="T56" fmla="*/ 48 w 77"/>
                    <a:gd name="T57" fmla="*/ 79 h 93"/>
                    <a:gd name="T58" fmla="*/ 7 w 77"/>
                    <a:gd name="T59" fmla="*/ 91 h 93"/>
                    <a:gd name="T60" fmla="*/ 35 w 77"/>
                    <a:gd name="T61" fmla="*/ 64 h 93"/>
                    <a:gd name="T62" fmla="*/ 19 w 77"/>
                    <a:gd name="T63" fmla="*/ 53 h 93"/>
                    <a:gd name="T64" fmla="*/ 3 w 77"/>
                    <a:gd name="T65" fmla="*/ 88 h 93"/>
                    <a:gd name="T66" fmla="*/ 73 w 77"/>
                    <a:gd name="T67" fmla="*/ 93 h 93"/>
                    <a:gd name="T68" fmla="*/ 54 w 77"/>
                    <a:gd name="T69" fmla="*/ 83 h 93"/>
                    <a:gd name="T70" fmla="*/ 69 w 77"/>
                    <a:gd name="T71" fmla="*/ 42 h 93"/>
                    <a:gd name="T72" fmla="*/ 34 w 77"/>
                    <a:gd name="T73" fmla="*/ 0 h 93"/>
                    <a:gd name="T74" fmla="*/ 69 w 77"/>
                    <a:gd name="T75" fmla="*/ 4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7" h="93">
                      <a:moveTo>
                        <a:pt x="3" y="88"/>
                      </a:moveTo>
                      <a:cubicBezTo>
                        <a:pt x="2" y="87"/>
                        <a:pt x="1" y="86"/>
                        <a:pt x="0" y="85"/>
                      </a:cubicBezTo>
                      <a:cubicBezTo>
                        <a:pt x="0" y="72"/>
                        <a:pt x="0" y="58"/>
                        <a:pt x="0" y="45"/>
                      </a:cubicBezTo>
                      <a:cubicBezTo>
                        <a:pt x="12" y="40"/>
                        <a:pt x="21" y="32"/>
                        <a:pt x="30" y="20"/>
                      </a:cubicBez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7"/>
                        <a:pt x="40" y="27"/>
                        <a:pt x="40" y="27"/>
                      </a:cubicBezTo>
                      <a:cubicBezTo>
                        <a:pt x="40" y="27"/>
                        <a:pt x="40" y="27"/>
                        <a:pt x="40" y="27"/>
                      </a:cubicBez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3" y="30"/>
                        <a:pt x="43" y="30"/>
                        <a:pt x="43" y="30"/>
                      </a:cubicBezTo>
                      <a:cubicBezTo>
                        <a:pt x="43" y="30"/>
                        <a:pt x="43" y="30"/>
                        <a:pt x="43" y="30"/>
                      </a:cubicBezTo>
                      <a:cubicBezTo>
                        <a:pt x="43" y="30"/>
                        <a:pt x="43" y="30"/>
                        <a:pt x="43" y="30"/>
                      </a:cubicBezTo>
                      <a:cubicBezTo>
                        <a:pt x="43" y="30"/>
                        <a:pt x="43" y="30"/>
                        <a:pt x="43" y="30"/>
                      </a:cubicBezTo>
                      <a:cubicBezTo>
                        <a:pt x="44" y="30"/>
                        <a:pt x="44" y="30"/>
                        <a:pt x="44" y="30"/>
                      </a:cubicBezTo>
                      <a:cubicBezTo>
                        <a:pt x="48" y="33"/>
                        <a:pt x="48" y="33"/>
                        <a:pt x="48" y="33"/>
                      </a:cubicBezTo>
                      <a:cubicBezTo>
                        <a:pt x="48" y="33"/>
                        <a:pt x="48" y="33"/>
                        <a:pt x="48" y="33"/>
                      </a:cubicBezTo>
                      <a:cubicBezTo>
                        <a:pt x="48" y="33"/>
                        <a:pt x="48" y="33"/>
                        <a:pt x="48" y="33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cubicBezTo>
                        <a:pt x="49" y="34"/>
                        <a:pt x="49" y="34"/>
                        <a:pt x="49" y="34"/>
                      </a:cubicBezTo>
                      <a:cubicBezTo>
                        <a:pt x="49" y="34"/>
                        <a:pt x="49" y="34"/>
                        <a:pt x="49" y="34"/>
                      </a:cubicBezTo>
                      <a:cubicBezTo>
                        <a:pt x="49" y="34"/>
                        <a:pt x="49" y="34"/>
                        <a:pt x="49" y="34"/>
                      </a:cubicBezTo>
                      <a:cubicBezTo>
                        <a:pt x="49" y="34"/>
                        <a:pt x="49" y="34"/>
                        <a:pt x="49" y="34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1" y="36"/>
                        <a:pt x="51" y="36"/>
                        <a:pt x="51" y="36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62" y="43"/>
                        <a:pt x="62" y="43"/>
                        <a:pt x="62" y="43"/>
                      </a:cubicBezTo>
                      <a:cubicBezTo>
                        <a:pt x="53" y="55"/>
                        <a:pt x="49" y="67"/>
                        <a:pt x="48" y="79"/>
                      </a:cubicBezTo>
                      <a:cubicBezTo>
                        <a:pt x="36" y="84"/>
                        <a:pt x="23" y="88"/>
                        <a:pt x="11" y="93"/>
                      </a:cubicBezTo>
                      <a:cubicBezTo>
                        <a:pt x="9" y="92"/>
                        <a:pt x="8" y="91"/>
                        <a:pt x="7" y="91"/>
                      </a:cubicBezTo>
                      <a:cubicBezTo>
                        <a:pt x="23" y="68"/>
                        <a:pt x="23" y="68"/>
                        <a:pt x="23" y="68"/>
                      </a:cubicBezTo>
                      <a:cubicBezTo>
                        <a:pt x="27" y="69"/>
                        <a:pt x="32" y="68"/>
                        <a:pt x="35" y="64"/>
                      </a:cubicBezTo>
                      <a:cubicBezTo>
                        <a:pt x="38" y="60"/>
                        <a:pt x="37" y="54"/>
                        <a:pt x="32" y="51"/>
                      </a:cubicBezTo>
                      <a:cubicBezTo>
                        <a:pt x="28" y="47"/>
                        <a:pt x="22" y="49"/>
                        <a:pt x="19" y="53"/>
                      </a:cubicBezTo>
                      <a:cubicBezTo>
                        <a:pt x="16" y="57"/>
                        <a:pt x="16" y="62"/>
                        <a:pt x="19" y="65"/>
                      </a:cubicBezTo>
                      <a:cubicBezTo>
                        <a:pt x="3" y="88"/>
                        <a:pt x="3" y="88"/>
                        <a:pt x="3" y="88"/>
                      </a:cubicBezTo>
                      <a:close/>
                      <a:moveTo>
                        <a:pt x="27" y="93"/>
                      </a:moveTo>
                      <a:cubicBezTo>
                        <a:pt x="73" y="93"/>
                        <a:pt x="73" y="93"/>
                        <a:pt x="73" y="93"/>
                      </a:cubicBezTo>
                      <a:cubicBezTo>
                        <a:pt x="73" y="83"/>
                        <a:pt x="73" y="83"/>
                        <a:pt x="73" y="83"/>
                      </a:cubicBezTo>
                      <a:cubicBezTo>
                        <a:pt x="54" y="83"/>
                        <a:pt x="54" y="83"/>
                        <a:pt x="54" y="83"/>
                      </a:cubicBezTo>
                      <a:cubicBezTo>
                        <a:pt x="27" y="93"/>
                        <a:pt x="27" y="93"/>
                        <a:pt x="27" y="93"/>
                      </a:cubicBezTo>
                      <a:close/>
                      <a:moveTo>
                        <a:pt x="69" y="42"/>
                      </a:moveTo>
                      <a:cubicBezTo>
                        <a:pt x="77" y="31"/>
                        <a:pt x="77" y="31"/>
                        <a:pt x="77" y="31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lnTo>
                        <a:pt x="69" y="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6430" tIns="48216" rIns="96430" bIns="48216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20000"/>
                    </a:lnSpc>
                  </a:pPr>
                  <a:endParaRPr lang="zh-CN" altLang="en-US" sz="95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Donut 72"/>
                <p:cNvSpPr/>
                <p:nvPr/>
              </p:nvSpPr>
              <p:spPr>
                <a:xfrm>
                  <a:off x="11004" y="4764"/>
                  <a:ext cx="907" cy="917"/>
                </a:xfrm>
                <a:prstGeom prst="donut">
                  <a:avLst>
                    <a:gd name="adj" fmla="val 6804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GB" sz="95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24" name="组合 23"/>
                <p:cNvGrpSpPr/>
                <p:nvPr/>
              </p:nvGrpSpPr>
              <p:grpSpPr>
                <a:xfrm>
                  <a:off x="11060" y="7290"/>
                  <a:ext cx="907" cy="917"/>
                  <a:chOff x="11166" y="7290"/>
                  <a:chExt cx="907" cy="917"/>
                </a:xfrm>
              </p:grpSpPr>
              <p:sp>
                <p:nvSpPr>
                  <p:cNvPr id="45" name="Freeform 43"/>
                  <p:cNvSpPr/>
                  <p:nvPr/>
                </p:nvSpPr>
                <p:spPr bwMode="auto">
                  <a:xfrm>
                    <a:off x="11334" y="7593"/>
                    <a:ext cx="359" cy="346"/>
                  </a:xfrm>
                  <a:custGeom>
                    <a:avLst/>
                    <a:gdLst>
                      <a:gd name="T0" fmla="*/ 11 w 209"/>
                      <a:gd name="T1" fmla="*/ 202 h 202"/>
                      <a:gd name="T2" fmla="*/ 26 w 209"/>
                      <a:gd name="T3" fmla="*/ 166 h 202"/>
                      <a:gd name="T4" fmla="*/ 79 w 209"/>
                      <a:gd name="T5" fmla="*/ 119 h 202"/>
                      <a:gd name="T6" fmla="*/ 52 w 209"/>
                      <a:gd name="T7" fmla="*/ 63 h 202"/>
                      <a:gd name="T8" fmla="*/ 107 w 209"/>
                      <a:gd name="T9" fmla="*/ 0 h 202"/>
                      <a:gd name="T10" fmla="*/ 159 w 209"/>
                      <a:gd name="T11" fmla="*/ 68 h 202"/>
                      <a:gd name="T12" fmla="*/ 134 w 209"/>
                      <a:gd name="T13" fmla="*/ 121 h 202"/>
                      <a:gd name="T14" fmla="*/ 190 w 209"/>
                      <a:gd name="T15" fmla="*/ 163 h 202"/>
                      <a:gd name="T16" fmla="*/ 209 w 209"/>
                      <a:gd name="T17" fmla="*/ 202 h 202"/>
                      <a:gd name="T18" fmla="*/ 11 w 209"/>
                      <a:gd name="T19" fmla="*/ 202 h 2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9" h="202">
                        <a:moveTo>
                          <a:pt x="11" y="202"/>
                        </a:moveTo>
                        <a:cubicBezTo>
                          <a:pt x="11" y="202"/>
                          <a:pt x="0" y="174"/>
                          <a:pt x="26" y="166"/>
                        </a:cubicBezTo>
                        <a:cubicBezTo>
                          <a:pt x="52" y="158"/>
                          <a:pt x="79" y="149"/>
                          <a:pt x="79" y="119"/>
                        </a:cubicBezTo>
                        <a:cubicBezTo>
                          <a:pt x="79" y="119"/>
                          <a:pt x="52" y="108"/>
                          <a:pt x="52" y="63"/>
                        </a:cubicBezTo>
                        <a:cubicBezTo>
                          <a:pt x="52" y="23"/>
                          <a:pt x="73" y="0"/>
                          <a:pt x="107" y="0"/>
                        </a:cubicBezTo>
                        <a:cubicBezTo>
                          <a:pt x="140" y="0"/>
                          <a:pt x="159" y="25"/>
                          <a:pt x="159" y="68"/>
                        </a:cubicBezTo>
                        <a:cubicBezTo>
                          <a:pt x="159" y="68"/>
                          <a:pt x="152" y="111"/>
                          <a:pt x="134" y="121"/>
                        </a:cubicBezTo>
                        <a:cubicBezTo>
                          <a:pt x="135" y="128"/>
                          <a:pt x="130" y="154"/>
                          <a:pt x="190" y="163"/>
                        </a:cubicBezTo>
                        <a:cubicBezTo>
                          <a:pt x="208" y="165"/>
                          <a:pt x="209" y="183"/>
                          <a:pt x="209" y="202"/>
                        </a:cubicBezTo>
                        <a:lnTo>
                          <a:pt x="11" y="202"/>
                        </a:lnTo>
                        <a:close/>
                      </a:path>
                    </a:pathLst>
                  </a:custGeom>
                  <a:solidFill>
                    <a:srgbClr val="92D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30" tIns="48216" rIns="96430" bIns="48216" numCol="1" anchor="t" anchorCtr="0" compatLnSpc="1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en-GB" sz="950">
                      <a:solidFill>
                        <a:srgbClr val="00B0F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6" name="Freeform 44"/>
                  <p:cNvSpPr/>
                  <p:nvPr/>
                </p:nvSpPr>
                <p:spPr bwMode="auto">
                  <a:xfrm>
                    <a:off x="11626" y="7593"/>
                    <a:ext cx="275" cy="346"/>
                  </a:xfrm>
                  <a:custGeom>
                    <a:avLst/>
                    <a:gdLst>
                      <a:gd name="T0" fmla="*/ 40 w 135"/>
                      <a:gd name="T1" fmla="*/ 174 h 174"/>
                      <a:gd name="T2" fmla="*/ 135 w 135"/>
                      <a:gd name="T3" fmla="*/ 174 h 174"/>
                      <a:gd name="T4" fmla="*/ 119 w 135"/>
                      <a:gd name="T5" fmla="*/ 141 h 174"/>
                      <a:gd name="T6" fmla="*/ 70 w 135"/>
                      <a:gd name="T7" fmla="*/ 104 h 174"/>
                      <a:gd name="T8" fmla="*/ 92 w 135"/>
                      <a:gd name="T9" fmla="*/ 59 h 174"/>
                      <a:gd name="T10" fmla="*/ 47 w 135"/>
                      <a:gd name="T11" fmla="*/ 0 h 174"/>
                      <a:gd name="T12" fmla="*/ 0 w 135"/>
                      <a:gd name="T13" fmla="*/ 55 h 174"/>
                      <a:gd name="T14" fmla="*/ 23 w 135"/>
                      <a:gd name="T15" fmla="*/ 103 h 174"/>
                      <a:gd name="T16" fmla="*/ 14 w 135"/>
                      <a:gd name="T17" fmla="*/ 124 h 174"/>
                      <a:gd name="T18" fmla="*/ 38 w 135"/>
                      <a:gd name="T19" fmla="*/ 146 h 174"/>
                      <a:gd name="T20" fmla="*/ 40 w 135"/>
                      <a:gd name="T21" fmla="*/ 174 h 1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5" h="174">
                        <a:moveTo>
                          <a:pt x="40" y="174"/>
                        </a:moveTo>
                        <a:cubicBezTo>
                          <a:pt x="135" y="174"/>
                          <a:pt x="135" y="174"/>
                          <a:pt x="135" y="174"/>
                        </a:cubicBezTo>
                        <a:cubicBezTo>
                          <a:pt x="135" y="158"/>
                          <a:pt x="134" y="143"/>
                          <a:pt x="119" y="141"/>
                        </a:cubicBezTo>
                        <a:cubicBezTo>
                          <a:pt x="67" y="133"/>
                          <a:pt x="71" y="111"/>
                          <a:pt x="70" y="104"/>
                        </a:cubicBezTo>
                        <a:cubicBezTo>
                          <a:pt x="86" y="96"/>
                          <a:pt x="92" y="59"/>
                          <a:pt x="92" y="59"/>
                        </a:cubicBezTo>
                        <a:cubicBezTo>
                          <a:pt x="92" y="22"/>
                          <a:pt x="76" y="0"/>
                          <a:pt x="47" y="0"/>
                        </a:cubicBezTo>
                        <a:cubicBezTo>
                          <a:pt x="18" y="0"/>
                          <a:pt x="0" y="20"/>
                          <a:pt x="0" y="55"/>
                        </a:cubicBezTo>
                        <a:cubicBezTo>
                          <a:pt x="0" y="93"/>
                          <a:pt x="23" y="103"/>
                          <a:pt x="23" y="103"/>
                        </a:cubicBezTo>
                        <a:cubicBezTo>
                          <a:pt x="23" y="115"/>
                          <a:pt x="18" y="121"/>
                          <a:pt x="14" y="124"/>
                        </a:cubicBezTo>
                        <a:cubicBezTo>
                          <a:pt x="14" y="124"/>
                          <a:pt x="33" y="129"/>
                          <a:pt x="38" y="146"/>
                        </a:cubicBezTo>
                        <a:cubicBezTo>
                          <a:pt x="42" y="158"/>
                          <a:pt x="40" y="174"/>
                          <a:pt x="40" y="17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30" tIns="48216" rIns="96430" bIns="48216" numCol="1" anchor="t" anchorCtr="0" compatLnSpc="1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en-GB" sz="950">
                      <a:solidFill>
                        <a:srgbClr val="00B0F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3" name="Donut 72"/>
                  <p:cNvSpPr/>
                  <p:nvPr/>
                </p:nvSpPr>
                <p:spPr>
                  <a:xfrm>
                    <a:off x="11166" y="7290"/>
                    <a:ext cx="907" cy="917"/>
                  </a:xfrm>
                  <a:prstGeom prst="donut">
                    <a:avLst>
                      <a:gd name="adj" fmla="val 6804"/>
                    </a:avLst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en-GB" sz="950">
                      <a:solidFill>
                        <a:srgbClr val="00B0F0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9" name="Freeform 68"/>
                <p:cNvSpPr>
                  <a:spLocks noEditPoints="1"/>
                </p:cNvSpPr>
                <p:nvPr/>
              </p:nvSpPr>
              <p:spPr bwMode="auto">
                <a:xfrm>
                  <a:off x="11356" y="8776"/>
                  <a:ext cx="319" cy="430"/>
                </a:xfrm>
                <a:custGeom>
                  <a:avLst/>
                  <a:gdLst>
                    <a:gd name="T0" fmla="*/ 16 w 73"/>
                    <a:gd name="T1" fmla="*/ 77 h 107"/>
                    <a:gd name="T2" fmla="*/ 57 w 73"/>
                    <a:gd name="T3" fmla="*/ 77 h 107"/>
                    <a:gd name="T4" fmla="*/ 52 w 73"/>
                    <a:gd name="T5" fmla="*/ 101 h 107"/>
                    <a:gd name="T6" fmla="*/ 45 w 73"/>
                    <a:gd name="T7" fmla="*/ 101 h 107"/>
                    <a:gd name="T8" fmla="*/ 37 w 73"/>
                    <a:gd name="T9" fmla="*/ 107 h 107"/>
                    <a:gd name="T10" fmla="*/ 29 w 73"/>
                    <a:gd name="T11" fmla="*/ 101 h 107"/>
                    <a:gd name="T12" fmla="*/ 21 w 73"/>
                    <a:gd name="T13" fmla="*/ 101 h 107"/>
                    <a:gd name="T14" fmla="*/ 16 w 73"/>
                    <a:gd name="T15" fmla="*/ 77 h 107"/>
                    <a:gd name="T16" fmla="*/ 51 w 73"/>
                    <a:gd name="T17" fmla="*/ 29 h 107"/>
                    <a:gd name="T18" fmla="*/ 52 w 73"/>
                    <a:gd name="T19" fmla="*/ 35 h 107"/>
                    <a:gd name="T20" fmla="*/ 51 w 73"/>
                    <a:gd name="T21" fmla="*/ 37 h 107"/>
                    <a:gd name="T22" fmla="*/ 53 w 73"/>
                    <a:gd name="T23" fmla="*/ 38 h 107"/>
                    <a:gd name="T24" fmla="*/ 52 w 73"/>
                    <a:gd name="T25" fmla="*/ 42 h 107"/>
                    <a:gd name="T26" fmla="*/ 50 w 73"/>
                    <a:gd name="T27" fmla="*/ 42 h 107"/>
                    <a:gd name="T28" fmla="*/ 52 w 73"/>
                    <a:gd name="T29" fmla="*/ 44 h 107"/>
                    <a:gd name="T30" fmla="*/ 51 w 73"/>
                    <a:gd name="T31" fmla="*/ 47 h 107"/>
                    <a:gd name="T32" fmla="*/ 50 w 73"/>
                    <a:gd name="T33" fmla="*/ 48 h 107"/>
                    <a:gd name="T34" fmla="*/ 51 w 73"/>
                    <a:gd name="T35" fmla="*/ 49 h 107"/>
                    <a:gd name="T36" fmla="*/ 50 w 73"/>
                    <a:gd name="T37" fmla="*/ 53 h 107"/>
                    <a:gd name="T38" fmla="*/ 47 w 73"/>
                    <a:gd name="T39" fmla="*/ 54 h 107"/>
                    <a:gd name="T40" fmla="*/ 29 w 73"/>
                    <a:gd name="T41" fmla="*/ 49 h 107"/>
                    <a:gd name="T42" fmla="*/ 21 w 73"/>
                    <a:gd name="T43" fmla="*/ 49 h 107"/>
                    <a:gd name="T44" fmla="*/ 21 w 73"/>
                    <a:gd name="T45" fmla="*/ 32 h 107"/>
                    <a:gd name="T46" fmla="*/ 28 w 73"/>
                    <a:gd name="T47" fmla="*/ 31 h 107"/>
                    <a:gd name="T48" fmla="*/ 42 w 73"/>
                    <a:gd name="T49" fmla="*/ 16 h 107"/>
                    <a:gd name="T50" fmla="*/ 38 w 73"/>
                    <a:gd name="T51" fmla="*/ 30 h 107"/>
                    <a:gd name="T52" fmla="*/ 51 w 73"/>
                    <a:gd name="T53" fmla="*/ 29 h 107"/>
                    <a:gd name="T54" fmla="*/ 15 w 73"/>
                    <a:gd name="T55" fmla="*/ 71 h 107"/>
                    <a:gd name="T56" fmla="*/ 25 w 73"/>
                    <a:gd name="T57" fmla="*/ 71 h 107"/>
                    <a:gd name="T58" fmla="*/ 17 w 73"/>
                    <a:gd name="T59" fmla="*/ 48 h 107"/>
                    <a:gd name="T60" fmla="*/ 11 w 73"/>
                    <a:gd name="T61" fmla="*/ 29 h 107"/>
                    <a:gd name="T62" fmla="*/ 23 w 73"/>
                    <a:gd name="T63" fmla="*/ 13 h 107"/>
                    <a:gd name="T64" fmla="*/ 37 w 73"/>
                    <a:gd name="T65" fmla="*/ 11 h 107"/>
                    <a:gd name="T66" fmla="*/ 50 w 73"/>
                    <a:gd name="T67" fmla="*/ 14 h 107"/>
                    <a:gd name="T68" fmla="*/ 62 w 73"/>
                    <a:gd name="T69" fmla="*/ 29 h 107"/>
                    <a:gd name="T70" fmla="*/ 56 w 73"/>
                    <a:gd name="T71" fmla="*/ 48 h 107"/>
                    <a:gd name="T72" fmla="*/ 48 w 73"/>
                    <a:gd name="T73" fmla="*/ 71 h 107"/>
                    <a:gd name="T74" fmla="*/ 58 w 73"/>
                    <a:gd name="T75" fmla="*/ 71 h 107"/>
                    <a:gd name="T76" fmla="*/ 65 w 73"/>
                    <a:gd name="T77" fmla="*/ 52 h 107"/>
                    <a:gd name="T78" fmla="*/ 71 w 73"/>
                    <a:gd name="T79" fmla="*/ 27 h 107"/>
                    <a:gd name="T80" fmla="*/ 55 w 73"/>
                    <a:gd name="T81" fmla="*/ 5 h 107"/>
                    <a:gd name="T82" fmla="*/ 37 w 73"/>
                    <a:gd name="T83" fmla="*/ 1 h 107"/>
                    <a:gd name="T84" fmla="*/ 19 w 73"/>
                    <a:gd name="T85" fmla="*/ 5 h 107"/>
                    <a:gd name="T86" fmla="*/ 2 w 73"/>
                    <a:gd name="T87" fmla="*/ 27 h 107"/>
                    <a:gd name="T88" fmla="*/ 8 w 73"/>
                    <a:gd name="T89" fmla="*/ 53 h 107"/>
                    <a:gd name="T90" fmla="*/ 15 w 73"/>
                    <a:gd name="T91" fmla="*/ 7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3" h="107">
                      <a:moveTo>
                        <a:pt x="16" y="77"/>
                      </a:move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2" y="101"/>
                        <a:pt x="52" y="101"/>
                        <a:pt x="52" y="101"/>
                      </a:cubicBezTo>
                      <a:cubicBezTo>
                        <a:pt x="45" y="101"/>
                        <a:pt x="45" y="101"/>
                        <a:pt x="45" y="101"/>
                      </a:cubicBezTo>
                      <a:cubicBezTo>
                        <a:pt x="44" y="104"/>
                        <a:pt x="41" y="107"/>
                        <a:pt x="37" y="107"/>
                      </a:cubicBezTo>
                      <a:cubicBezTo>
                        <a:pt x="33" y="107"/>
                        <a:pt x="30" y="104"/>
                        <a:pt x="29" y="101"/>
                      </a:cubicBezTo>
                      <a:cubicBezTo>
                        <a:pt x="21" y="101"/>
                        <a:pt x="21" y="101"/>
                        <a:pt x="21" y="101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lose/>
                      <a:moveTo>
                        <a:pt x="51" y="29"/>
                      </a:moveTo>
                      <a:cubicBezTo>
                        <a:pt x="52" y="35"/>
                        <a:pt x="52" y="35"/>
                        <a:pt x="52" y="35"/>
                      </a:cubicBezTo>
                      <a:cubicBezTo>
                        <a:pt x="51" y="37"/>
                        <a:pt x="51" y="37"/>
                        <a:pt x="51" y="37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2" y="42"/>
                        <a:pt x="52" y="42"/>
                        <a:pt x="52" y="42"/>
                      </a:cubicBezTo>
                      <a:cubicBezTo>
                        <a:pt x="50" y="42"/>
                        <a:pt x="50" y="42"/>
                        <a:pt x="50" y="42"/>
                      </a:cubicBezTo>
                      <a:cubicBezTo>
                        <a:pt x="52" y="44"/>
                        <a:pt x="52" y="44"/>
                        <a:pt x="52" y="44"/>
                      </a:cubicBezTo>
                      <a:cubicBezTo>
                        <a:pt x="51" y="47"/>
                        <a:pt x="51" y="47"/>
                        <a:pt x="51" y="47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50" y="53"/>
                        <a:pt x="50" y="53"/>
                        <a:pt x="50" y="53"/>
                      </a:cubicBezTo>
                      <a:cubicBezTo>
                        <a:pt x="47" y="54"/>
                        <a:pt x="47" y="54"/>
                        <a:pt x="47" y="54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50" y="21"/>
                        <a:pt x="43" y="27"/>
                        <a:pt x="38" y="30"/>
                      </a:cubicBezTo>
                      <a:cubicBezTo>
                        <a:pt x="51" y="29"/>
                        <a:pt x="51" y="29"/>
                        <a:pt x="51" y="29"/>
                      </a:cubicBezTo>
                      <a:close/>
                      <a:moveTo>
                        <a:pt x="15" y="71"/>
                      </a:moveTo>
                      <a:cubicBezTo>
                        <a:pt x="25" y="71"/>
                        <a:pt x="25" y="71"/>
                        <a:pt x="25" y="71"/>
                      </a:cubicBezTo>
                      <a:cubicBezTo>
                        <a:pt x="24" y="62"/>
                        <a:pt x="20" y="55"/>
                        <a:pt x="17" y="48"/>
                      </a:cubicBezTo>
                      <a:cubicBezTo>
                        <a:pt x="13" y="41"/>
                        <a:pt x="10" y="34"/>
                        <a:pt x="11" y="29"/>
                      </a:cubicBezTo>
                      <a:cubicBezTo>
                        <a:pt x="13" y="21"/>
                        <a:pt x="17" y="16"/>
                        <a:pt x="23" y="13"/>
                      </a:cubicBezTo>
                      <a:cubicBezTo>
                        <a:pt x="27" y="11"/>
                        <a:pt x="32" y="10"/>
                        <a:pt x="37" y="11"/>
                      </a:cubicBezTo>
                      <a:cubicBezTo>
                        <a:pt x="42" y="11"/>
                        <a:pt x="46" y="12"/>
                        <a:pt x="50" y="14"/>
                      </a:cubicBezTo>
                      <a:cubicBezTo>
                        <a:pt x="56" y="17"/>
                        <a:pt x="60" y="22"/>
                        <a:pt x="62" y="29"/>
                      </a:cubicBezTo>
                      <a:cubicBezTo>
                        <a:pt x="63" y="34"/>
                        <a:pt x="59" y="41"/>
                        <a:pt x="56" y="48"/>
                      </a:cubicBezTo>
                      <a:cubicBezTo>
                        <a:pt x="53" y="55"/>
                        <a:pt x="49" y="62"/>
                        <a:pt x="48" y="71"/>
                      </a:cubicBezTo>
                      <a:cubicBezTo>
                        <a:pt x="58" y="71"/>
                        <a:pt x="58" y="71"/>
                        <a:pt x="58" y="71"/>
                      </a:cubicBezTo>
                      <a:cubicBezTo>
                        <a:pt x="59" y="64"/>
                        <a:pt x="62" y="58"/>
                        <a:pt x="65" y="52"/>
                      </a:cubicBezTo>
                      <a:cubicBezTo>
                        <a:pt x="69" y="44"/>
                        <a:pt x="73" y="36"/>
                        <a:pt x="71" y="27"/>
                      </a:cubicBezTo>
                      <a:cubicBezTo>
                        <a:pt x="70" y="17"/>
                        <a:pt x="63" y="9"/>
                        <a:pt x="55" y="5"/>
                      </a:cubicBezTo>
                      <a:cubicBezTo>
                        <a:pt x="49" y="2"/>
                        <a:pt x="43" y="1"/>
                        <a:pt x="37" y="1"/>
                      </a:cubicBezTo>
                      <a:cubicBezTo>
                        <a:pt x="31" y="0"/>
                        <a:pt x="24" y="2"/>
                        <a:pt x="19" y="5"/>
                      </a:cubicBezTo>
                      <a:cubicBezTo>
                        <a:pt x="10" y="9"/>
                        <a:pt x="4" y="16"/>
                        <a:pt x="2" y="27"/>
                      </a:cubicBezTo>
                      <a:cubicBezTo>
                        <a:pt x="0" y="36"/>
                        <a:pt x="4" y="44"/>
                        <a:pt x="8" y="53"/>
                      </a:cubicBezTo>
                      <a:cubicBezTo>
                        <a:pt x="11" y="58"/>
                        <a:pt x="13" y="64"/>
                        <a:pt x="15" y="7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96430" tIns="48216" rIns="96430" bIns="48216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20000"/>
                    </a:lnSpc>
                  </a:pPr>
                  <a:endParaRPr lang="zh-CN" altLang="en-US" sz="95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Donut 70"/>
                <p:cNvSpPr/>
                <p:nvPr/>
              </p:nvSpPr>
              <p:spPr>
                <a:xfrm>
                  <a:off x="11060" y="8527"/>
                  <a:ext cx="907" cy="928"/>
                </a:xfrm>
                <a:prstGeom prst="donut">
                  <a:avLst>
                    <a:gd name="adj" fmla="val 6804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GB" sz="95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" name="Donut 72"/>
                <p:cNvSpPr/>
                <p:nvPr/>
              </p:nvSpPr>
              <p:spPr>
                <a:xfrm>
                  <a:off x="10992" y="3486"/>
                  <a:ext cx="907" cy="917"/>
                </a:xfrm>
                <a:prstGeom prst="donut">
                  <a:avLst>
                    <a:gd name="adj" fmla="val 6804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just">
                    <a:lnSpc>
                      <a:spcPct val="120000"/>
                    </a:lnSpc>
                  </a:pPr>
                  <a:endParaRPr lang="en-GB" sz="95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矩形 20"/>
              <p:cNvSpPr>
                <a:spLocks noChangeArrowheads="1"/>
              </p:cNvSpPr>
              <p:nvPr/>
            </p:nvSpPr>
            <p:spPr bwMode="auto">
              <a:xfrm>
                <a:off x="11736" y="3678"/>
                <a:ext cx="6857" cy="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lvl="0" algn="l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zh-CN" sz="1600" b="1" dirty="0" smtClean="0">
                    <a:solidFill>
                      <a:srgbClr val="00B0F0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智能化人脸识别考勤，提高考勤准确性</a:t>
                </a:r>
                <a:endParaRPr lang="zh-CN" altLang="zh-CN" sz="1600" b="1" dirty="0" smtClean="0">
                  <a:solidFill>
                    <a:srgbClr val="00B0F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</p:grpSp>
        <p:sp>
          <p:nvSpPr>
            <p:cNvPr id="15" name="Shape 596"/>
            <p:cNvSpPr/>
            <p:nvPr/>
          </p:nvSpPr>
          <p:spPr bwMode="auto">
            <a:xfrm>
              <a:off x="10275" y="4085"/>
              <a:ext cx="410" cy="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688" y="66391"/>
                  </a:moveTo>
                  <a:lnTo>
                    <a:pt x="72566" y="78022"/>
                  </a:lnTo>
                  <a:lnTo>
                    <a:pt x="63138" y="71111"/>
                  </a:lnTo>
                  <a:lnTo>
                    <a:pt x="59916" y="68748"/>
                  </a:lnTo>
                  <a:lnTo>
                    <a:pt x="56694" y="71111"/>
                  </a:lnTo>
                  <a:lnTo>
                    <a:pt x="47266" y="78022"/>
                  </a:lnTo>
                  <a:lnTo>
                    <a:pt x="51144" y="66391"/>
                  </a:lnTo>
                  <a:lnTo>
                    <a:pt x="52366" y="62727"/>
                  </a:lnTo>
                  <a:lnTo>
                    <a:pt x="49316" y="60358"/>
                  </a:lnTo>
                  <a:lnTo>
                    <a:pt x="41727" y="54453"/>
                  </a:lnTo>
                  <a:lnTo>
                    <a:pt x="54388" y="54453"/>
                  </a:lnTo>
                  <a:lnTo>
                    <a:pt x="55722" y="50928"/>
                  </a:lnTo>
                  <a:lnTo>
                    <a:pt x="59916" y="39820"/>
                  </a:lnTo>
                  <a:lnTo>
                    <a:pt x="64111" y="50928"/>
                  </a:lnTo>
                  <a:lnTo>
                    <a:pt x="65438" y="54453"/>
                  </a:lnTo>
                  <a:lnTo>
                    <a:pt x="78105" y="54453"/>
                  </a:lnTo>
                  <a:lnTo>
                    <a:pt x="70511" y="60358"/>
                  </a:lnTo>
                  <a:lnTo>
                    <a:pt x="67466" y="62727"/>
                  </a:lnTo>
                  <a:cubicBezTo>
                    <a:pt x="67466" y="62727"/>
                    <a:pt x="68688" y="66391"/>
                    <a:pt x="68688" y="66391"/>
                  </a:cubicBezTo>
                  <a:close/>
                  <a:moveTo>
                    <a:pt x="69211" y="48999"/>
                  </a:moveTo>
                  <a:lnTo>
                    <a:pt x="59916" y="24374"/>
                  </a:lnTo>
                  <a:lnTo>
                    <a:pt x="50616" y="48999"/>
                  </a:lnTo>
                  <a:lnTo>
                    <a:pt x="25827" y="48999"/>
                  </a:lnTo>
                  <a:lnTo>
                    <a:pt x="45972" y="64667"/>
                  </a:lnTo>
                  <a:lnTo>
                    <a:pt x="36672" y="92556"/>
                  </a:lnTo>
                  <a:lnTo>
                    <a:pt x="59916" y="75514"/>
                  </a:lnTo>
                  <a:lnTo>
                    <a:pt x="83161" y="92556"/>
                  </a:lnTo>
                  <a:lnTo>
                    <a:pt x="73861" y="64667"/>
                  </a:lnTo>
                  <a:lnTo>
                    <a:pt x="94005" y="48999"/>
                  </a:lnTo>
                  <a:cubicBezTo>
                    <a:pt x="94005" y="48999"/>
                    <a:pt x="69211" y="48999"/>
                    <a:pt x="69211" y="48999"/>
                  </a:cubicBezTo>
                  <a:close/>
                  <a:moveTo>
                    <a:pt x="60000" y="114490"/>
                  </a:moveTo>
                  <a:cubicBezTo>
                    <a:pt x="54422" y="113316"/>
                    <a:pt x="5455" y="96737"/>
                    <a:pt x="5455" y="68181"/>
                  </a:cubicBezTo>
                  <a:cubicBezTo>
                    <a:pt x="5455" y="41527"/>
                    <a:pt x="12900" y="16229"/>
                    <a:pt x="15433" y="6555"/>
                  </a:cubicBezTo>
                  <a:cubicBezTo>
                    <a:pt x="22344" y="9557"/>
                    <a:pt x="40177" y="16362"/>
                    <a:pt x="60000" y="16362"/>
                  </a:cubicBezTo>
                  <a:cubicBezTo>
                    <a:pt x="79822" y="16362"/>
                    <a:pt x="97661" y="9557"/>
                    <a:pt x="104572" y="6555"/>
                  </a:cubicBezTo>
                  <a:cubicBezTo>
                    <a:pt x="107100" y="16223"/>
                    <a:pt x="114544" y="41510"/>
                    <a:pt x="114544" y="68181"/>
                  </a:cubicBezTo>
                  <a:cubicBezTo>
                    <a:pt x="114544" y="96703"/>
                    <a:pt x="65572" y="113316"/>
                    <a:pt x="60000" y="114490"/>
                  </a:cubicBezTo>
                  <a:moveTo>
                    <a:pt x="108988" y="1979"/>
                  </a:moveTo>
                  <a:cubicBezTo>
                    <a:pt x="108761" y="1200"/>
                    <a:pt x="108205" y="561"/>
                    <a:pt x="107461" y="233"/>
                  </a:cubicBezTo>
                  <a:cubicBezTo>
                    <a:pt x="106722" y="-94"/>
                    <a:pt x="105872" y="-72"/>
                    <a:pt x="105144" y="289"/>
                  </a:cubicBezTo>
                  <a:cubicBezTo>
                    <a:pt x="104933" y="394"/>
                    <a:pt x="83627" y="10908"/>
                    <a:pt x="60000" y="10908"/>
                  </a:cubicBezTo>
                  <a:cubicBezTo>
                    <a:pt x="36422" y="10908"/>
                    <a:pt x="15066" y="394"/>
                    <a:pt x="14855" y="289"/>
                  </a:cubicBezTo>
                  <a:cubicBezTo>
                    <a:pt x="14127" y="-72"/>
                    <a:pt x="13283" y="-94"/>
                    <a:pt x="12538" y="233"/>
                  </a:cubicBezTo>
                  <a:cubicBezTo>
                    <a:pt x="11800" y="561"/>
                    <a:pt x="11238" y="1200"/>
                    <a:pt x="11016" y="1979"/>
                  </a:cubicBezTo>
                  <a:cubicBezTo>
                    <a:pt x="10905" y="2368"/>
                    <a:pt x="0" y="35450"/>
                    <a:pt x="0" y="68181"/>
                  </a:cubicBezTo>
                  <a:cubicBezTo>
                    <a:pt x="0" y="102769"/>
                    <a:pt x="57061" y="119488"/>
                    <a:pt x="59488" y="119955"/>
                  </a:cubicBezTo>
                  <a:cubicBezTo>
                    <a:pt x="59661" y="119983"/>
                    <a:pt x="59833" y="120000"/>
                    <a:pt x="60000" y="120000"/>
                  </a:cubicBezTo>
                  <a:cubicBezTo>
                    <a:pt x="60172" y="120000"/>
                    <a:pt x="60344" y="119983"/>
                    <a:pt x="60511" y="119955"/>
                  </a:cubicBezTo>
                  <a:cubicBezTo>
                    <a:pt x="62938" y="119488"/>
                    <a:pt x="120000" y="102769"/>
                    <a:pt x="120000" y="68181"/>
                  </a:cubicBezTo>
                  <a:cubicBezTo>
                    <a:pt x="120000" y="35450"/>
                    <a:pt x="109094" y="2368"/>
                    <a:pt x="108988" y="197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lIns="121920" tIns="60960" rIns="121920" bIns="60960" anchor="t" anchorCtr="0">
              <a:noAutofit/>
            </a:bodyPr>
            <a:p>
              <a:pPr lvl="0" algn="l"/>
              <a:endParaRPr lang="en-US" altLang="en-US" sz="3200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Lato" panose="020F0502020204030203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472567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62965" y="125730"/>
            <a:ext cx="4899025" cy="436245"/>
          </a:xfrm>
        </p:spPr>
        <p:txBody>
          <a:bodyPr/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协同办公系统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688975" y="673735"/>
            <a:ext cx="10770235" cy="17106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914400">
              <a:lnSpc>
                <a:spcPct val="150000"/>
              </a:lnSpc>
            </a:pPr>
            <a:r>
              <a:rPr lang="zh-CN" altLang="zh-CN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协同办公系统：</a:t>
            </a:r>
            <a:endParaRPr lang="zh-CN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0" lvl="0" indent="0" algn="l" defTabSz="914400">
              <a:lnSpc>
                <a:spcPct val="150000"/>
              </a:lnSpc>
              <a:buNone/>
            </a:pP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以实现学校日常办公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无纸化、自动化、网络化、移动化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为目标，利用先进的技术、信息化工具及科学的管理方法，基本涵盖院校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所有行政业务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为学校各级行政工作人员和管理层提供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科学、开放、先进的信息化办公平台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解决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日常沟通成本大、办公碎片化、时间利用率低、信息孤岛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等问题，促进学校内部信息资源交流与共享，提高管理和决策水平。</a:t>
            </a:r>
            <a:endParaRPr lang="zh-CN" altLang="zh-CN" sz="1600" dirty="0" smtClean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0264" name="矩形 20"/>
          <p:cNvSpPr>
            <a:spLocks noChangeArrowheads="1"/>
          </p:cNvSpPr>
          <p:nvPr/>
        </p:nvSpPr>
        <p:spPr bwMode="auto">
          <a:xfrm>
            <a:off x="1708785" y="5006340"/>
            <a:ext cx="475361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  </a:t>
            </a:r>
            <a:r>
              <a:rPr lang="zh-CN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教育专用OA，满足高并发操作</a:t>
            </a:r>
            <a:endParaRPr lang="zh-CN" altLang="zh-CN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0" name="矩形 20"/>
          <p:cNvSpPr>
            <a:spLocks noChangeArrowheads="1"/>
          </p:cNvSpPr>
          <p:nvPr/>
        </p:nvSpPr>
        <p:spPr bwMode="auto">
          <a:xfrm>
            <a:off x="1708785" y="5985510"/>
            <a:ext cx="475361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  智能会议管理，自定义流程</a:t>
            </a:r>
            <a:endParaRPr lang="en-US" altLang="zh-CN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705600" y="5006340"/>
            <a:ext cx="4761230" cy="1357630"/>
            <a:chOff x="10560" y="7884"/>
            <a:chExt cx="7498" cy="2138"/>
          </a:xfrm>
        </p:grpSpPr>
        <p:sp>
          <p:nvSpPr>
            <p:cNvPr id="6" name="矩形 20"/>
            <p:cNvSpPr>
              <a:spLocks noChangeArrowheads="1"/>
            </p:cNvSpPr>
            <p:nvPr/>
          </p:nvSpPr>
          <p:spPr bwMode="auto">
            <a:xfrm>
              <a:off x="10560" y="7884"/>
              <a:ext cx="7486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l">
                <a:lnSpc>
                  <a:spcPct val="100000"/>
                </a:lnSpc>
                <a:buFont typeface="Wingdings" panose="05000000000000000000" charset="0"/>
                <a:buChar char="u"/>
              </a:pPr>
              <a:r>
                <a:rPr lang="en-US" altLang="zh-CN" sz="1600" b="1" dirty="0" smtClean="0">
                  <a:solidFill>
                    <a:srgbClr val="00B0F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  支持值班安排，减轻工作量</a:t>
              </a:r>
              <a:endParaRPr lang="en-US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8" name="矩形 20"/>
            <p:cNvSpPr>
              <a:spLocks noChangeArrowheads="1"/>
            </p:cNvSpPr>
            <p:nvPr/>
          </p:nvSpPr>
          <p:spPr bwMode="auto">
            <a:xfrm>
              <a:off x="10560" y="8705"/>
              <a:ext cx="7486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l">
                <a:lnSpc>
                  <a:spcPct val="100000"/>
                </a:lnSpc>
                <a:buClrTx/>
                <a:buSzTx/>
                <a:buFont typeface="Wingdings" panose="05000000000000000000" charset="0"/>
                <a:buChar char="u"/>
              </a:pPr>
              <a:r>
                <a:rPr lang="en-US" altLang="zh-CN" sz="1600" b="1" dirty="0" smtClean="0">
                  <a:solidFill>
                    <a:srgbClr val="00B0F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  支持APP端，随时随地办公</a:t>
              </a:r>
              <a:endParaRPr lang="en-US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1" name="矩形 20"/>
            <p:cNvSpPr>
              <a:spLocks noChangeArrowheads="1"/>
            </p:cNvSpPr>
            <p:nvPr/>
          </p:nvSpPr>
          <p:spPr bwMode="auto">
            <a:xfrm>
              <a:off x="10572" y="9491"/>
              <a:ext cx="7486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l">
                <a:lnSpc>
                  <a:spcPct val="100000"/>
                </a:lnSpc>
                <a:buClrTx/>
                <a:buSzTx/>
                <a:buFont typeface="Wingdings" panose="05000000000000000000" charset="0"/>
                <a:buChar char="u"/>
              </a:pPr>
              <a:r>
                <a:rPr lang="en-US" altLang="zh-CN" sz="1600" b="1" dirty="0" smtClean="0">
                  <a:solidFill>
                    <a:srgbClr val="00B0F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  自定义流程，满足个性化需求</a:t>
              </a:r>
              <a:endParaRPr lang="en-US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sp>
        <p:nvSpPr>
          <p:cNvPr id="13" name="矩形 20"/>
          <p:cNvSpPr>
            <a:spLocks noChangeArrowheads="1"/>
          </p:cNvSpPr>
          <p:nvPr/>
        </p:nvSpPr>
        <p:spPr bwMode="auto">
          <a:xfrm>
            <a:off x="1708785" y="5478780"/>
            <a:ext cx="475361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  手写批注及电子印章，保留批改痕迹</a:t>
            </a:r>
            <a:endParaRPr lang="en-US" altLang="zh-CN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219690" y="3595370"/>
            <a:ext cx="902970" cy="789940"/>
            <a:chOff x="3990" y="8857"/>
            <a:chExt cx="1422" cy="1244"/>
          </a:xfrm>
        </p:grpSpPr>
        <p:sp>
          <p:nvSpPr>
            <p:cNvPr id="35" name="矩形 20"/>
            <p:cNvSpPr>
              <a:spLocks noChangeArrowheads="1"/>
            </p:cNvSpPr>
            <p:nvPr/>
          </p:nvSpPr>
          <p:spPr bwMode="auto">
            <a:xfrm>
              <a:off x="3990" y="9643"/>
              <a:ext cx="1423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00000"/>
                </a:lnSpc>
                <a:buNone/>
              </a:pPr>
              <a:r>
                <a:rPr lang="zh-CN" altLang="zh-CN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移动端</a:t>
              </a:r>
              <a:endPara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64" name="Freeform 86"/>
            <p:cNvSpPr>
              <a:spLocks noEditPoints="1"/>
            </p:cNvSpPr>
            <p:nvPr/>
          </p:nvSpPr>
          <p:spPr bwMode="auto">
            <a:xfrm>
              <a:off x="4449" y="8857"/>
              <a:ext cx="505" cy="72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129AE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165715" y="2794000"/>
            <a:ext cx="1010920" cy="704850"/>
            <a:chOff x="1559" y="8992"/>
            <a:chExt cx="1592" cy="1110"/>
          </a:xfrm>
        </p:grpSpPr>
        <p:sp>
          <p:nvSpPr>
            <p:cNvPr id="30" name="矩形 20"/>
            <p:cNvSpPr>
              <a:spLocks noChangeArrowheads="1"/>
            </p:cNvSpPr>
            <p:nvPr/>
          </p:nvSpPr>
          <p:spPr bwMode="auto">
            <a:xfrm>
              <a:off x="1559" y="9643"/>
              <a:ext cx="1592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00000"/>
                </a:lnSpc>
                <a:buNone/>
              </a:pPr>
              <a:r>
                <a:rPr lang="zh-CN" altLang="zh-CN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会议管理</a:t>
              </a:r>
              <a:endPara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028" y="8992"/>
              <a:ext cx="678" cy="544"/>
              <a:chOff x="8673" y="7242"/>
              <a:chExt cx="524" cy="434"/>
            </a:xfrm>
            <a:solidFill>
              <a:srgbClr val="129AEE"/>
            </a:solidFill>
          </p:grpSpPr>
          <p:sp>
            <p:nvSpPr>
              <p:cNvPr id="464" name="Freeform 250"/>
              <p:cNvSpPr/>
              <p:nvPr/>
            </p:nvSpPr>
            <p:spPr bwMode="auto">
              <a:xfrm>
                <a:off x="8859" y="7242"/>
                <a:ext cx="339" cy="366"/>
              </a:xfrm>
              <a:custGeom>
                <a:avLst/>
                <a:gdLst>
                  <a:gd name="T0" fmla="*/ 190 w 195"/>
                  <a:gd name="T1" fmla="*/ 102 h 210"/>
                  <a:gd name="T2" fmla="*/ 92 w 195"/>
                  <a:gd name="T3" fmla="*/ 4 h 210"/>
                  <a:gd name="T4" fmla="*/ 0 w 195"/>
                  <a:gd name="T5" fmla="*/ 30 h 210"/>
                  <a:gd name="T6" fmla="*/ 15 w 195"/>
                  <a:gd name="T7" fmla="*/ 30 h 210"/>
                  <a:gd name="T8" fmla="*/ 94 w 195"/>
                  <a:gd name="T9" fmla="*/ 54 h 210"/>
                  <a:gd name="T10" fmla="*/ 135 w 195"/>
                  <a:gd name="T11" fmla="*/ 120 h 210"/>
                  <a:gd name="T12" fmla="*/ 116 w 195"/>
                  <a:gd name="T13" fmla="*/ 187 h 210"/>
                  <a:gd name="T14" fmla="*/ 168 w 195"/>
                  <a:gd name="T15" fmla="*/ 198 h 210"/>
                  <a:gd name="T16" fmla="*/ 147 w 195"/>
                  <a:gd name="T17" fmla="*/ 161 h 210"/>
                  <a:gd name="T18" fmla="*/ 190 w 195"/>
                  <a:gd name="T19" fmla="*/ 1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5" h="210">
                    <a:moveTo>
                      <a:pt x="190" y="102"/>
                    </a:moveTo>
                    <a:cubicBezTo>
                      <a:pt x="195" y="54"/>
                      <a:pt x="152" y="10"/>
                      <a:pt x="92" y="4"/>
                    </a:cubicBezTo>
                    <a:cubicBezTo>
                      <a:pt x="56" y="0"/>
                      <a:pt x="22" y="11"/>
                      <a:pt x="0" y="30"/>
                    </a:cubicBezTo>
                    <a:cubicBezTo>
                      <a:pt x="5" y="30"/>
                      <a:pt x="10" y="30"/>
                      <a:pt x="15" y="30"/>
                    </a:cubicBezTo>
                    <a:cubicBezTo>
                      <a:pt x="44" y="30"/>
                      <a:pt x="72" y="38"/>
                      <a:pt x="94" y="54"/>
                    </a:cubicBezTo>
                    <a:cubicBezTo>
                      <a:pt x="118" y="71"/>
                      <a:pt x="132" y="94"/>
                      <a:pt x="135" y="120"/>
                    </a:cubicBezTo>
                    <a:cubicBezTo>
                      <a:pt x="138" y="143"/>
                      <a:pt x="131" y="167"/>
                      <a:pt x="116" y="187"/>
                    </a:cubicBezTo>
                    <a:cubicBezTo>
                      <a:pt x="147" y="210"/>
                      <a:pt x="175" y="203"/>
                      <a:pt x="168" y="198"/>
                    </a:cubicBezTo>
                    <a:cubicBezTo>
                      <a:pt x="150" y="185"/>
                      <a:pt x="146" y="171"/>
                      <a:pt x="147" y="161"/>
                    </a:cubicBezTo>
                    <a:cubicBezTo>
                      <a:pt x="171" y="148"/>
                      <a:pt x="187" y="127"/>
                      <a:pt x="190" y="1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65" name="Freeform 251"/>
              <p:cNvSpPr/>
              <p:nvPr/>
            </p:nvSpPr>
            <p:spPr bwMode="auto">
              <a:xfrm>
                <a:off x="8673" y="7324"/>
                <a:ext cx="398" cy="353"/>
              </a:xfrm>
              <a:custGeom>
                <a:avLst/>
                <a:gdLst>
                  <a:gd name="T0" fmla="*/ 221 w 227"/>
                  <a:gd name="T1" fmla="*/ 74 h 200"/>
                  <a:gd name="T2" fmla="*/ 119 w 227"/>
                  <a:gd name="T3" fmla="*/ 0 h 200"/>
                  <a:gd name="T4" fmla="*/ 103 w 227"/>
                  <a:gd name="T5" fmla="*/ 1 h 200"/>
                  <a:gd name="T6" fmla="*/ 6 w 227"/>
                  <a:gd name="T7" fmla="*/ 98 h 200"/>
                  <a:gd name="T8" fmla="*/ 48 w 227"/>
                  <a:gd name="T9" fmla="*/ 158 h 200"/>
                  <a:gd name="T10" fmla="*/ 27 w 227"/>
                  <a:gd name="T11" fmla="*/ 195 h 200"/>
                  <a:gd name="T12" fmla="*/ 36 w 227"/>
                  <a:gd name="T13" fmla="*/ 200 h 200"/>
                  <a:gd name="T14" fmla="*/ 92 w 227"/>
                  <a:gd name="T15" fmla="*/ 172 h 200"/>
                  <a:gd name="T16" fmla="*/ 108 w 227"/>
                  <a:gd name="T17" fmla="*/ 173 h 200"/>
                  <a:gd name="T18" fmla="*/ 123 w 227"/>
                  <a:gd name="T19" fmla="*/ 172 h 200"/>
                  <a:gd name="T20" fmla="*/ 221 w 227"/>
                  <a:gd name="T21" fmla="*/ 7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7" h="200">
                    <a:moveTo>
                      <a:pt x="221" y="74"/>
                    </a:moveTo>
                    <a:cubicBezTo>
                      <a:pt x="216" y="31"/>
                      <a:pt x="172" y="0"/>
                      <a:pt x="119" y="0"/>
                    </a:cubicBezTo>
                    <a:cubicBezTo>
                      <a:pt x="114" y="0"/>
                      <a:pt x="108" y="0"/>
                      <a:pt x="103" y="1"/>
                    </a:cubicBezTo>
                    <a:cubicBezTo>
                      <a:pt x="44" y="7"/>
                      <a:pt x="0" y="51"/>
                      <a:pt x="6" y="98"/>
                    </a:cubicBezTo>
                    <a:cubicBezTo>
                      <a:pt x="8" y="123"/>
                      <a:pt x="25" y="144"/>
                      <a:pt x="48" y="158"/>
                    </a:cubicBezTo>
                    <a:cubicBezTo>
                      <a:pt x="49" y="168"/>
                      <a:pt x="45" y="182"/>
                      <a:pt x="27" y="195"/>
                    </a:cubicBezTo>
                    <a:cubicBezTo>
                      <a:pt x="24" y="197"/>
                      <a:pt x="28" y="200"/>
                      <a:pt x="36" y="200"/>
                    </a:cubicBezTo>
                    <a:cubicBezTo>
                      <a:pt x="49" y="200"/>
                      <a:pt x="71" y="194"/>
                      <a:pt x="92" y="172"/>
                    </a:cubicBezTo>
                    <a:cubicBezTo>
                      <a:pt x="97" y="173"/>
                      <a:pt x="103" y="173"/>
                      <a:pt x="108" y="173"/>
                    </a:cubicBezTo>
                    <a:cubicBezTo>
                      <a:pt x="113" y="173"/>
                      <a:pt x="118" y="173"/>
                      <a:pt x="123" y="172"/>
                    </a:cubicBezTo>
                    <a:cubicBezTo>
                      <a:pt x="183" y="165"/>
                      <a:pt x="227" y="122"/>
                      <a:pt x="221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917180" y="3622675"/>
            <a:ext cx="902970" cy="813435"/>
            <a:chOff x="12228" y="5879"/>
            <a:chExt cx="1422" cy="1281"/>
          </a:xfrm>
        </p:grpSpPr>
        <p:sp>
          <p:nvSpPr>
            <p:cNvPr id="33" name="矩形 20"/>
            <p:cNvSpPr>
              <a:spLocks noChangeArrowheads="1"/>
            </p:cNvSpPr>
            <p:nvPr/>
          </p:nvSpPr>
          <p:spPr bwMode="auto">
            <a:xfrm>
              <a:off x="12228" y="6702"/>
              <a:ext cx="1423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00000"/>
                </a:lnSpc>
                <a:buNone/>
              </a:pPr>
              <a:r>
                <a:rPr lang="zh-CN" altLang="zh-CN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消息提醒</a:t>
              </a:r>
              <a:endPara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759" name="Freeform 656"/>
            <p:cNvSpPr>
              <a:spLocks noEditPoints="1"/>
            </p:cNvSpPr>
            <p:nvPr/>
          </p:nvSpPr>
          <p:spPr bwMode="auto">
            <a:xfrm>
              <a:off x="12675" y="5879"/>
              <a:ext cx="530" cy="628"/>
            </a:xfrm>
            <a:custGeom>
              <a:avLst/>
              <a:gdLst>
                <a:gd name="T0" fmla="*/ 217 w 252"/>
                <a:gd name="T1" fmla="*/ 204 h 288"/>
                <a:gd name="T2" fmla="*/ 217 w 252"/>
                <a:gd name="T3" fmla="*/ 196 h 288"/>
                <a:gd name="T4" fmla="*/ 217 w 252"/>
                <a:gd name="T5" fmla="*/ 126 h 288"/>
                <a:gd name="T6" fmla="*/ 156 w 252"/>
                <a:gd name="T7" fmla="*/ 40 h 288"/>
                <a:gd name="T8" fmla="*/ 158 w 252"/>
                <a:gd name="T9" fmla="*/ 32 h 288"/>
                <a:gd name="T10" fmla="*/ 126 w 252"/>
                <a:gd name="T11" fmla="*/ 0 h 288"/>
                <a:gd name="T12" fmla="*/ 94 w 252"/>
                <a:gd name="T13" fmla="*/ 32 h 288"/>
                <a:gd name="T14" fmla="*/ 96 w 252"/>
                <a:gd name="T15" fmla="*/ 40 h 288"/>
                <a:gd name="T16" fmla="*/ 35 w 252"/>
                <a:gd name="T17" fmla="*/ 126 h 288"/>
                <a:gd name="T18" fmla="*/ 35 w 252"/>
                <a:gd name="T19" fmla="*/ 196 h 288"/>
                <a:gd name="T20" fmla="*/ 35 w 252"/>
                <a:gd name="T21" fmla="*/ 204 h 288"/>
                <a:gd name="T22" fmla="*/ 0 w 252"/>
                <a:gd name="T23" fmla="*/ 238 h 288"/>
                <a:gd name="T24" fmla="*/ 14 w 252"/>
                <a:gd name="T25" fmla="*/ 252 h 288"/>
                <a:gd name="T26" fmla="*/ 95 w 252"/>
                <a:gd name="T27" fmla="*/ 252 h 288"/>
                <a:gd name="T28" fmla="*/ 94 w 252"/>
                <a:gd name="T29" fmla="*/ 256 h 288"/>
                <a:gd name="T30" fmla="*/ 126 w 252"/>
                <a:gd name="T31" fmla="*/ 288 h 288"/>
                <a:gd name="T32" fmla="*/ 158 w 252"/>
                <a:gd name="T33" fmla="*/ 256 h 288"/>
                <a:gd name="T34" fmla="*/ 157 w 252"/>
                <a:gd name="T35" fmla="*/ 252 h 288"/>
                <a:gd name="T36" fmla="*/ 238 w 252"/>
                <a:gd name="T37" fmla="*/ 252 h 288"/>
                <a:gd name="T38" fmla="*/ 252 w 252"/>
                <a:gd name="T39" fmla="*/ 238 h 288"/>
                <a:gd name="T40" fmla="*/ 217 w 252"/>
                <a:gd name="T41" fmla="*/ 204 h 288"/>
                <a:gd name="T42" fmla="*/ 108 w 252"/>
                <a:gd name="T43" fmla="*/ 32 h 288"/>
                <a:gd name="T44" fmla="*/ 126 w 252"/>
                <a:gd name="T45" fmla="*/ 14 h 288"/>
                <a:gd name="T46" fmla="*/ 144 w 252"/>
                <a:gd name="T47" fmla="*/ 32 h 288"/>
                <a:gd name="T48" fmla="*/ 143 w 252"/>
                <a:gd name="T49" fmla="*/ 37 h 288"/>
                <a:gd name="T50" fmla="*/ 126 w 252"/>
                <a:gd name="T51" fmla="*/ 35 h 288"/>
                <a:gd name="T52" fmla="*/ 109 w 252"/>
                <a:gd name="T53" fmla="*/ 37 h 288"/>
                <a:gd name="T54" fmla="*/ 108 w 252"/>
                <a:gd name="T55" fmla="*/ 3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2" h="288">
                  <a:moveTo>
                    <a:pt x="217" y="204"/>
                  </a:moveTo>
                  <a:cubicBezTo>
                    <a:pt x="217" y="202"/>
                    <a:pt x="217" y="199"/>
                    <a:pt x="217" y="196"/>
                  </a:cubicBezTo>
                  <a:cubicBezTo>
                    <a:pt x="217" y="126"/>
                    <a:pt x="217" y="126"/>
                    <a:pt x="217" y="126"/>
                  </a:cubicBezTo>
                  <a:cubicBezTo>
                    <a:pt x="217" y="86"/>
                    <a:pt x="192" y="53"/>
                    <a:pt x="156" y="40"/>
                  </a:cubicBezTo>
                  <a:cubicBezTo>
                    <a:pt x="157" y="37"/>
                    <a:pt x="158" y="35"/>
                    <a:pt x="158" y="32"/>
                  </a:cubicBezTo>
                  <a:cubicBezTo>
                    <a:pt x="158" y="14"/>
                    <a:pt x="143" y="0"/>
                    <a:pt x="126" y="0"/>
                  </a:cubicBezTo>
                  <a:cubicBezTo>
                    <a:pt x="109" y="0"/>
                    <a:pt x="94" y="14"/>
                    <a:pt x="94" y="32"/>
                  </a:cubicBezTo>
                  <a:cubicBezTo>
                    <a:pt x="94" y="35"/>
                    <a:pt x="95" y="37"/>
                    <a:pt x="96" y="40"/>
                  </a:cubicBezTo>
                  <a:cubicBezTo>
                    <a:pt x="60" y="53"/>
                    <a:pt x="35" y="86"/>
                    <a:pt x="35" y="126"/>
                  </a:cubicBezTo>
                  <a:cubicBezTo>
                    <a:pt x="35" y="196"/>
                    <a:pt x="35" y="196"/>
                    <a:pt x="35" y="196"/>
                  </a:cubicBezTo>
                  <a:cubicBezTo>
                    <a:pt x="35" y="199"/>
                    <a:pt x="35" y="202"/>
                    <a:pt x="35" y="204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6"/>
                    <a:pt x="6" y="252"/>
                    <a:pt x="14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4"/>
                    <a:pt x="94" y="255"/>
                    <a:pt x="94" y="256"/>
                  </a:cubicBezTo>
                  <a:cubicBezTo>
                    <a:pt x="94" y="274"/>
                    <a:pt x="109" y="288"/>
                    <a:pt x="126" y="288"/>
                  </a:cubicBezTo>
                  <a:cubicBezTo>
                    <a:pt x="143" y="288"/>
                    <a:pt x="158" y="274"/>
                    <a:pt x="158" y="256"/>
                  </a:cubicBezTo>
                  <a:cubicBezTo>
                    <a:pt x="158" y="255"/>
                    <a:pt x="157" y="254"/>
                    <a:pt x="157" y="252"/>
                  </a:cubicBezTo>
                  <a:cubicBezTo>
                    <a:pt x="238" y="252"/>
                    <a:pt x="238" y="252"/>
                    <a:pt x="238" y="252"/>
                  </a:cubicBezTo>
                  <a:cubicBezTo>
                    <a:pt x="246" y="252"/>
                    <a:pt x="252" y="246"/>
                    <a:pt x="252" y="238"/>
                  </a:cubicBezTo>
                  <a:lnTo>
                    <a:pt x="217" y="204"/>
                  </a:lnTo>
                  <a:close/>
                  <a:moveTo>
                    <a:pt x="108" y="32"/>
                  </a:moveTo>
                  <a:cubicBezTo>
                    <a:pt x="108" y="22"/>
                    <a:pt x="116" y="14"/>
                    <a:pt x="126" y="14"/>
                  </a:cubicBezTo>
                  <a:cubicBezTo>
                    <a:pt x="136" y="14"/>
                    <a:pt x="144" y="22"/>
                    <a:pt x="144" y="32"/>
                  </a:cubicBezTo>
                  <a:cubicBezTo>
                    <a:pt x="144" y="33"/>
                    <a:pt x="143" y="35"/>
                    <a:pt x="143" y="37"/>
                  </a:cubicBezTo>
                  <a:cubicBezTo>
                    <a:pt x="137" y="36"/>
                    <a:pt x="132" y="35"/>
                    <a:pt x="126" y="35"/>
                  </a:cubicBezTo>
                  <a:cubicBezTo>
                    <a:pt x="120" y="35"/>
                    <a:pt x="115" y="36"/>
                    <a:pt x="109" y="37"/>
                  </a:cubicBezTo>
                  <a:cubicBezTo>
                    <a:pt x="109" y="35"/>
                    <a:pt x="108" y="33"/>
                    <a:pt x="108" y="32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34200" y="3663950"/>
            <a:ext cx="902970" cy="782320"/>
            <a:chOff x="9886" y="5928"/>
            <a:chExt cx="1422" cy="1232"/>
          </a:xfrm>
        </p:grpSpPr>
        <p:sp>
          <p:nvSpPr>
            <p:cNvPr id="4" name="矩形 20"/>
            <p:cNvSpPr>
              <a:spLocks noChangeArrowheads="1"/>
            </p:cNvSpPr>
            <p:nvPr/>
          </p:nvSpPr>
          <p:spPr bwMode="auto">
            <a:xfrm>
              <a:off x="9886" y="6702"/>
              <a:ext cx="1423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00000"/>
                </a:lnSpc>
                <a:buNone/>
              </a:pPr>
              <a:r>
                <a:rPr lang="zh-CN" altLang="zh-CN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车辆管理</a:t>
              </a:r>
              <a:endPara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76" name="Freeform 145"/>
            <p:cNvSpPr>
              <a:spLocks noEditPoints="1"/>
            </p:cNvSpPr>
            <p:nvPr/>
          </p:nvSpPr>
          <p:spPr bwMode="auto">
            <a:xfrm>
              <a:off x="10275" y="5928"/>
              <a:ext cx="620" cy="600"/>
            </a:xfrm>
            <a:custGeom>
              <a:avLst/>
              <a:gdLst/>
              <a:ahLst/>
              <a:cxnLst>
                <a:cxn ang="0">
                  <a:pos x="82" y="45"/>
                </a:cxn>
                <a:cxn ang="0">
                  <a:pos x="82" y="61"/>
                </a:cxn>
                <a:cxn ang="0">
                  <a:pos x="81" y="62"/>
                </a:cxn>
                <a:cxn ang="0">
                  <a:pos x="77" y="62"/>
                </a:cxn>
                <a:cxn ang="0">
                  <a:pos x="77" y="65"/>
                </a:cxn>
                <a:cxn ang="0">
                  <a:pos x="69" y="72"/>
                </a:cxn>
                <a:cxn ang="0">
                  <a:pos x="61" y="65"/>
                </a:cxn>
                <a:cxn ang="0">
                  <a:pos x="61" y="62"/>
                </a:cxn>
                <a:cxn ang="0">
                  <a:pos x="20" y="62"/>
                </a:cxn>
                <a:cxn ang="0">
                  <a:pos x="20" y="65"/>
                </a:cxn>
                <a:cxn ang="0">
                  <a:pos x="13" y="72"/>
                </a:cxn>
                <a:cxn ang="0">
                  <a:pos x="5" y="65"/>
                </a:cxn>
                <a:cxn ang="0">
                  <a:pos x="5" y="62"/>
                </a:cxn>
                <a:cxn ang="0">
                  <a:pos x="1" y="62"/>
                </a:cxn>
                <a:cxn ang="0">
                  <a:pos x="0" y="61"/>
                </a:cxn>
                <a:cxn ang="0">
                  <a:pos x="0" y="45"/>
                </a:cxn>
                <a:cxn ang="0">
                  <a:pos x="9" y="36"/>
                </a:cxn>
                <a:cxn ang="0">
                  <a:pos x="10" y="36"/>
                </a:cxn>
                <a:cxn ang="0">
                  <a:pos x="14" y="19"/>
                </a:cxn>
                <a:cxn ang="0">
                  <a:pos x="25" y="11"/>
                </a:cxn>
                <a:cxn ang="0">
                  <a:pos x="31" y="11"/>
                </a:cxn>
                <a:cxn ang="0">
                  <a:pos x="31" y="2"/>
                </a:cxn>
                <a:cxn ang="0">
                  <a:pos x="32" y="0"/>
                </a:cxn>
                <a:cxn ang="0">
                  <a:pos x="50" y="0"/>
                </a:cxn>
                <a:cxn ang="0">
                  <a:pos x="51" y="2"/>
                </a:cxn>
                <a:cxn ang="0">
                  <a:pos x="51" y="11"/>
                </a:cxn>
                <a:cxn ang="0">
                  <a:pos x="56" y="11"/>
                </a:cxn>
                <a:cxn ang="0">
                  <a:pos x="68" y="19"/>
                </a:cxn>
                <a:cxn ang="0">
                  <a:pos x="72" y="36"/>
                </a:cxn>
                <a:cxn ang="0">
                  <a:pos x="73" y="36"/>
                </a:cxn>
                <a:cxn ang="0">
                  <a:pos x="82" y="45"/>
                </a:cxn>
                <a:cxn ang="0">
                  <a:pos x="19" y="49"/>
                </a:cxn>
                <a:cxn ang="0">
                  <a:pos x="13" y="43"/>
                </a:cxn>
                <a:cxn ang="0">
                  <a:pos x="6" y="49"/>
                </a:cxn>
                <a:cxn ang="0">
                  <a:pos x="13" y="56"/>
                </a:cxn>
                <a:cxn ang="0">
                  <a:pos x="19" y="49"/>
                </a:cxn>
                <a:cxn ang="0">
                  <a:pos x="61" y="36"/>
                </a:cxn>
                <a:cxn ang="0">
                  <a:pos x="58" y="22"/>
                </a:cxn>
                <a:cxn ang="0">
                  <a:pos x="56" y="21"/>
                </a:cxn>
                <a:cxn ang="0">
                  <a:pos x="25" y="21"/>
                </a:cxn>
                <a:cxn ang="0">
                  <a:pos x="24" y="22"/>
                </a:cxn>
                <a:cxn ang="0">
                  <a:pos x="20" y="36"/>
                </a:cxn>
                <a:cxn ang="0">
                  <a:pos x="61" y="36"/>
                </a:cxn>
                <a:cxn ang="0">
                  <a:pos x="76" y="49"/>
                </a:cxn>
                <a:cxn ang="0">
                  <a:pos x="69" y="43"/>
                </a:cxn>
                <a:cxn ang="0">
                  <a:pos x="63" y="49"/>
                </a:cxn>
                <a:cxn ang="0">
                  <a:pos x="69" y="56"/>
                </a:cxn>
                <a:cxn ang="0">
                  <a:pos x="76" y="49"/>
                </a:cxn>
              </a:cxnLst>
              <a:rect l="0" t="0" r="r" b="b"/>
              <a:pathLst>
                <a:path w="82" h="72">
                  <a:moveTo>
                    <a:pt x="82" y="45"/>
                  </a:move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1" y="62"/>
                    <a:pt x="81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7" y="69"/>
                    <a:pt x="73" y="72"/>
                    <a:pt x="69" y="72"/>
                  </a:cubicBezTo>
                  <a:cubicBezTo>
                    <a:pt x="65" y="72"/>
                    <a:pt x="61" y="69"/>
                    <a:pt x="61" y="65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69"/>
                    <a:pt x="17" y="72"/>
                    <a:pt x="13" y="72"/>
                  </a:cubicBezTo>
                  <a:cubicBezTo>
                    <a:pt x="8" y="72"/>
                    <a:pt x="5" y="69"/>
                    <a:pt x="5" y="65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0"/>
                    <a:pt x="4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4"/>
                    <a:pt x="20" y="11"/>
                    <a:pt x="25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1"/>
                    <a:pt x="51" y="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2" y="11"/>
                    <a:pt x="66" y="14"/>
                    <a:pt x="68" y="19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8" y="36"/>
                    <a:pt x="82" y="40"/>
                    <a:pt x="82" y="45"/>
                  </a:cubicBezTo>
                  <a:close/>
                  <a:moveTo>
                    <a:pt x="19" y="49"/>
                  </a:moveTo>
                  <a:cubicBezTo>
                    <a:pt x="19" y="46"/>
                    <a:pt x="16" y="43"/>
                    <a:pt x="13" y="43"/>
                  </a:cubicBezTo>
                  <a:cubicBezTo>
                    <a:pt x="9" y="43"/>
                    <a:pt x="6" y="46"/>
                    <a:pt x="6" y="49"/>
                  </a:cubicBezTo>
                  <a:cubicBezTo>
                    <a:pt x="6" y="53"/>
                    <a:pt x="9" y="56"/>
                    <a:pt x="13" y="56"/>
                  </a:cubicBezTo>
                  <a:cubicBezTo>
                    <a:pt x="16" y="56"/>
                    <a:pt x="19" y="53"/>
                    <a:pt x="19" y="49"/>
                  </a:cubicBezTo>
                  <a:close/>
                  <a:moveTo>
                    <a:pt x="61" y="36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7" y="21"/>
                    <a:pt x="56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0" y="36"/>
                    <a:pt x="20" y="36"/>
                    <a:pt x="20" y="36"/>
                  </a:cubicBezTo>
                  <a:lnTo>
                    <a:pt x="61" y="36"/>
                  </a:lnTo>
                  <a:close/>
                  <a:moveTo>
                    <a:pt x="76" y="49"/>
                  </a:moveTo>
                  <a:cubicBezTo>
                    <a:pt x="76" y="46"/>
                    <a:pt x="73" y="43"/>
                    <a:pt x="69" y="43"/>
                  </a:cubicBezTo>
                  <a:cubicBezTo>
                    <a:pt x="66" y="43"/>
                    <a:pt x="63" y="46"/>
                    <a:pt x="63" y="49"/>
                  </a:cubicBezTo>
                  <a:cubicBezTo>
                    <a:pt x="63" y="53"/>
                    <a:pt x="66" y="56"/>
                    <a:pt x="69" y="56"/>
                  </a:cubicBezTo>
                  <a:cubicBezTo>
                    <a:pt x="73" y="56"/>
                    <a:pt x="76" y="53"/>
                    <a:pt x="76" y="49"/>
                  </a:cubicBezTo>
                  <a:close/>
                </a:path>
              </a:pathLst>
            </a:custGeom>
            <a:solidFill>
              <a:srgbClr val="129AE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069705" y="3663950"/>
            <a:ext cx="902970" cy="767080"/>
            <a:chOff x="14625" y="5952"/>
            <a:chExt cx="1422" cy="1208"/>
          </a:xfrm>
        </p:grpSpPr>
        <p:sp>
          <p:nvSpPr>
            <p:cNvPr id="2" name="矩形 20"/>
            <p:cNvSpPr>
              <a:spLocks noChangeArrowheads="1"/>
            </p:cNvSpPr>
            <p:nvPr/>
          </p:nvSpPr>
          <p:spPr bwMode="auto">
            <a:xfrm>
              <a:off x="14625" y="6702"/>
              <a:ext cx="1423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00000"/>
                </a:lnSpc>
                <a:buNone/>
              </a:pPr>
              <a:r>
                <a:rPr lang="zh-CN" altLang="zh-CN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流程设置</a:t>
              </a:r>
              <a:endPara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 rot="0">
              <a:off x="15020" y="5952"/>
              <a:ext cx="606" cy="620"/>
              <a:chOff x="12402" y="7989"/>
              <a:chExt cx="500" cy="501"/>
            </a:xfrm>
            <a:solidFill>
              <a:srgbClr val="129AEE"/>
            </a:solidFill>
          </p:grpSpPr>
          <p:sp>
            <p:nvSpPr>
              <p:cNvPr id="405" name="Freeform 73"/>
              <p:cNvSpPr>
                <a:spLocks noEditPoints="1"/>
              </p:cNvSpPr>
              <p:nvPr/>
            </p:nvSpPr>
            <p:spPr bwMode="auto">
              <a:xfrm>
                <a:off x="12402" y="8116"/>
                <a:ext cx="375" cy="375"/>
              </a:xfrm>
              <a:custGeom>
                <a:avLst/>
                <a:gdLst>
                  <a:gd name="T0" fmla="*/ 196 w 216"/>
                  <a:gd name="T1" fmla="*/ 81 h 216"/>
                  <a:gd name="T2" fmla="*/ 193 w 216"/>
                  <a:gd name="T3" fmla="*/ 81 h 216"/>
                  <a:gd name="T4" fmla="*/ 187 w 216"/>
                  <a:gd name="T5" fmla="*/ 67 h 216"/>
                  <a:gd name="T6" fmla="*/ 191 w 216"/>
                  <a:gd name="T7" fmla="*/ 63 h 216"/>
                  <a:gd name="T8" fmla="*/ 191 w 216"/>
                  <a:gd name="T9" fmla="*/ 35 h 216"/>
                  <a:gd name="T10" fmla="*/ 181 w 216"/>
                  <a:gd name="T11" fmla="*/ 25 h 216"/>
                  <a:gd name="T12" fmla="*/ 153 w 216"/>
                  <a:gd name="T13" fmla="*/ 25 h 216"/>
                  <a:gd name="T14" fmla="*/ 149 w 216"/>
                  <a:gd name="T15" fmla="*/ 29 h 216"/>
                  <a:gd name="T16" fmla="*/ 135 w 216"/>
                  <a:gd name="T17" fmla="*/ 23 h 216"/>
                  <a:gd name="T18" fmla="*/ 135 w 216"/>
                  <a:gd name="T19" fmla="*/ 20 h 216"/>
                  <a:gd name="T20" fmla="*/ 115 w 216"/>
                  <a:gd name="T21" fmla="*/ 0 h 216"/>
                  <a:gd name="T22" fmla="*/ 101 w 216"/>
                  <a:gd name="T23" fmla="*/ 0 h 216"/>
                  <a:gd name="T24" fmla="*/ 81 w 216"/>
                  <a:gd name="T25" fmla="*/ 20 h 216"/>
                  <a:gd name="T26" fmla="*/ 81 w 216"/>
                  <a:gd name="T27" fmla="*/ 23 h 216"/>
                  <a:gd name="T28" fmla="*/ 67 w 216"/>
                  <a:gd name="T29" fmla="*/ 29 h 216"/>
                  <a:gd name="T30" fmla="*/ 63 w 216"/>
                  <a:gd name="T31" fmla="*/ 25 h 216"/>
                  <a:gd name="T32" fmla="*/ 34 w 216"/>
                  <a:gd name="T33" fmla="*/ 25 h 216"/>
                  <a:gd name="T34" fmla="*/ 25 w 216"/>
                  <a:gd name="T35" fmla="*/ 35 h 216"/>
                  <a:gd name="T36" fmla="*/ 25 w 216"/>
                  <a:gd name="T37" fmla="*/ 63 h 216"/>
                  <a:gd name="T38" fmla="*/ 29 w 216"/>
                  <a:gd name="T39" fmla="*/ 67 h 216"/>
                  <a:gd name="T40" fmla="*/ 23 w 216"/>
                  <a:gd name="T41" fmla="*/ 81 h 216"/>
                  <a:gd name="T42" fmla="*/ 20 w 216"/>
                  <a:gd name="T43" fmla="*/ 81 h 216"/>
                  <a:gd name="T44" fmla="*/ 0 w 216"/>
                  <a:gd name="T45" fmla="*/ 101 h 216"/>
                  <a:gd name="T46" fmla="*/ 0 w 216"/>
                  <a:gd name="T47" fmla="*/ 115 h 216"/>
                  <a:gd name="T48" fmla="*/ 20 w 216"/>
                  <a:gd name="T49" fmla="*/ 135 h 216"/>
                  <a:gd name="T50" fmla="*/ 23 w 216"/>
                  <a:gd name="T51" fmla="*/ 135 h 216"/>
                  <a:gd name="T52" fmla="*/ 29 w 216"/>
                  <a:gd name="T53" fmla="*/ 149 h 216"/>
                  <a:gd name="T54" fmla="*/ 25 w 216"/>
                  <a:gd name="T55" fmla="*/ 153 h 216"/>
                  <a:gd name="T56" fmla="*/ 25 w 216"/>
                  <a:gd name="T57" fmla="*/ 182 h 216"/>
                  <a:gd name="T58" fmla="*/ 34 w 216"/>
                  <a:gd name="T59" fmla="*/ 191 h 216"/>
                  <a:gd name="T60" fmla="*/ 63 w 216"/>
                  <a:gd name="T61" fmla="*/ 191 h 216"/>
                  <a:gd name="T62" fmla="*/ 67 w 216"/>
                  <a:gd name="T63" fmla="*/ 187 h 216"/>
                  <a:gd name="T64" fmla="*/ 81 w 216"/>
                  <a:gd name="T65" fmla="*/ 193 h 216"/>
                  <a:gd name="T66" fmla="*/ 81 w 216"/>
                  <a:gd name="T67" fmla="*/ 196 h 216"/>
                  <a:gd name="T68" fmla="*/ 101 w 216"/>
                  <a:gd name="T69" fmla="*/ 216 h 216"/>
                  <a:gd name="T70" fmla="*/ 115 w 216"/>
                  <a:gd name="T71" fmla="*/ 216 h 216"/>
                  <a:gd name="T72" fmla="*/ 135 w 216"/>
                  <a:gd name="T73" fmla="*/ 196 h 216"/>
                  <a:gd name="T74" fmla="*/ 135 w 216"/>
                  <a:gd name="T75" fmla="*/ 193 h 216"/>
                  <a:gd name="T76" fmla="*/ 149 w 216"/>
                  <a:gd name="T77" fmla="*/ 187 h 216"/>
                  <a:gd name="T78" fmla="*/ 153 w 216"/>
                  <a:gd name="T79" fmla="*/ 191 h 216"/>
                  <a:gd name="T80" fmla="*/ 181 w 216"/>
                  <a:gd name="T81" fmla="*/ 191 h 216"/>
                  <a:gd name="T82" fmla="*/ 191 w 216"/>
                  <a:gd name="T83" fmla="*/ 182 h 216"/>
                  <a:gd name="T84" fmla="*/ 191 w 216"/>
                  <a:gd name="T85" fmla="*/ 153 h 216"/>
                  <a:gd name="T86" fmla="*/ 187 w 216"/>
                  <a:gd name="T87" fmla="*/ 149 h 216"/>
                  <a:gd name="T88" fmla="*/ 193 w 216"/>
                  <a:gd name="T89" fmla="*/ 135 h 216"/>
                  <a:gd name="T90" fmla="*/ 196 w 216"/>
                  <a:gd name="T91" fmla="*/ 135 h 216"/>
                  <a:gd name="T92" fmla="*/ 216 w 216"/>
                  <a:gd name="T93" fmla="*/ 115 h 216"/>
                  <a:gd name="T94" fmla="*/ 216 w 216"/>
                  <a:gd name="T95" fmla="*/ 101 h 216"/>
                  <a:gd name="T96" fmla="*/ 196 w 216"/>
                  <a:gd name="T97" fmla="*/ 81 h 216"/>
                  <a:gd name="T98" fmla="*/ 108 w 216"/>
                  <a:gd name="T99" fmla="*/ 149 h 216"/>
                  <a:gd name="T100" fmla="*/ 67 w 216"/>
                  <a:gd name="T101" fmla="*/ 109 h 216"/>
                  <a:gd name="T102" fmla="*/ 108 w 216"/>
                  <a:gd name="T103" fmla="*/ 68 h 216"/>
                  <a:gd name="T104" fmla="*/ 148 w 216"/>
                  <a:gd name="T105" fmla="*/ 109 h 216"/>
                  <a:gd name="T106" fmla="*/ 108 w 216"/>
                  <a:gd name="T107" fmla="*/ 14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6" h="216">
                    <a:moveTo>
                      <a:pt x="196" y="81"/>
                    </a:moveTo>
                    <a:cubicBezTo>
                      <a:pt x="193" y="81"/>
                      <a:pt x="193" y="81"/>
                      <a:pt x="193" y="81"/>
                    </a:cubicBezTo>
                    <a:cubicBezTo>
                      <a:pt x="182" y="81"/>
                      <a:pt x="179" y="75"/>
                      <a:pt x="187" y="67"/>
                    </a:cubicBezTo>
                    <a:cubicBezTo>
                      <a:pt x="191" y="63"/>
                      <a:pt x="191" y="63"/>
                      <a:pt x="191" y="63"/>
                    </a:cubicBezTo>
                    <a:cubicBezTo>
                      <a:pt x="199" y="55"/>
                      <a:pt x="199" y="43"/>
                      <a:pt x="191" y="35"/>
                    </a:cubicBezTo>
                    <a:cubicBezTo>
                      <a:pt x="181" y="25"/>
                      <a:pt x="181" y="25"/>
                      <a:pt x="181" y="25"/>
                    </a:cubicBezTo>
                    <a:cubicBezTo>
                      <a:pt x="174" y="17"/>
                      <a:pt x="161" y="17"/>
                      <a:pt x="153" y="25"/>
                    </a:cubicBezTo>
                    <a:cubicBezTo>
                      <a:pt x="149" y="29"/>
                      <a:pt x="149" y="29"/>
                      <a:pt x="149" y="29"/>
                    </a:cubicBezTo>
                    <a:cubicBezTo>
                      <a:pt x="141" y="37"/>
                      <a:pt x="135" y="34"/>
                      <a:pt x="135" y="23"/>
                    </a:cubicBezTo>
                    <a:cubicBezTo>
                      <a:pt x="135" y="20"/>
                      <a:pt x="135" y="20"/>
                      <a:pt x="135" y="20"/>
                    </a:cubicBezTo>
                    <a:cubicBezTo>
                      <a:pt x="135" y="9"/>
                      <a:pt x="126" y="0"/>
                      <a:pt x="115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90" y="0"/>
                      <a:pt x="81" y="9"/>
                      <a:pt x="81" y="20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34"/>
                      <a:pt x="75" y="37"/>
                      <a:pt x="67" y="29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5" y="17"/>
                      <a:pt x="42" y="17"/>
                      <a:pt x="34" y="2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7" y="43"/>
                      <a:pt x="17" y="55"/>
                      <a:pt x="25" y="63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37" y="75"/>
                      <a:pt x="34" y="81"/>
                      <a:pt x="23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9" y="81"/>
                      <a:pt x="0" y="90"/>
                      <a:pt x="0" y="101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26"/>
                      <a:pt x="9" y="135"/>
                      <a:pt x="20" y="135"/>
                    </a:cubicBezTo>
                    <a:cubicBezTo>
                      <a:pt x="23" y="135"/>
                      <a:pt x="23" y="135"/>
                      <a:pt x="23" y="135"/>
                    </a:cubicBezTo>
                    <a:cubicBezTo>
                      <a:pt x="34" y="135"/>
                      <a:pt x="37" y="141"/>
                      <a:pt x="29" y="149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17" y="161"/>
                      <a:pt x="17" y="174"/>
                      <a:pt x="25" y="182"/>
                    </a:cubicBezTo>
                    <a:cubicBezTo>
                      <a:pt x="34" y="191"/>
                      <a:pt x="34" y="191"/>
                      <a:pt x="34" y="191"/>
                    </a:cubicBezTo>
                    <a:cubicBezTo>
                      <a:pt x="42" y="199"/>
                      <a:pt x="55" y="199"/>
                      <a:pt x="63" y="191"/>
                    </a:cubicBezTo>
                    <a:cubicBezTo>
                      <a:pt x="67" y="187"/>
                      <a:pt x="67" y="187"/>
                      <a:pt x="67" y="187"/>
                    </a:cubicBezTo>
                    <a:cubicBezTo>
                      <a:pt x="75" y="179"/>
                      <a:pt x="81" y="182"/>
                      <a:pt x="81" y="193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1" y="207"/>
                      <a:pt x="90" y="216"/>
                      <a:pt x="101" y="216"/>
                    </a:cubicBezTo>
                    <a:cubicBezTo>
                      <a:pt x="115" y="216"/>
                      <a:pt x="115" y="216"/>
                      <a:pt x="115" y="216"/>
                    </a:cubicBezTo>
                    <a:cubicBezTo>
                      <a:pt x="126" y="216"/>
                      <a:pt x="135" y="207"/>
                      <a:pt x="135" y="196"/>
                    </a:cubicBezTo>
                    <a:cubicBezTo>
                      <a:pt x="135" y="193"/>
                      <a:pt x="135" y="193"/>
                      <a:pt x="135" y="193"/>
                    </a:cubicBezTo>
                    <a:cubicBezTo>
                      <a:pt x="135" y="182"/>
                      <a:pt x="141" y="180"/>
                      <a:pt x="149" y="187"/>
                    </a:cubicBezTo>
                    <a:cubicBezTo>
                      <a:pt x="153" y="191"/>
                      <a:pt x="153" y="191"/>
                      <a:pt x="153" y="191"/>
                    </a:cubicBezTo>
                    <a:cubicBezTo>
                      <a:pt x="161" y="199"/>
                      <a:pt x="174" y="199"/>
                      <a:pt x="181" y="191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99" y="174"/>
                      <a:pt x="199" y="161"/>
                      <a:pt x="191" y="153"/>
                    </a:cubicBezTo>
                    <a:cubicBezTo>
                      <a:pt x="187" y="149"/>
                      <a:pt x="187" y="149"/>
                      <a:pt x="187" y="149"/>
                    </a:cubicBezTo>
                    <a:cubicBezTo>
                      <a:pt x="179" y="141"/>
                      <a:pt x="182" y="135"/>
                      <a:pt x="193" y="135"/>
                    </a:cubicBezTo>
                    <a:cubicBezTo>
                      <a:pt x="196" y="135"/>
                      <a:pt x="196" y="135"/>
                      <a:pt x="196" y="135"/>
                    </a:cubicBezTo>
                    <a:cubicBezTo>
                      <a:pt x="207" y="135"/>
                      <a:pt x="216" y="126"/>
                      <a:pt x="216" y="115"/>
                    </a:cubicBezTo>
                    <a:cubicBezTo>
                      <a:pt x="216" y="101"/>
                      <a:pt x="216" y="101"/>
                      <a:pt x="216" y="101"/>
                    </a:cubicBezTo>
                    <a:cubicBezTo>
                      <a:pt x="216" y="90"/>
                      <a:pt x="207" y="81"/>
                      <a:pt x="196" y="81"/>
                    </a:cubicBezTo>
                    <a:close/>
                    <a:moveTo>
                      <a:pt x="108" y="149"/>
                    </a:moveTo>
                    <a:cubicBezTo>
                      <a:pt x="86" y="149"/>
                      <a:pt x="67" y="131"/>
                      <a:pt x="67" y="109"/>
                    </a:cubicBezTo>
                    <a:cubicBezTo>
                      <a:pt x="67" y="86"/>
                      <a:pt x="86" y="68"/>
                      <a:pt x="108" y="68"/>
                    </a:cubicBezTo>
                    <a:cubicBezTo>
                      <a:pt x="130" y="68"/>
                      <a:pt x="148" y="86"/>
                      <a:pt x="148" y="109"/>
                    </a:cubicBezTo>
                    <a:cubicBezTo>
                      <a:pt x="148" y="131"/>
                      <a:pt x="130" y="149"/>
                      <a:pt x="108" y="1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06" name="Freeform 74"/>
              <p:cNvSpPr>
                <a:spLocks noEditPoints="1"/>
              </p:cNvSpPr>
              <p:nvPr/>
            </p:nvSpPr>
            <p:spPr bwMode="auto">
              <a:xfrm>
                <a:off x="12718" y="7989"/>
                <a:ext cx="185" cy="190"/>
              </a:xfrm>
              <a:custGeom>
                <a:avLst/>
                <a:gdLst>
                  <a:gd name="T0" fmla="*/ 98 w 108"/>
                  <a:gd name="T1" fmla="*/ 41 h 108"/>
                  <a:gd name="T2" fmla="*/ 96 w 108"/>
                  <a:gd name="T3" fmla="*/ 41 h 108"/>
                  <a:gd name="T4" fmla="*/ 93 w 108"/>
                  <a:gd name="T5" fmla="*/ 34 h 108"/>
                  <a:gd name="T6" fmla="*/ 95 w 108"/>
                  <a:gd name="T7" fmla="*/ 32 h 108"/>
                  <a:gd name="T8" fmla="*/ 95 w 108"/>
                  <a:gd name="T9" fmla="*/ 18 h 108"/>
                  <a:gd name="T10" fmla="*/ 91 w 108"/>
                  <a:gd name="T11" fmla="*/ 13 h 108"/>
                  <a:gd name="T12" fmla="*/ 76 w 108"/>
                  <a:gd name="T13" fmla="*/ 13 h 108"/>
                  <a:gd name="T14" fmla="*/ 74 w 108"/>
                  <a:gd name="T15" fmla="*/ 15 h 108"/>
                  <a:gd name="T16" fmla="*/ 67 w 108"/>
                  <a:gd name="T17" fmla="*/ 12 h 108"/>
                  <a:gd name="T18" fmla="*/ 67 w 108"/>
                  <a:gd name="T19" fmla="*/ 10 h 108"/>
                  <a:gd name="T20" fmla="*/ 57 w 108"/>
                  <a:gd name="T21" fmla="*/ 0 h 108"/>
                  <a:gd name="T22" fmla="*/ 51 w 108"/>
                  <a:gd name="T23" fmla="*/ 0 h 108"/>
                  <a:gd name="T24" fmla="*/ 41 w 108"/>
                  <a:gd name="T25" fmla="*/ 10 h 108"/>
                  <a:gd name="T26" fmla="*/ 41 w 108"/>
                  <a:gd name="T27" fmla="*/ 12 h 108"/>
                  <a:gd name="T28" fmla="*/ 34 w 108"/>
                  <a:gd name="T29" fmla="*/ 15 h 108"/>
                  <a:gd name="T30" fmla="*/ 32 w 108"/>
                  <a:gd name="T31" fmla="*/ 13 h 108"/>
                  <a:gd name="T32" fmla="*/ 17 w 108"/>
                  <a:gd name="T33" fmla="*/ 13 h 108"/>
                  <a:gd name="T34" fmla="*/ 13 w 108"/>
                  <a:gd name="T35" fmla="*/ 18 h 108"/>
                  <a:gd name="T36" fmla="*/ 13 w 108"/>
                  <a:gd name="T37" fmla="*/ 32 h 108"/>
                  <a:gd name="T38" fmla="*/ 15 w 108"/>
                  <a:gd name="T39" fmla="*/ 34 h 108"/>
                  <a:gd name="T40" fmla="*/ 12 w 108"/>
                  <a:gd name="T41" fmla="*/ 41 h 108"/>
                  <a:gd name="T42" fmla="*/ 10 w 108"/>
                  <a:gd name="T43" fmla="*/ 41 h 108"/>
                  <a:gd name="T44" fmla="*/ 0 w 108"/>
                  <a:gd name="T45" fmla="*/ 51 h 108"/>
                  <a:gd name="T46" fmla="*/ 0 w 108"/>
                  <a:gd name="T47" fmla="*/ 58 h 108"/>
                  <a:gd name="T48" fmla="*/ 10 w 108"/>
                  <a:gd name="T49" fmla="*/ 68 h 108"/>
                  <a:gd name="T50" fmla="*/ 12 w 108"/>
                  <a:gd name="T51" fmla="*/ 68 h 108"/>
                  <a:gd name="T52" fmla="*/ 15 w 108"/>
                  <a:gd name="T53" fmla="*/ 75 h 108"/>
                  <a:gd name="T54" fmla="*/ 13 w 108"/>
                  <a:gd name="T55" fmla="*/ 77 h 108"/>
                  <a:gd name="T56" fmla="*/ 13 w 108"/>
                  <a:gd name="T57" fmla="*/ 91 h 108"/>
                  <a:gd name="T58" fmla="*/ 17 w 108"/>
                  <a:gd name="T59" fmla="*/ 96 h 108"/>
                  <a:gd name="T60" fmla="*/ 32 w 108"/>
                  <a:gd name="T61" fmla="*/ 96 h 108"/>
                  <a:gd name="T62" fmla="*/ 34 w 108"/>
                  <a:gd name="T63" fmla="*/ 94 h 108"/>
                  <a:gd name="T64" fmla="*/ 41 w 108"/>
                  <a:gd name="T65" fmla="*/ 97 h 108"/>
                  <a:gd name="T66" fmla="*/ 41 w 108"/>
                  <a:gd name="T67" fmla="*/ 98 h 108"/>
                  <a:gd name="T68" fmla="*/ 51 w 108"/>
                  <a:gd name="T69" fmla="*/ 108 h 108"/>
                  <a:gd name="T70" fmla="*/ 57 w 108"/>
                  <a:gd name="T71" fmla="*/ 108 h 108"/>
                  <a:gd name="T72" fmla="*/ 67 w 108"/>
                  <a:gd name="T73" fmla="*/ 98 h 108"/>
                  <a:gd name="T74" fmla="*/ 67 w 108"/>
                  <a:gd name="T75" fmla="*/ 97 h 108"/>
                  <a:gd name="T76" fmla="*/ 74 w 108"/>
                  <a:gd name="T77" fmla="*/ 94 h 108"/>
                  <a:gd name="T78" fmla="*/ 76 w 108"/>
                  <a:gd name="T79" fmla="*/ 96 h 108"/>
                  <a:gd name="T80" fmla="*/ 91 w 108"/>
                  <a:gd name="T81" fmla="*/ 96 h 108"/>
                  <a:gd name="T82" fmla="*/ 95 w 108"/>
                  <a:gd name="T83" fmla="*/ 91 h 108"/>
                  <a:gd name="T84" fmla="*/ 95 w 108"/>
                  <a:gd name="T85" fmla="*/ 77 h 108"/>
                  <a:gd name="T86" fmla="*/ 93 w 108"/>
                  <a:gd name="T87" fmla="*/ 75 h 108"/>
                  <a:gd name="T88" fmla="*/ 96 w 108"/>
                  <a:gd name="T89" fmla="*/ 68 h 108"/>
                  <a:gd name="T90" fmla="*/ 98 w 108"/>
                  <a:gd name="T91" fmla="*/ 68 h 108"/>
                  <a:gd name="T92" fmla="*/ 108 w 108"/>
                  <a:gd name="T93" fmla="*/ 58 h 108"/>
                  <a:gd name="T94" fmla="*/ 108 w 108"/>
                  <a:gd name="T95" fmla="*/ 51 h 108"/>
                  <a:gd name="T96" fmla="*/ 98 w 108"/>
                  <a:gd name="T97" fmla="*/ 41 h 108"/>
                  <a:gd name="T98" fmla="*/ 54 w 108"/>
                  <a:gd name="T99" fmla="*/ 75 h 108"/>
                  <a:gd name="T100" fmla="*/ 34 w 108"/>
                  <a:gd name="T101" fmla="*/ 54 h 108"/>
                  <a:gd name="T102" fmla="*/ 54 w 108"/>
                  <a:gd name="T103" fmla="*/ 34 h 108"/>
                  <a:gd name="T104" fmla="*/ 74 w 108"/>
                  <a:gd name="T105" fmla="*/ 54 h 108"/>
                  <a:gd name="T106" fmla="*/ 54 w 108"/>
                  <a:gd name="T107" fmla="*/ 7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108">
                    <a:moveTo>
                      <a:pt x="98" y="41"/>
                    </a:moveTo>
                    <a:cubicBezTo>
                      <a:pt x="96" y="41"/>
                      <a:pt x="96" y="41"/>
                      <a:pt x="96" y="41"/>
                    </a:cubicBezTo>
                    <a:cubicBezTo>
                      <a:pt x="91" y="41"/>
                      <a:pt x="89" y="38"/>
                      <a:pt x="93" y="34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9" y="28"/>
                      <a:pt x="99" y="21"/>
                      <a:pt x="95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7" y="9"/>
                      <a:pt x="80" y="9"/>
                      <a:pt x="76" y="13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1" y="19"/>
                      <a:pt x="67" y="17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5"/>
                      <a:pt x="63" y="0"/>
                      <a:pt x="5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5" y="0"/>
                      <a:pt x="41" y="5"/>
                      <a:pt x="41" y="10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7"/>
                      <a:pt x="37" y="19"/>
                      <a:pt x="34" y="15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8" y="9"/>
                      <a:pt x="21" y="9"/>
                      <a:pt x="17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9" y="21"/>
                      <a:pt x="9" y="28"/>
                      <a:pt x="13" y="32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8" y="38"/>
                      <a:pt x="17" y="41"/>
                      <a:pt x="12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5" y="41"/>
                      <a:pt x="0" y="45"/>
                      <a:pt x="0" y="5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3"/>
                      <a:pt x="5" y="68"/>
                      <a:pt x="10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7" y="68"/>
                      <a:pt x="18" y="71"/>
                      <a:pt x="15" y="75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9" y="81"/>
                      <a:pt x="9" y="87"/>
                      <a:pt x="13" y="91"/>
                    </a:cubicBezTo>
                    <a:cubicBezTo>
                      <a:pt x="17" y="96"/>
                      <a:pt x="17" y="96"/>
                      <a:pt x="17" y="96"/>
                    </a:cubicBezTo>
                    <a:cubicBezTo>
                      <a:pt x="21" y="100"/>
                      <a:pt x="28" y="100"/>
                      <a:pt x="32" y="96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7" y="90"/>
                      <a:pt x="41" y="91"/>
                      <a:pt x="41" y="97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104"/>
                      <a:pt x="45" y="108"/>
                      <a:pt x="51" y="108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63" y="108"/>
                      <a:pt x="67" y="104"/>
                      <a:pt x="67" y="98"/>
                    </a:cubicBezTo>
                    <a:cubicBezTo>
                      <a:pt x="67" y="97"/>
                      <a:pt x="67" y="97"/>
                      <a:pt x="67" y="97"/>
                    </a:cubicBezTo>
                    <a:cubicBezTo>
                      <a:pt x="67" y="91"/>
                      <a:pt x="71" y="90"/>
                      <a:pt x="74" y="94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80" y="100"/>
                      <a:pt x="87" y="100"/>
                      <a:pt x="91" y="96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9" y="87"/>
                      <a:pt x="99" y="81"/>
                      <a:pt x="95" y="77"/>
                    </a:cubicBezTo>
                    <a:cubicBezTo>
                      <a:pt x="93" y="75"/>
                      <a:pt x="93" y="75"/>
                      <a:pt x="93" y="75"/>
                    </a:cubicBezTo>
                    <a:cubicBezTo>
                      <a:pt x="90" y="71"/>
                      <a:pt x="91" y="68"/>
                      <a:pt x="96" y="6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103" y="68"/>
                      <a:pt x="108" y="63"/>
                      <a:pt x="108" y="58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8" y="45"/>
                      <a:pt x="103" y="41"/>
                      <a:pt x="98" y="41"/>
                    </a:cubicBezTo>
                    <a:close/>
                    <a:moveTo>
                      <a:pt x="54" y="75"/>
                    </a:moveTo>
                    <a:cubicBezTo>
                      <a:pt x="43" y="75"/>
                      <a:pt x="34" y="66"/>
                      <a:pt x="34" y="54"/>
                    </a:cubicBezTo>
                    <a:cubicBezTo>
                      <a:pt x="34" y="43"/>
                      <a:pt x="43" y="34"/>
                      <a:pt x="54" y="34"/>
                    </a:cubicBezTo>
                    <a:cubicBezTo>
                      <a:pt x="65" y="34"/>
                      <a:pt x="74" y="43"/>
                      <a:pt x="74" y="54"/>
                    </a:cubicBezTo>
                    <a:cubicBezTo>
                      <a:pt x="74" y="66"/>
                      <a:pt x="65" y="75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8967470" y="2794000"/>
            <a:ext cx="1010920" cy="704215"/>
            <a:chOff x="14556" y="4424"/>
            <a:chExt cx="1592" cy="1109"/>
          </a:xfrm>
        </p:grpSpPr>
        <p:sp>
          <p:nvSpPr>
            <p:cNvPr id="29" name="矩形 20"/>
            <p:cNvSpPr>
              <a:spLocks noChangeArrowheads="1"/>
            </p:cNvSpPr>
            <p:nvPr/>
          </p:nvSpPr>
          <p:spPr bwMode="auto">
            <a:xfrm>
              <a:off x="14556" y="5075"/>
              <a:ext cx="1592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00000"/>
                </a:lnSpc>
                <a:buNone/>
              </a:pPr>
              <a:r>
                <a:rPr lang="zh-CN" altLang="zh-CN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公文管理</a:t>
              </a:r>
              <a:endPara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97" name="Freeform 74"/>
            <p:cNvSpPr>
              <a:spLocks noEditPoints="1"/>
            </p:cNvSpPr>
            <p:nvPr/>
          </p:nvSpPr>
          <p:spPr bwMode="auto">
            <a:xfrm>
              <a:off x="15009" y="4424"/>
              <a:ext cx="660" cy="440"/>
            </a:xfrm>
            <a:custGeom>
              <a:avLst/>
              <a:gdLst/>
              <a:ahLst/>
              <a:cxnLst>
                <a:cxn ang="0">
                  <a:pos x="66" y="17"/>
                </a:cxn>
                <a:cxn ang="0">
                  <a:pos x="47" y="30"/>
                </a:cxn>
                <a:cxn ang="0">
                  <a:pos x="37" y="36"/>
                </a:cxn>
                <a:cxn ang="0">
                  <a:pos x="36" y="36"/>
                </a:cxn>
                <a:cxn ang="0">
                  <a:pos x="36" y="36"/>
                </a:cxn>
                <a:cxn ang="0">
                  <a:pos x="26" y="30"/>
                </a:cxn>
                <a:cxn ang="0">
                  <a:pos x="7" y="17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66" y="0"/>
                </a:cxn>
                <a:cxn ang="0">
                  <a:pos x="72" y="6"/>
                </a:cxn>
                <a:cxn ang="0">
                  <a:pos x="66" y="17"/>
                </a:cxn>
                <a:cxn ang="0">
                  <a:pos x="72" y="50"/>
                </a:cxn>
                <a:cxn ang="0">
                  <a:pos x="66" y="56"/>
                </a:cxn>
                <a:cxn ang="0">
                  <a:pos x="7" y="56"/>
                </a:cxn>
                <a:cxn ang="0">
                  <a:pos x="0" y="50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24" y="35"/>
                </a:cxn>
                <a:cxn ang="0">
                  <a:pos x="36" y="41"/>
                </a:cxn>
                <a:cxn ang="0">
                  <a:pos x="36" y="41"/>
                </a:cxn>
                <a:cxn ang="0">
                  <a:pos x="37" y="41"/>
                </a:cxn>
                <a:cxn ang="0">
                  <a:pos x="48" y="35"/>
                </a:cxn>
                <a:cxn ang="0">
                  <a:pos x="68" y="21"/>
                </a:cxn>
                <a:cxn ang="0">
                  <a:pos x="72" y="18"/>
                </a:cxn>
                <a:cxn ang="0">
                  <a:pos x="72" y="50"/>
                </a:cxn>
              </a:cxnLst>
              <a:rect l="0" t="0" r="r" b="b"/>
              <a:pathLst>
                <a:path w="72" h="56">
                  <a:moveTo>
                    <a:pt x="66" y="17"/>
                  </a:moveTo>
                  <a:cubicBezTo>
                    <a:pt x="59" y="21"/>
                    <a:pt x="53" y="26"/>
                    <a:pt x="47" y="30"/>
                  </a:cubicBezTo>
                  <a:cubicBezTo>
                    <a:pt x="44" y="32"/>
                    <a:pt x="40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29" y="32"/>
                    <a:pt x="26" y="30"/>
                  </a:cubicBezTo>
                  <a:cubicBezTo>
                    <a:pt x="20" y="26"/>
                    <a:pt x="14" y="21"/>
                    <a:pt x="7" y="17"/>
                  </a:cubicBezTo>
                  <a:cubicBezTo>
                    <a:pt x="5" y="15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2" y="2"/>
                    <a:pt x="72" y="6"/>
                  </a:cubicBezTo>
                  <a:cubicBezTo>
                    <a:pt x="72" y="11"/>
                    <a:pt x="69" y="15"/>
                    <a:pt x="66" y="17"/>
                  </a:cubicBezTo>
                  <a:close/>
                  <a:moveTo>
                    <a:pt x="72" y="50"/>
                  </a:moveTo>
                  <a:cubicBezTo>
                    <a:pt x="72" y="53"/>
                    <a:pt x="70" y="56"/>
                    <a:pt x="66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3" y="56"/>
                    <a:pt x="0" y="53"/>
                    <a:pt x="0" y="5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3" y="20"/>
                    <a:pt x="5" y="21"/>
                  </a:cubicBezTo>
                  <a:cubicBezTo>
                    <a:pt x="11" y="26"/>
                    <a:pt x="18" y="30"/>
                    <a:pt x="24" y="35"/>
                  </a:cubicBezTo>
                  <a:cubicBezTo>
                    <a:pt x="28" y="38"/>
                    <a:pt x="32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41" y="41"/>
                    <a:pt x="45" y="38"/>
                    <a:pt x="48" y="35"/>
                  </a:cubicBezTo>
                  <a:cubicBezTo>
                    <a:pt x="55" y="30"/>
                    <a:pt x="62" y="26"/>
                    <a:pt x="68" y="21"/>
                  </a:cubicBezTo>
                  <a:cubicBezTo>
                    <a:pt x="70" y="20"/>
                    <a:pt x="71" y="19"/>
                    <a:pt x="72" y="18"/>
                  </a:cubicBezTo>
                  <a:lnTo>
                    <a:pt x="72" y="50"/>
                  </a:lnTo>
                  <a:close/>
                </a:path>
              </a:pathLst>
            </a:custGeom>
            <a:solidFill>
              <a:srgbClr val="129AE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12100" y="2707005"/>
            <a:ext cx="902970" cy="799465"/>
            <a:chOff x="12304" y="4274"/>
            <a:chExt cx="1422" cy="1259"/>
          </a:xfrm>
        </p:grpSpPr>
        <p:sp>
          <p:nvSpPr>
            <p:cNvPr id="25" name="矩形 20"/>
            <p:cNvSpPr>
              <a:spLocks noChangeArrowheads="1"/>
            </p:cNvSpPr>
            <p:nvPr/>
          </p:nvSpPr>
          <p:spPr bwMode="auto">
            <a:xfrm>
              <a:off x="12304" y="5075"/>
              <a:ext cx="1423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00000"/>
                </a:lnSpc>
                <a:buNone/>
              </a:pPr>
              <a:r>
                <a:rPr lang="zh-CN" altLang="zh-CN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事项办理</a:t>
              </a:r>
              <a:endPara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grpSp>
          <p:nvGrpSpPr>
            <p:cNvPr id="233" name="组合 232"/>
            <p:cNvGrpSpPr/>
            <p:nvPr/>
          </p:nvGrpSpPr>
          <p:grpSpPr>
            <a:xfrm rot="0">
              <a:off x="12750" y="4274"/>
              <a:ext cx="539" cy="618"/>
              <a:chOff x="8455232" y="2080699"/>
              <a:chExt cx="468823" cy="626057"/>
            </a:xfrm>
            <a:solidFill>
              <a:srgbClr val="129AEE"/>
            </a:solidFill>
          </p:grpSpPr>
          <p:sp>
            <p:nvSpPr>
              <p:cNvPr id="234" name="Freeform 1688"/>
              <p:cNvSpPr>
                <a:spLocks noEditPoints="1"/>
              </p:cNvSpPr>
              <p:nvPr/>
            </p:nvSpPr>
            <p:spPr bwMode="auto">
              <a:xfrm>
                <a:off x="8455232" y="2080699"/>
                <a:ext cx="468823" cy="626057"/>
              </a:xfrm>
              <a:custGeom>
                <a:avLst/>
                <a:gdLst>
                  <a:gd name="T0" fmla="*/ 75 w 75"/>
                  <a:gd name="T1" fmla="*/ 31 h 100"/>
                  <a:gd name="T2" fmla="*/ 72 w 75"/>
                  <a:gd name="T3" fmla="*/ 25 h 100"/>
                  <a:gd name="T4" fmla="*/ 50 w 75"/>
                  <a:gd name="T5" fmla="*/ 4 h 100"/>
                  <a:gd name="T6" fmla="*/ 44 w 75"/>
                  <a:gd name="T7" fmla="*/ 1 h 100"/>
                  <a:gd name="T8" fmla="*/ 44 w 75"/>
                  <a:gd name="T9" fmla="*/ 1 h 100"/>
                  <a:gd name="T10" fmla="*/ 44 w 75"/>
                  <a:gd name="T11" fmla="*/ 0 h 100"/>
                  <a:gd name="T12" fmla="*/ 12 w 75"/>
                  <a:gd name="T13" fmla="*/ 0 h 100"/>
                  <a:gd name="T14" fmla="*/ 0 w 75"/>
                  <a:gd name="T15" fmla="*/ 12 h 100"/>
                  <a:gd name="T16" fmla="*/ 0 w 75"/>
                  <a:gd name="T17" fmla="*/ 89 h 100"/>
                  <a:gd name="T18" fmla="*/ 12 w 75"/>
                  <a:gd name="T19" fmla="*/ 100 h 100"/>
                  <a:gd name="T20" fmla="*/ 64 w 75"/>
                  <a:gd name="T21" fmla="*/ 100 h 100"/>
                  <a:gd name="T22" fmla="*/ 75 w 75"/>
                  <a:gd name="T23" fmla="*/ 89 h 100"/>
                  <a:gd name="T24" fmla="*/ 75 w 75"/>
                  <a:gd name="T25" fmla="*/ 31 h 100"/>
                  <a:gd name="T26" fmla="*/ 47 w 75"/>
                  <a:gd name="T27" fmla="*/ 11 h 100"/>
                  <a:gd name="T28" fmla="*/ 64 w 75"/>
                  <a:gd name="T29" fmla="*/ 28 h 100"/>
                  <a:gd name="T30" fmla="*/ 51 w 75"/>
                  <a:gd name="T31" fmla="*/ 28 h 100"/>
                  <a:gd name="T32" fmla="*/ 47 w 75"/>
                  <a:gd name="T33" fmla="*/ 24 h 100"/>
                  <a:gd name="T34" fmla="*/ 47 w 75"/>
                  <a:gd name="T35" fmla="*/ 11 h 100"/>
                  <a:gd name="T36" fmla="*/ 67 w 75"/>
                  <a:gd name="T37" fmla="*/ 89 h 100"/>
                  <a:gd name="T38" fmla="*/ 64 w 75"/>
                  <a:gd name="T39" fmla="*/ 93 h 100"/>
                  <a:gd name="T40" fmla="*/ 12 w 75"/>
                  <a:gd name="T41" fmla="*/ 93 h 100"/>
                  <a:gd name="T42" fmla="*/ 8 w 75"/>
                  <a:gd name="T43" fmla="*/ 89 h 100"/>
                  <a:gd name="T44" fmla="*/ 8 w 75"/>
                  <a:gd name="T45" fmla="*/ 12 h 100"/>
                  <a:gd name="T46" fmla="*/ 12 w 75"/>
                  <a:gd name="T47" fmla="*/ 8 h 100"/>
                  <a:gd name="T48" fmla="*/ 40 w 75"/>
                  <a:gd name="T49" fmla="*/ 8 h 100"/>
                  <a:gd name="T50" fmla="*/ 40 w 75"/>
                  <a:gd name="T51" fmla="*/ 24 h 100"/>
                  <a:gd name="T52" fmla="*/ 51 w 75"/>
                  <a:gd name="T53" fmla="*/ 36 h 100"/>
                  <a:gd name="T54" fmla="*/ 67 w 75"/>
                  <a:gd name="T55" fmla="*/ 36 h 100"/>
                  <a:gd name="T56" fmla="*/ 67 w 75"/>
                  <a:gd name="T57" fmla="*/ 8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100">
                    <a:moveTo>
                      <a:pt x="75" y="31"/>
                    </a:moveTo>
                    <a:cubicBezTo>
                      <a:pt x="75" y="29"/>
                      <a:pt x="73" y="27"/>
                      <a:pt x="72" y="2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2"/>
                      <a:pt x="46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" y="95"/>
                      <a:pt x="6" y="100"/>
                      <a:pt x="12" y="100"/>
                    </a:cubicBezTo>
                    <a:cubicBezTo>
                      <a:pt x="64" y="100"/>
                      <a:pt x="64" y="100"/>
                      <a:pt x="64" y="100"/>
                    </a:cubicBezTo>
                    <a:cubicBezTo>
                      <a:pt x="70" y="100"/>
                      <a:pt x="75" y="95"/>
                      <a:pt x="75" y="89"/>
                    </a:cubicBezTo>
                    <a:cubicBezTo>
                      <a:pt x="75" y="31"/>
                      <a:pt x="75" y="31"/>
                      <a:pt x="75" y="31"/>
                    </a:cubicBezTo>
                    <a:close/>
                    <a:moveTo>
                      <a:pt x="47" y="11"/>
                    </a:moveTo>
                    <a:cubicBezTo>
                      <a:pt x="64" y="28"/>
                      <a:pt x="64" y="28"/>
                      <a:pt x="64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49" y="28"/>
                      <a:pt x="47" y="26"/>
                      <a:pt x="47" y="24"/>
                    </a:cubicBezTo>
                    <a:lnTo>
                      <a:pt x="47" y="11"/>
                    </a:lnTo>
                    <a:close/>
                    <a:moveTo>
                      <a:pt x="67" y="89"/>
                    </a:moveTo>
                    <a:cubicBezTo>
                      <a:pt x="67" y="91"/>
                      <a:pt x="66" y="93"/>
                      <a:pt x="64" y="93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0" y="93"/>
                      <a:pt x="8" y="91"/>
                      <a:pt x="8" y="8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30"/>
                      <a:pt x="45" y="36"/>
                      <a:pt x="51" y="36"/>
                    </a:cubicBezTo>
                    <a:cubicBezTo>
                      <a:pt x="67" y="36"/>
                      <a:pt x="67" y="36"/>
                      <a:pt x="67" y="36"/>
                    </a:cubicBezTo>
                    <a:lnTo>
                      <a:pt x="67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35" name="Freeform 1689"/>
              <p:cNvSpPr/>
              <p:nvPr/>
            </p:nvSpPr>
            <p:spPr bwMode="auto">
              <a:xfrm>
                <a:off x="8538418" y="2525727"/>
                <a:ext cx="294903" cy="45257"/>
              </a:xfrm>
              <a:custGeom>
                <a:avLst/>
                <a:gdLst>
                  <a:gd name="T0" fmla="*/ 43 w 47"/>
                  <a:gd name="T1" fmla="*/ 0 h 7"/>
                  <a:gd name="T2" fmla="*/ 11 w 47"/>
                  <a:gd name="T3" fmla="*/ 0 h 7"/>
                  <a:gd name="T4" fmla="*/ 11 w 47"/>
                  <a:gd name="T5" fmla="*/ 0 h 7"/>
                  <a:gd name="T6" fmla="*/ 4 w 47"/>
                  <a:gd name="T7" fmla="*/ 0 h 7"/>
                  <a:gd name="T8" fmla="*/ 0 w 47"/>
                  <a:gd name="T9" fmla="*/ 3 h 7"/>
                  <a:gd name="T10" fmla="*/ 4 w 47"/>
                  <a:gd name="T11" fmla="*/ 7 h 7"/>
                  <a:gd name="T12" fmla="*/ 6 w 47"/>
                  <a:gd name="T13" fmla="*/ 7 h 7"/>
                  <a:gd name="T14" fmla="*/ 33 w 47"/>
                  <a:gd name="T15" fmla="*/ 7 h 7"/>
                  <a:gd name="T16" fmla="*/ 43 w 47"/>
                  <a:gd name="T17" fmla="*/ 7 h 7"/>
                  <a:gd name="T18" fmla="*/ 47 w 47"/>
                  <a:gd name="T19" fmla="*/ 3 h 7"/>
                  <a:gd name="T20" fmla="*/ 43 w 47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7">
                    <a:moveTo>
                      <a:pt x="43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2" y="7"/>
                      <a:pt x="4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7" y="5"/>
                      <a:pt x="47" y="3"/>
                    </a:cubicBezTo>
                    <a:cubicBezTo>
                      <a:pt x="47" y="1"/>
                      <a:pt x="45" y="0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36" name="Freeform 1690"/>
              <p:cNvSpPr/>
              <p:nvPr/>
            </p:nvSpPr>
            <p:spPr bwMode="auto">
              <a:xfrm>
                <a:off x="8538418" y="2427668"/>
                <a:ext cx="294903" cy="52802"/>
              </a:xfrm>
              <a:custGeom>
                <a:avLst/>
                <a:gdLst>
                  <a:gd name="T0" fmla="*/ 43 w 47"/>
                  <a:gd name="T1" fmla="*/ 0 h 8"/>
                  <a:gd name="T2" fmla="*/ 41 w 47"/>
                  <a:gd name="T3" fmla="*/ 0 h 8"/>
                  <a:gd name="T4" fmla="*/ 34 w 47"/>
                  <a:gd name="T5" fmla="*/ 0 h 8"/>
                  <a:gd name="T6" fmla="*/ 4 w 47"/>
                  <a:gd name="T7" fmla="*/ 0 h 8"/>
                  <a:gd name="T8" fmla="*/ 0 w 47"/>
                  <a:gd name="T9" fmla="*/ 4 h 8"/>
                  <a:gd name="T10" fmla="*/ 4 w 47"/>
                  <a:gd name="T11" fmla="*/ 8 h 8"/>
                  <a:gd name="T12" fmla="*/ 36 w 47"/>
                  <a:gd name="T13" fmla="*/ 8 h 8"/>
                  <a:gd name="T14" fmla="*/ 43 w 47"/>
                  <a:gd name="T15" fmla="*/ 8 h 8"/>
                  <a:gd name="T16" fmla="*/ 47 w 47"/>
                  <a:gd name="T17" fmla="*/ 4 h 8"/>
                  <a:gd name="T18" fmla="*/ 43 w 47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8">
                    <a:moveTo>
                      <a:pt x="43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5" y="8"/>
                      <a:pt x="47" y="6"/>
                      <a:pt x="47" y="4"/>
                    </a:cubicBezTo>
                    <a:cubicBezTo>
                      <a:pt x="47" y="2"/>
                      <a:pt x="45" y="0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37" name="Freeform 1691"/>
              <p:cNvSpPr/>
              <p:nvPr/>
            </p:nvSpPr>
            <p:spPr bwMode="auto">
              <a:xfrm>
                <a:off x="8538418" y="2337154"/>
                <a:ext cx="241973" cy="45257"/>
              </a:xfrm>
              <a:custGeom>
                <a:avLst/>
                <a:gdLst>
                  <a:gd name="T0" fmla="*/ 35 w 38"/>
                  <a:gd name="T1" fmla="*/ 0 h 8"/>
                  <a:gd name="T2" fmla="*/ 33 w 38"/>
                  <a:gd name="T3" fmla="*/ 0 h 8"/>
                  <a:gd name="T4" fmla="*/ 27 w 38"/>
                  <a:gd name="T5" fmla="*/ 0 h 8"/>
                  <a:gd name="T6" fmla="*/ 3 w 38"/>
                  <a:gd name="T7" fmla="*/ 0 h 8"/>
                  <a:gd name="T8" fmla="*/ 0 w 38"/>
                  <a:gd name="T9" fmla="*/ 4 h 8"/>
                  <a:gd name="T10" fmla="*/ 3 w 38"/>
                  <a:gd name="T11" fmla="*/ 8 h 8"/>
                  <a:gd name="T12" fmla="*/ 29 w 38"/>
                  <a:gd name="T13" fmla="*/ 8 h 8"/>
                  <a:gd name="T14" fmla="*/ 35 w 38"/>
                  <a:gd name="T15" fmla="*/ 8 h 8"/>
                  <a:gd name="T16" fmla="*/ 38 w 38"/>
                  <a:gd name="T17" fmla="*/ 4 h 8"/>
                  <a:gd name="T18" fmla="*/ 35 w 38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8">
                    <a:moveTo>
                      <a:pt x="3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6" y="8"/>
                      <a:pt x="38" y="6"/>
                      <a:pt x="38" y="4"/>
                    </a:cubicBezTo>
                    <a:cubicBezTo>
                      <a:pt x="38" y="2"/>
                      <a:pt x="3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924675" y="2704465"/>
            <a:ext cx="903605" cy="800100"/>
            <a:chOff x="9923" y="4274"/>
            <a:chExt cx="1423" cy="1260"/>
          </a:xfrm>
        </p:grpSpPr>
        <p:sp>
          <p:nvSpPr>
            <p:cNvPr id="34" name="矩形 20"/>
            <p:cNvSpPr>
              <a:spLocks noChangeArrowheads="1"/>
            </p:cNvSpPr>
            <p:nvPr/>
          </p:nvSpPr>
          <p:spPr bwMode="auto">
            <a:xfrm>
              <a:off x="9923" y="5075"/>
              <a:ext cx="1423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00000"/>
                </a:lnSpc>
                <a:buNone/>
              </a:pPr>
              <a:r>
                <a:rPr lang="zh-CN" altLang="en-US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个人首页</a:t>
              </a:r>
              <a:endPara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 rot="0">
              <a:off x="10327" y="4274"/>
              <a:ext cx="557" cy="620"/>
              <a:chOff x="10535902" y="1108315"/>
              <a:chExt cx="433949" cy="491850"/>
            </a:xfrm>
            <a:solidFill>
              <a:srgbClr val="756663"/>
            </a:solidFill>
          </p:grpSpPr>
          <p:sp>
            <p:nvSpPr>
              <p:cNvPr id="38" name="Freeform 11"/>
              <p:cNvSpPr/>
              <p:nvPr/>
            </p:nvSpPr>
            <p:spPr bwMode="auto">
              <a:xfrm>
                <a:off x="10535902" y="1372295"/>
                <a:ext cx="433949" cy="227870"/>
              </a:xfrm>
              <a:custGeom>
                <a:avLst/>
                <a:gdLst>
                  <a:gd name="T0" fmla="*/ 0 w 38"/>
                  <a:gd name="T1" fmla="*/ 9 h 19"/>
                  <a:gd name="T2" fmla="*/ 4 w 38"/>
                  <a:gd name="T3" fmla="*/ 2 h 19"/>
                  <a:gd name="T4" fmla="*/ 12 w 38"/>
                  <a:gd name="T5" fmla="*/ 0 h 19"/>
                  <a:gd name="T6" fmla="*/ 19 w 38"/>
                  <a:gd name="T7" fmla="*/ 17 h 19"/>
                  <a:gd name="T8" fmla="*/ 26 w 38"/>
                  <a:gd name="T9" fmla="*/ 0 h 19"/>
                  <a:gd name="T10" fmla="*/ 34 w 38"/>
                  <a:gd name="T11" fmla="*/ 2 h 19"/>
                  <a:gd name="T12" fmla="*/ 38 w 38"/>
                  <a:gd name="T13" fmla="*/ 9 h 19"/>
                  <a:gd name="T14" fmla="*/ 38 w 38"/>
                  <a:gd name="T15" fmla="*/ 19 h 19"/>
                  <a:gd name="T16" fmla="*/ 19 w 38"/>
                  <a:gd name="T17" fmla="*/ 19 h 19"/>
                  <a:gd name="T18" fmla="*/ 0 w 38"/>
                  <a:gd name="T19" fmla="*/ 19 h 19"/>
                  <a:gd name="T20" fmla="*/ 0 w 38"/>
                  <a:gd name="T2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19">
                    <a:moveTo>
                      <a:pt x="0" y="9"/>
                    </a:moveTo>
                    <a:cubicBezTo>
                      <a:pt x="0" y="6"/>
                      <a:pt x="1" y="3"/>
                      <a:pt x="4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3"/>
                      <a:pt x="38" y="6"/>
                      <a:pt x="38" y="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129AEE"/>
              </a:solidFill>
              <a:ln w="9525">
                <a:noFill/>
                <a:rou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10649837" y="1108315"/>
                <a:ext cx="194250" cy="239699"/>
              </a:xfrm>
              <a:custGeom>
                <a:avLst/>
                <a:gdLst>
                  <a:gd name="T0" fmla="*/ 9 w 17"/>
                  <a:gd name="T1" fmla="*/ 20 h 20"/>
                  <a:gd name="T2" fmla="*/ 3 w 17"/>
                  <a:gd name="T3" fmla="*/ 16 h 20"/>
                  <a:gd name="T4" fmla="*/ 1 w 17"/>
                  <a:gd name="T5" fmla="*/ 6 h 20"/>
                  <a:gd name="T6" fmla="*/ 9 w 17"/>
                  <a:gd name="T7" fmla="*/ 0 h 20"/>
                  <a:gd name="T8" fmla="*/ 16 w 17"/>
                  <a:gd name="T9" fmla="*/ 6 h 20"/>
                  <a:gd name="T10" fmla="*/ 15 w 17"/>
                  <a:gd name="T11" fmla="*/ 16 h 20"/>
                  <a:gd name="T12" fmla="*/ 9 w 17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0">
                    <a:moveTo>
                      <a:pt x="9" y="20"/>
                    </a:moveTo>
                    <a:cubicBezTo>
                      <a:pt x="6" y="20"/>
                      <a:pt x="4" y="18"/>
                      <a:pt x="3" y="16"/>
                    </a:cubicBezTo>
                    <a:cubicBezTo>
                      <a:pt x="1" y="13"/>
                      <a:pt x="0" y="9"/>
                      <a:pt x="1" y="6"/>
                    </a:cubicBezTo>
                    <a:cubicBezTo>
                      <a:pt x="2" y="3"/>
                      <a:pt x="4" y="0"/>
                      <a:pt x="9" y="0"/>
                    </a:cubicBezTo>
                    <a:cubicBezTo>
                      <a:pt x="13" y="0"/>
                      <a:pt x="16" y="3"/>
                      <a:pt x="16" y="6"/>
                    </a:cubicBezTo>
                    <a:cubicBezTo>
                      <a:pt x="17" y="9"/>
                      <a:pt x="16" y="13"/>
                      <a:pt x="15" y="16"/>
                    </a:cubicBezTo>
                    <a:cubicBezTo>
                      <a:pt x="13" y="18"/>
                      <a:pt x="11" y="20"/>
                      <a:pt x="9" y="20"/>
                    </a:cubicBezTo>
                    <a:close/>
                  </a:path>
                </a:pathLst>
              </a:custGeom>
              <a:solidFill>
                <a:srgbClr val="129AEE"/>
              </a:solidFill>
              <a:ln w="9525">
                <a:noFill/>
                <a:rou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0" name="Freeform 13"/>
              <p:cNvSpPr/>
              <p:nvPr/>
            </p:nvSpPr>
            <p:spPr bwMode="auto">
              <a:xfrm>
                <a:off x="10718323" y="1420235"/>
                <a:ext cx="68485" cy="155649"/>
              </a:xfrm>
              <a:custGeom>
                <a:avLst/>
                <a:gdLst>
                  <a:gd name="T0" fmla="*/ 37 w 110"/>
                  <a:gd name="T1" fmla="*/ 0 h 250"/>
                  <a:gd name="T2" fmla="*/ 74 w 110"/>
                  <a:gd name="T3" fmla="*/ 0 h 250"/>
                  <a:gd name="T4" fmla="*/ 110 w 110"/>
                  <a:gd name="T5" fmla="*/ 250 h 250"/>
                  <a:gd name="T6" fmla="*/ 0 w 110"/>
                  <a:gd name="T7" fmla="*/ 250 h 250"/>
                  <a:gd name="T8" fmla="*/ 37 w 110"/>
                  <a:gd name="T9" fmla="*/ 0 h 250"/>
                  <a:gd name="T10" fmla="*/ 37 w 110"/>
                  <a:gd name="T11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250">
                    <a:moveTo>
                      <a:pt x="37" y="0"/>
                    </a:moveTo>
                    <a:lnTo>
                      <a:pt x="74" y="0"/>
                    </a:lnTo>
                    <a:lnTo>
                      <a:pt x="110" y="250"/>
                    </a:lnTo>
                    <a:lnTo>
                      <a:pt x="0" y="250"/>
                    </a:lnTo>
                    <a:lnTo>
                      <a:pt x="37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129AEE"/>
              </a:solidFill>
              <a:ln w="9525">
                <a:noFill/>
                <a:rou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1" name="Oval 14"/>
              <p:cNvSpPr>
                <a:spLocks noChangeArrowheads="1"/>
              </p:cNvSpPr>
              <p:nvPr/>
            </p:nvSpPr>
            <p:spPr bwMode="auto">
              <a:xfrm>
                <a:off x="10718323" y="1372295"/>
                <a:ext cx="57279" cy="59769"/>
              </a:xfrm>
              <a:prstGeom prst="ellipse">
                <a:avLst/>
              </a:prstGeom>
              <a:solidFill>
                <a:srgbClr val="129AEE"/>
              </a:solidFill>
              <a:ln w="9525">
                <a:noFill/>
                <a:rou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90" y="2848654"/>
            <a:ext cx="5505980" cy="153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9511" y="0"/>
            <a:ext cx="472567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710321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招生管理系统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4" name="Text Placeholder 33"/>
          <p:cNvSpPr txBox="1"/>
          <p:nvPr/>
        </p:nvSpPr>
        <p:spPr>
          <a:xfrm>
            <a:off x="667591" y="741680"/>
            <a:ext cx="10752883" cy="17106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914400">
              <a:lnSpc>
                <a:spcPct val="150000"/>
              </a:lnSpc>
            </a:pPr>
            <a:r>
              <a:rPr lang="zh-CN" altLang="zh-CN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招生管理系统：</a:t>
            </a:r>
            <a:endParaRPr lang="zh-CN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针对教育行业，以学校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互联网宣传、招生、录取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等各方面需求为依据，建设涵盖从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招生计划、报名缴费、考试、录取、分班、查询统计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等所有招生环节的管理工作。同时开放数据接口，与学校现有教务、迎新管理等系统做对接，真正实现学校数据的互通共享，优化学校管理流程，提高学校管理效率。</a:t>
            </a:r>
            <a:endParaRPr lang="zh-CN" altLang="zh-CN" sz="1600" dirty="0" smtClean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" name="Rectangle 28"/>
          <p:cNvSpPr/>
          <p:nvPr/>
        </p:nvSpPr>
        <p:spPr>
          <a:xfrm>
            <a:off x="4112076" y="3283584"/>
            <a:ext cx="2002095" cy="101981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考生服务</a:t>
            </a:r>
            <a:endParaRPr lang="en-US" altLang="zh-CN" sz="1600" b="1" dirty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网上报名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缴费、</a:t>
            </a:r>
            <a:endParaRPr lang="en-US" altLang="zh-CN" sz="1400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打印准考证、录取查询</a:t>
            </a:r>
            <a:endParaRPr lang="zh-CN" altLang="en-US" sz="1400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6" name="Rectangle 29"/>
          <p:cNvSpPr/>
          <p:nvPr/>
        </p:nvSpPr>
        <p:spPr>
          <a:xfrm>
            <a:off x="254276" y="3296274"/>
            <a:ext cx="2212687" cy="74231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招生计划</a:t>
            </a:r>
            <a:endParaRPr lang="zh-CN" altLang="en-US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制定招生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计划并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审核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2225491" y="3283389"/>
            <a:ext cx="1821180" cy="9372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自主招生</a:t>
            </a:r>
            <a:endParaRPr lang="en-US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在线报名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审核、</a:t>
            </a:r>
            <a:endParaRPr lang="en-US" altLang="zh-CN" sz="1400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考试、成绩、录取</a:t>
            </a:r>
            <a:endParaRPr lang="zh-CN" altLang="en-US" sz="1400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8" name="Rectangle 28"/>
          <p:cNvSpPr/>
          <p:nvPr/>
        </p:nvSpPr>
        <p:spPr>
          <a:xfrm>
            <a:off x="195400" y="5247306"/>
            <a:ext cx="2212687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录取管理</a:t>
            </a:r>
            <a:endParaRPr lang="zh-CN" altLang="en-US" sz="1600" b="1" dirty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确认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录取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/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导入/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维护名单</a:t>
            </a:r>
            <a:endParaRPr lang="zh-CN" altLang="en-US" sz="1400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9" name="Rectangle 28"/>
          <p:cNvSpPr/>
          <p:nvPr/>
        </p:nvSpPr>
        <p:spPr>
          <a:xfrm>
            <a:off x="1926871" y="5250733"/>
            <a:ext cx="2212687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录取分班</a:t>
            </a:r>
            <a:endParaRPr lang="en-US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规则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设置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智能分班、</a:t>
            </a:r>
            <a:endParaRPr lang="en-US" altLang="zh-CN" sz="1400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学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号生成</a:t>
            </a:r>
            <a:endParaRPr lang="zh-CN" altLang="en-US" sz="1400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10" name="Rectangle 28"/>
          <p:cNvSpPr/>
          <p:nvPr/>
        </p:nvSpPr>
        <p:spPr>
          <a:xfrm>
            <a:off x="4121992" y="5246749"/>
            <a:ext cx="1722120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统计查询</a:t>
            </a:r>
            <a:endParaRPr lang="en-US" altLang="zh-CN" sz="12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人数统计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历史对比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图表</a:t>
            </a:r>
            <a:endParaRPr lang="zh-CN" altLang="en-US" sz="1400" dirty="0" smtClean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grpSp>
        <p:nvGrpSpPr>
          <p:cNvPr id="11" name="Group 35"/>
          <p:cNvGrpSpPr/>
          <p:nvPr/>
        </p:nvGrpSpPr>
        <p:grpSpPr>
          <a:xfrm>
            <a:off x="4692181" y="4841237"/>
            <a:ext cx="424815" cy="326390"/>
            <a:chOff x="4605338" y="3814763"/>
            <a:chExt cx="420688" cy="354013"/>
          </a:xfrm>
          <a:solidFill>
            <a:schemeClr val="accent2"/>
          </a:solidFill>
        </p:grpSpPr>
        <p:sp>
          <p:nvSpPr>
            <p:cNvPr id="43" name="Freeform 32"/>
            <p:cNvSpPr>
              <a:spLocks noEditPoints="1"/>
            </p:cNvSpPr>
            <p:nvPr/>
          </p:nvSpPr>
          <p:spPr bwMode="auto">
            <a:xfrm>
              <a:off x="4605338" y="3814763"/>
              <a:ext cx="420688" cy="354013"/>
            </a:xfrm>
            <a:custGeom>
              <a:avLst/>
              <a:gdLst>
                <a:gd name="T0" fmla="*/ 507 w 548"/>
                <a:gd name="T1" fmla="*/ 0 h 462"/>
                <a:gd name="T2" fmla="*/ 41 w 548"/>
                <a:gd name="T3" fmla="*/ 0 h 462"/>
                <a:gd name="T4" fmla="*/ 0 w 548"/>
                <a:gd name="T5" fmla="*/ 41 h 462"/>
                <a:gd name="T6" fmla="*/ 0 w 548"/>
                <a:gd name="T7" fmla="*/ 369 h 462"/>
                <a:gd name="T8" fmla="*/ 41 w 548"/>
                <a:gd name="T9" fmla="*/ 409 h 462"/>
                <a:gd name="T10" fmla="*/ 226 w 548"/>
                <a:gd name="T11" fmla="*/ 409 h 462"/>
                <a:gd name="T12" fmla="*/ 226 w 548"/>
                <a:gd name="T13" fmla="*/ 416 h 462"/>
                <a:gd name="T14" fmla="*/ 223 w 548"/>
                <a:gd name="T15" fmla="*/ 428 h 462"/>
                <a:gd name="T16" fmla="*/ 177 w 548"/>
                <a:gd name="T17" fmla="*/ 445 h 462"/>
                <a:gd name="T18" fmla="*/ 160 w 548"/>
                <a:gd name="T19" fmla="*/ 449 h 462"/>
                <a:gd name="T20" fmla="*/ 151 w 548"/>
                <a:gd name="T21" fmla="*/ 449 h 462"/>
                <a:gd name="T22" fmla="*/ 142 w 548"/>
                <a:gd name="T23" fmla="*/ 455 h 462"/>
                <a:gd name="T24" fmla="*/ 142 w 548"/>
                <a:gd name="T25" fmla="*/ 455 h 462"/>
                <a:gd name="T26" fmla="*/ 151 w 548"/>
                <a:gd name="T27" fmla="*/ 462 h 462"/>
                <a:gd name="T28" fmla="*/ 397 w 548"/>
                <a:gd name="T29" fmla="*/ 462 h 462"/>
                <a:gd name="T30" fmla="*/ 406 w 548"/>
                <a:gd name="T31" fmla="*/ 455 h 462"/>
                <a:gd name="T32" fmla="*/ 406 w 548"/>
                <a:gd name="T33" fmla="*/ 455 h 462"/>
                <a:gd name="T34" fmla="*/ 402 w 548"/>
                <a:gd name="T35" fmla="*/ 449 h 462"/>
                <a:gd name="T36" fmla="*/ 389 w 548"/>
                <a:gd name="T37" fmla="*/ 448 h 462"/>
                <a:gd name="T38" fmla="*/ 329 w 548"/>
                <a:gd name="T39" fmla="*/ 426 h 462"/>
                <a:gd name="T40" fmla="*/ 322 w 548"/>
                <a:gd name="T41" fmla="*/ 416 h 462"/>
                <a:gd name="T42" fmla="*/ 322 w 548"/>
                <a:gd name="T43" fmla="*/ 409 h 462"/>
                <a:gd name="T44" fmla="*/ 507 w 548"/>
                <a:gd name="T45" fmla="*/ 409 h 462"/>
                <a:gd name="T46" fmla="*/ 548 w 548"/>
                <a:gd name="T47" fmla="*/ 369 h 462"/>
                <a:gd name="T48" fmla="*/ 548 w 548"/>
                <a:gd name="T49" fmla="*/ 41 h 462"/>
                <a:gd name="T50" fmla="*/ 507 w 548"/>
                <a:gd name="T51" fmla="*/ 0 h 462"/>
                <a:gd name="T52" fmla="*/ 510 w 548"/>
                <a:gd name="T53" fmla="*/ 330 h 462"/>
                <a:gd name="T54" fmla="*/ 497 w 548"/>
                <a:gd name="T55" fmla="*/ 344 h 462"/>
                <a:gd name="T56" fmla="*/ 51 w 548"/>
                <a:gd name="T57" fmla="*/ 344 h 462"/>
                <a:gd name="T58" fmla="*/ 38 w 548"/>
                <a:gd name="T59" fmla="*/ 330 h 462"/>
                <a:gd name="T60" fmla="*/ 38 w 548"/>
                <a:gd name="T61" fmla="*/ 50 h 462"/>
                <a:gd name="T62" fmla="*/ 51 w 548"/>
                <a:gd name="T63" fmla="*/ 36 h 462"/>
                <a:gd name="T64" fmla="*/ 497 w 548"/>
                <a:gd name="T65" fmla="*/ 36 h 462"/>
                <a:gd name="T66" fmla="*/ 510 w 548"/>
                <a:gd name="T67" fmla="*/ 50 h 462"/>
                <a:gd name="T68" fmla="*/ 510 w 548"/>
                <a:gd name="T69" fmla="*/ 33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462">
                  <a:moveTo>
                    <a:pt x="507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1"/>
                    <a:pt x="18" y="409"/>
                    <a:pt x="41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6" y="419"/>
                    <a:pt x="225" y="425"/>
                    <a:pt x="223" y="428"/>
                  </a:cubicBezTo>
                  <a:cubicBezTo>
                    <a:pt x="177" y="445"/>
                    <a:pt x="177" y="445"/>
                    <a:pt x="177" y="445"/>
                  </a:cubicBezTo>
                  <a:cubicBezTo>
                    <a:pt x="173" y="447"/>
                    <a:pt x="165" y="449"/>
                    <a:pt x="160" y="449"/>
                  </a:cubicBezTo>
                  <a:cubicBezTo>
                    <a:pt x="151" y="449"/>
                    <a:pt x="151" y="449"/>
                    <a:pt x="151" y="449"/>
                  </a:cubicBezTo>
                  <a:cubicBezTo>
                    <a:pt x="146" y="449"/>
                    <a:pt x="142" y="452"/>
                    <a:pt x="142" y="455"/>
                  </a:cubicBezTo>
                  <a:cubicBezTo>
                    <a:pt x="142" y="455"/>
                    <a:pt x="142" y="455"/>
                    <a:pt x="142" y="455"/>
                  </a:cubicBezTo>
                  <a:cubicBezTo>
                    <a:pt x="142" y="459"/>
                    <a:pt x="146" y="462"/>
                    <a:pt x="151" y="462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402" y="462"/>
                    <a:pt x="406" y="459"/>
                    <a:pt x="406" y="455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06" y="452"/>
                    <a:pt x="404" y="449"/>
                    <a:pt x="402" y="449"/>
                  </a:cubicBezTo>
                  <a:cubicBezTo>
                    <a:pt x="399" y="449"/>
                    <a:pt x="393" y="448"/>
                    <a:pt x="389" y="448"/>
                  </a:cubicBezTo>
                  <a:cubicBezTo>
                    <a:pt x="329" y="426"/>
                    <a:pt x="329" y="426"/>
                    <a:pt x="329" y="426"/>
                  </a:cubicBezTo>
                  <a:cubicBezTo>
                    <a:pt x="325" y="424"/>
                    <a:pt x="322" y="419"/>
                    <a:pt x="322" y="416"/>
                  </a:cubicBezTo>
                  <a:cubicBezTo>
                    <a:pt x="322" y="409"/>
                    <a:pt x="322" y="409"/>
                    <a:pt x="322" y="409"/>
                  </a:cubicBezTo>
                  <a:cubicBezTo>
                    <a:pt x="507" y="409"/>
                    <a:pt x="507" y="409"/>
                    <a:pt x="507" y="409"/>
                  </a:cubicBezTo>
                  <a:cubicBezTo>
                    <a:pt x="530" y="409"/>
                    <a:pt x="548" y="391"/>
                    <a:pt x="548" y="369"/>
                  </a:cubicBezTo>
                  <a:cubicBezTo>
                    <a:pt x="548" y="41"/>
                    <a:pt x="548" y="41"/>
                    <a:pt x="548" y="41"/>
                  </a:cubicBezTo>
                  <a:cubicBezTo>
                    <a:pt x="548" y="18"/>
                    <a:pt x="530" y="0"/>
                    <a:pt x="507" y="0"/>
                  </a:cubicBezTo>
                  <a:close/>
                  <a:moveTo>
                    <a:pt x="510" y="330"/>
                  </a:moveTo>
                  <a:cubicBezTo>
                    <a:pt x="510" y="337"/>
                    <a:pt x="504" y="343"/>
                    <a:pt x="497" y="344"/>
                  </a:cubicBezTo>
                  <a:cubicBezTo>
                    <a:pt x="51" y="344"/>
                    <a:pt x="51" y="344"/>
                    <a:pt x="51" y="344"/>
                  </a:cubicBezTo>
                  <a:cubicBezTo>
                    <a:pt x="44" y="343"/>
                    <a:pt x="38" y="337"/>
                    <a:pt x="38" y="33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2"/>
                    <a:pt x="44" y="36"/>
                    <a:pt x="51" y="36"/>
                  </a:cubicBezTo>
                  <a:cubicBezTo>
                    <a:pt x="497" y="36"/>
                    <a:pt x="497" y="36"/>
                    <a:pt x="497" y="36"/>
                  </a:cubicBezTo>
                  <a:cubicBezTo>
                    <a:pt x="504" y="36"/>
                    <a:pt x="510" y="42"/>
                    <a:pt x="510" y="50"/>
                  </a:cubicBezTo>
                  <a:lnTo>
                    <a:pt x="510" y="3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4932363" y="4103688"/>
              <a:ext cx="6350" cy="47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4943475" y="4100513"/>
              <a:ext cx="47625" cy="9525"/>
            </a:xfrm>
            <a:custGeom>
              <a:avLst/>
              <a:gdLst>
                <a:gd name="T0" fmla="*/ 63 w 63"/>
                <a:gd name="T1" fmla="*/ 6 h 13"/>
                <a:gd name="T2" fmla="*/ 57 w 63"/>
                <a:gd name="T3" fmla="*/ 13 h 13"/>
                <a:gd name="T4" fmla="*/ 6 w 63"/>
                <a:gd name="T5" fmla="*/ 13 h 13"/>
                <a:gd name="T6" fmla="*/ 0 w 63"/>
                <a:gd name="T7" fmla="*/ 6 h 13"/>
                <a:gd name="T8" fmla="*/ 0 w 63"/>
                <a:gd name="T9" fmla="*/ 6 h 13"/>
                <a:gd name="T10" fmla="*/ 6 w 63"/>
                <a:gd name="T11" fmla="*/ 0 h 13"/>
                <a:gd name="T12" fmla="*/ 57 w 63"/>
                <a:gd name="T13" fmla="*/ 0 h 13"/>
                <a:gd name="T14" fmla="*/ 63 w 63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3">
                  <a:moveTo>
                    <a:pt x="63" y="6"/>
                  </a:moveTo>
                  <a:cubicBezTo>
                    <a:pt x="63" y="10"/>
                    <a:pt x="60" y="13"/>
                    <a:pt x="5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4922838" y="3875088"/>
              <a:ext cx="34925" cy="166688"/>
            </a:xfrm>
            <a:custGeom>
              <a:avLst/>
              <a:gdLst>
                <a:gd name="T0" fmla="*/ 45 w 45"/>
                <a:gd name="T1" fmla="*/ 193 h 216"/>
                <a:gd name="T2" fmla="*/ 22 w 45"/>
                <a:gd name="T3" fmla="*/ 216 h 216"/>
                <a:gd name="T4" fmla="*/ 22 w 45"/>
                <a:gd name="T5" fmla="*/ 216 h 216"/>
                <a:gd name="T6" fmla="*/ 0 w 45"/>
                <a:gd name="T7" fmla="*/ 193 h 216"/>
                <a:gd name="T8" fmla="*/ 0 w 45"/>
                <a:gd name="T9" fmla="*/ 23 h 216"/>
                <a:gd name="T10" fmla="*/ 22 w 45"/>
                <a:gd name="T11" fmla="*/ 0 h 216"/>
                <a:gd name="T12" fmla="*/ 22 w 45"/>
                <a:gd name="T13" fmla="*/ 0 h 216"/>
                <a:gd name="T14" fmla="*/ 45 w 45"/>
                <a:gd name="T15" fmla="*/ 23 h 216"/>
                <a:gd name="T16" fmla="*/ 45 w 45"/>
                <a:gd name="T17" fmla="*/ 19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16">
                  <a:moveTo>
                    <a:pt x="45" y="193"/>
                  </a:moveTo>
                  <a:cubicBezTo>
                    <a:pt x="45" y="206"/>
                    <a:pt x="35" y="216"/>
                    <a:pt x="22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10" y="216"/>
                    <a:pt x="0" y="206"/>
                    <a:pt x="0" y="19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4860925" y="3903663"/>
              <a:ext cx="34925" cy="138113"/>
            </a:xfrm>
            <a:custGeom>
              <a:avLst/>
              <a:gdLst>
                <a:gd name="T0" fmla="*/ 45 w 45"/>
                <a:gd name="T1" fmla="*/ 157 h 180"/>
                <a:gd name="T2" fmla="*/ 23 w 45"/>
                <a:gd name="T3" fmla="*/ 180 h 180"/>
                <a:gd name="T4" fmla="*/ 23 w 45"/>
                <a:gd name="T5" fmla="*/ 180 h 180"/>
                <a:gd name="T6" fmla="*/ 0 w 45"/>
                <a:gd name="T7" fmla="*/ 157 h 180"/>
                <a:gd name="T8" fmla="*/ 0 w 45"/>
                <a:gd name="T9" fmla="*/ 23 h 180"/>
                <a:gd name="T10" fmla="*/ 23 w 45"/>
                <a:gd name="T11" fmla="*/ 0 h 180"/>
                <a:gd name="T12" fmla="*/ 23 w 45"/>
                <a:gd name="T13" fmla="*/ 0 h 180"/>
                <a:gd name="T14" fmla="*/ 45 w 45"/>
                <a:gd name="T15" fmla="*/ 23 h 180"/>
                <a:gd name="T16" fmla="*/ 45 w 45"/>
                <a:gd name="T17" fmla="*/ 1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0">
                  <a:moveTo>
                    <a:pt x="45" y="157"/>
                  </a:moveTo>
                  <a:cubicBezTo>
                    <a:pt x="45" y="170"/>
                    <a:pt x="35" y="180"/>
                    <a:pt x="23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4799013" y="3930650"/>
              <a:ext cx="33338" cy="111125"/>
            </a:xfrm>
            <a:custGeom>
              <a:avLst/>
              <a:gdLst>
                <a:gd name="T0" fmla="*/ 44 w 44"/>
                <a:gd name="T1" fmla="*/ 121 h 144"/>
                <a:gd name="T2" fmla="*/ 22 w 44"/>
                <a:gd name="T3" fmla="*/ 144 h 144"/>
                <a:gd name="T4" fmla="*/ 22 w 44"/>
                <a:gd name="T5" fmla="*/ 144 h 144"/>
                <a:gd name="T6" fmla="*/ 0 w 44"/>
                <a:gd name="T7" fmla="*/ 121 h 144"/>
                <a:gd name="T8" fmla="*/ 0 w 44"/>
                <a:gd name="T9" fmla="*/ 23 h 144"/>
                <a:gd name="T10" fmla="*/ 22 w 44"/>
                <a:gd name="T11" fmla="*/ 0 h 144"/>
                <a:gd name="T12" fmla="*/ 22 w 44"/>
                <a:gd name="T13" fmla="*/ 0 h 144"/>
                <a:gd name="T14" fmla="*/ 44 w 44"/>
                <a:gd name="T15" fmla="*/ 23 h 144"/>
                <a:gd name="T16" fmla="*/ 44 w 44"/>
                <a:gd name="T17" fmla="*/ 12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4">
                  <a:moveTo>
                    <a:pt x="44" y="121"/>
                  </a:moveTo>
                  <a:cubicBezTo>
                    <a:pt x="44" y="134"/>
                    <a:pt x="34" y="144"/>
                    <a:pt x="22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10" y="144"/>
                    <a:pt x="0" y="134"/>
                    <a:pt x="0" y="1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lnTo>
                    <a:pt x="44" y="1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4737100" y="3959225"/>
              <a:ext cx="34925" cy="82550"/>
            </a:xfrm>
            <a:custGeom>
              <a:avLst/>
              <a:gdLst>
                <a:gd name="T0" fmla="*/ 45 w 45"/>
                <a:gd name="T1" fmla="*/ 85 h 108"/>
                <a:gd name="T2" fmla="*/ 22 w 45"/>
                <a:gd name="T3" fmla="*/ 108 h 108"/>
                <a:gd name="T4" fmla="*/ 22 w 45"/>
                <a:gd name="T5" fmla="*/ 108 h 108"/>
                <a:gd name="T6" fmla="*/ 0 w 45"/>
                <a:gd name="T7" fmla="*/ 85 h 108"/>
                <a:gd name="T8" fmla="*/ 0 w 45"/>
                <a:gd name="T9" fmla="*/ 23 h 108"/>
                <a:gd name="T10" fmla="*/ 22 w 45"/>
                <a:gd name="T11" fmla="*/ 0 h 108"/>
                <a:gd name="T12" fmla="*/ 22 w 45"/>
                <a:gd name="T13" fmla="*/ 0 h 108"/>
                <a:gd name="T14" fmla="*/ 45 w 45"/>
                <a:gd name="T15" fmla="*/ 23 h 108"/>
                <a:gd name="T16" fmla="*/ 45 w 45"/>
                <a:gd name="T1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8">
                  <a:moveTo>
                    <a:pt x="45" y="85"/>
                  </a:moveTo>
                  <a:cubicBezTo>
                    <a:pt x="45" y="98"/>
                    <a:pt x="35" y="108"/>
                    <a:pt x="22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0" y="108"/>
                    <a:pt x="0" y="98"/>
                    <a:pt x="0" y="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4675188" y="3986213"/>
              <a:ext cx="33338" cy="55563"/>
            </a:xfrm>
            <a:custGeom>
              <a:avLst/>
              <a:gdLst>
                <a:gd name="T0" fmla="*/ 45 w 45"/>
                <a:gd name="T1" fmla="*/ 49 h 72"/>
                <a:gd name="T2" fmla="*/ 23 w 45"/>
                <a:gd name="T3" fmla="*/ 72 h 72"/>
                <a:gd name="T4" fmla="*/ 23 w 45"/>
                <a:gd name="T5" fmla="*/ 72 h 72"/>
                <a:gd name="T6" fmla="*/ 0 w 45"/>
                <a:gd name="T7" fmla="*/ 49 h 72"/>
                <a:gd name="T8" fmla="*/ 0 w 45"/>
                <a:gd name="T9" fmla="*/ 23 h 72"/>
                <a:gd name="T10" fmla="*/ 23 w 45"/>
                <a:gd name="T11" fmla="*/ 0 h 72"/>
                <a:gd name="T12" fmla="*/ 23 w 45"/>
                <a:gd name="T13" fmla="*/ 0 h 72"/>
                <a:gd name="T14" fmla="*/ 45 w 45"/>
                <a:gd name="T15" fmla="*/ 23 h 72"/>
                <a:gd name="T16" fmla="*/ 45 w 45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2">
                  <a:moveTo>
                    <a:pt x="45" y="49"/>
                  </a:moveTo>
                  <a:cubicBezTo>
                    <a:pt x="45" y="62"/>
                    <a:pt x="35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12" name="Group 253"/>
          <p:cNvGrpSpPr/>
          <p:nvPr/>
        </p:nvGrpSpPr>
        <p:grpSpPr>
          <a:xfrm>
            <a:off x="1105846" y="4844896"/>
            <a:ext cx="403225" cy="308610"/>
            <a:chOff x="2044700" y="5510213"/>
            <a:chExt cx="479425" cy="357188"/>
          </a:xfrm>
          <a:solidFill>
            <a:schemeClr val="accent2"/>
          </a:solidFill>
        </p:grpSpPr>
        <p:sp>
          <p:nvSpPr>
            <p:cNvPr id="38" name="Freeform 236"/>
            <p:cNvSpPr>
              <a:spLocks noEditPoints="1"/>
            </p:cNvSpPr>
            <p:nvPr/>
          </p:nvSpPr>
          <p:spPr bwMode="auto">
            <a:xfrm>
              <a:off x="2044700" y="5510213"/>
              <a:ext cx="479425" cy="357188"/>
            </a:xfrm>
            <a:custGeom>
              <a:avLst/>
              <a:gdLst>
                <a:gd name="T0" fmla="*/ 614 w 624"/>
                <a:gd name="T1" fmla="*/ 355 h 464"/>
                <a:gd name="T2" fmla="*/ 535 w 624"/>
                <a:gd name="T3" fmla="*/ 461 h 464"/>
                <a:gd name="T4" fmla="*/ 519 w 624"/>
                <a:gd name="T5" fmla="*/ 464 h 464"/>
                <a:gd name="T6" fmla="*/ 65 w 624"/>
                <a:gd name="T7" fmla="*/ 464 h 464"/>
                <a:gd name="T8" fmla="*/ 0 w 624"/>
                <a:gd name="T9" fmla="*/ 399 h 464"/>
                <a:gd name="T10" fmla="*/ 0 w 624"/>
                <a:gd name="T11" fmla="*/ 394 h 464"/>
                <a:gd name="T12" fmla="*/ 0 w 624"/>
                <a:gd name="T13" fmla="*/ 124 h 464"/>
                <a:gd name="T14" fmla="*/ 0 w 624"/>
                <a:gd name="T15" fmla="*/ 59 h 464"/>
                <a:gd name="T16" fmla="*/ 4 w 624"/>
                <a:gd name="T17" fmla="*/ 48 h 464"/>
                <a:gd name="T18" fmla="*/ 15 w 624"/>
                <a:gd name="T19" fmla="*/ 44 h 464"/>
                <a:gd name="T20" fmla="*/ 37 w 624"/>
                <a:gd name="T21" fmla="*/ 44 h 464"/>
                <a:gd name="T22" fmla="*/ 75 w 624"/>
                <a:gd name="T23" fmla="*/ 0 h 464"/>
                <a:gd name="T24" fmla="*/ 579 w 624"/>
                <a:gd name="T25" fmla="*/ 0 h 464"/>
                <a:gd name="T26" fmla="*/ 614 w 624"/>
                <a:gd name="T27" fmla="*/ 32 h 464"/>
                <a:gd name="T28" fmla="*/ 614 w 624"/>
                <a:gd name="T29" fmla="*/ 355 h 464"/>
                <a:gd name="T30" fmla="*/ 554 w 624"/>
                <a:gd name="T31" fmla="*/ 74 h 464"/>
                <a:gd name="T32" fmla="*/ 30 w 624"/>
                <a:gd name="T33" fmla="*/ 74 h 464"/>
                <a:gd name="T34" fmla="*/ 30 w 624"/>
                <a:gd name="T35" fmla="*/ 124 h 464"/>
                <a:gd name="T36" fmla="*/ 30 w 624"/>
                <a:gd name="T37" fmla="*/ 394 h 464"/>
                <a:gd name="T38" fmla="*/ 30 w 624"/>
                <a:gd name="T39" fmla="*/ 399 h 464"/>
                <a:gd name="T40" fmla="*/ 65 w 624"/>
                <a:gd name="T41" fmla="*/ 434 h 464"/>
                <a:gd name="T42" fmla="*/ 519 w 624"/>
                <a:gd name="T43" fmla="*/ 434 h 464"/>
                <a:gd name="T44" fmla="*/ 554 w 624"/>
                <a:gd name="T45" fmla="*/ 399 h 464"/>
                <a:gd name="T46" fmla="*/ 554 w 624"/>
                <a:gd name="T47" fmla="*/ 394 h 464"/>
                <a:gd name="T48" fmla="*/ 554 w 624"/>
                <a:gd name="T49" fmla="*/ 124 h 464"/>
                <a:gd name="T50" fmla="*/ 554 w 624"/>
                <a:gd name="T51" fmla="*/ 7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4" h="464">
                  <a:moveTo>
                    <a:pt x="614" y="355"/>
                  </a:moveTo>
                  <a:cubicBezTo>
                    <a:pt x="613" y="377"/>
                    <a:pt x="624" y="460"/>
                    <a:pt x="535" y="461"/>
                  </a:cubicBezTo>
                  <a:cubicBezTo>
                    <a:pt x="530" y="463"/>
                    <a:pt x="525" y="464"/>
                    <a:pt x="519" y="464"/>
                  </a:cubicBezTo>
                  <a:cubicBezTo>
                    <a:pt x="65" y="464"/>
                    <a:pt x="65" y="464"/>
                    <a:pt x="65" y="464"/>
                  </a:cubicBezTo>
                  <a:cubicBezTo>
                    <a:pt x="29" y="464"/>
                    <a:pt x="0" y="435"/>
                    <a:pt x="0" y="399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2" y="51"/>
                    <a:pt x="4" y="48"/>
                  </a:cubicBezTo>
                  <a:cubicBezTo>
                    <a:pt x="7" y="46"/>
                    <a:pt x="11" y="44"/>
                    <a:pt x="15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90" y="35"/>
                    <a:pt x="75" y="0"/>
                    <a:pt x="75" y="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598" y="0"/>
                    <a:pt x="614" y="8"/>
                    <a:pt x="614" y="32"/>
                  </a:cubicBezTo>
                  <a:lnTo>
                    <a:pt x="614" y="355"/>
                  </a:lnTo>
                  <a:close/>
                  <a:moveTo>
                    <a:pt x="554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30" y="394"/>
                    <a:pt x="30" y="394"/>
                    <a:pt x="30" y="394"/>
                  </a:cubicBezTo>
                  <a:cubicBezTo>
                    <a:pt x="30" y="399"/>
                    <a:pt x="30" y="399"/>
                    <a:pt x="30" y="399"/>
                  </a:cubicBezTo>
                  <a:cubicBezTo>
                    <a:pt x="30" y="418"/>
                    <a:pt x="46" y="434"/>
                    <a:pt x="65" y="434"/>
                  </a:cubicBezTo>
                  <a:cubicBezTo>
                    <a:pt x="519" y="434"/>
                    <a:pt x="519" y="434"/>
                    <a:pt x="519" y="434"/>
                  </a:cubicBezTo>
                  <a:cubicBezTo>
                    <a:pt x="538" y="434"/>
                    <a:pt x="554" y="418"/>
                    <a:pt x="554" y="399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4" y="124"/>
                    <a:pt x="554" y="124"/>
                    <a:pt x="554" y="124"/>
                  </a:cubicBezTo>
                  <a:lnTo>
                    <a:pt x="554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39" name="Freeform 237"/>
            <p:cNvSpPr/>
            <p:nvPr/>
          </p:nvSpPr>
          <p:spPr bwMode="auto">
            <a:xfrm>
              <a:off x="2271713" y="5668963"/>
              <a:ext cx="176213" cy="17463"/>
            </a:xfrm>
            <a:custGeom>
              <a:avLst/>
              <a:gdLst>
                <a:gd name="T0" fmla="*/ 0 w 229"/>
                <a:gd name="T1" fmla="*/ 12 h 24"/>
                <a:gd name="T2" fmla="*/ 12 w 229"/>
                <a:gd name="T3" fmla="*/ 0 h 24"/>
                <a:gd name="T4" fmla="*/ 217 w 229"/>
                <a:gd name="T5" fmla="*/ 0 h 24"/>
                <a:gd name="T6" fmla="*/ 229 w 229"/>
                <a:gd name="T7" fmla="*/ 12 h 24"/>
                <a:gd name="T8" fmla="*/ 217 w 229"/>
                <a:gd name="T9" fmla="*/ 24 h 24"/>
                <a:gd name="T10" fmla="*/ 12 w 229"/>
                <a:gd name="T11" fmla="*/ 24 h 24"/>
                <a:gd name="T12" fmla="*/ 0 w 229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0" y="12"/>
                  </a:moveTo>
                  <a:cubicBezTo>
                    <a:pt x="0" y="5"/>
                    <a:pt x="5" y="0"/>
                    <a:pt x="12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4" y="0"/>
                    <a:pt x="229" y="5"/>
                    <a:pt x="229" y="12"/>
                  </a:cubicBezTo>
                  <a:cubicBezTo>
                    <a:pt x="229" y="18"/>
                    <a:pt x="224" y="24"/>
                    <a:pt x="217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8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0" name="Freeform 238"/>
            <p:cNvSpPr/>
            <p:nvPr/>
          </p:nvSpPr>
          <p:spPr bwMode="auto">
            <a:xfrm>
              <a:off x="2271713" y="5749925"/>
              <a:ext cx="176213" cy="19050"/>
            </a:xfrm>
            <a:custGeom>
              <a:avLst/>
              <a:gdLst>
                <a:gd name="T0" fmla="*/ 12 w 229"/>
                <a:gd name="T1" fmla="*/ 24 h 24"/>
                <a:gd name="T2" fmla="*/ 217 w 229"/>
                <a:gd name="T3" fmla="*/ 24 h 24"/>
                <a:gd name="T4" fmla="*/ 229 w 229"/>
                <a:gd name="T5" fmla="*/ 12 h 24"/>
                <a:gd name="T6" fmla="*/ 217 w 229"/>
                <a:gd name="T7" fmla="*/ 0 h 24"/>
                <a:gd name="T8" fmla="*/ 12 w 229"/>
                <a:gd name="T9" fmla="*/ 0 h 24"/>
                <a:gd name="T10" fmla="*/ 0 w 229"/>
                <a:gd name="T11" fmla="*/ 12 h 24"/>
                <a:gd name="T12" fmla="*/ 12 w 22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12" y="24"/>
                  </a:moveTo>
                  <a:cubicBezTo>
                    <a:pt x="217" y="24"/>
                    <a:pt x="217" y="24"/>
                    <a:pt x="217" y="24"/>
                  </a:cubicBezTo>
                  <a:cubicBezTo>
                    <a:pt x="224" y="24"/>
                    <a:pt x="229" y="18"/>
                    <a:pt x="229" y="12"/>
                  </a:cubicBezTo>
                  <a:cubicBezTo>
                    <a:pt x="229" y="5"/>
                    <a:pt x="224" y="0"/>
                    <a:pt x="2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1" name="Freeform 239"/>
            <p:cNvSpPr/>
            <p:nvPr/>
          </p:nvSpPr>
          <p:spPr bwMode="auto">
            <a:xfrm>
              <a:off x="2271713" y="5708650"/>
              <a:ext cx="176213" cy="19050"/>
            </a:xfrm>
            <a:custGeom>
              <a:avLst/>
              <a:gdLst>
                <a:gd name="T0" fmla="*/ 12 w 229"/>
                <a:gd name="T1" fmla="*/ 24 h 24"/>
                <a:gd name="T2" fmla="*/ 217 w 229"/>
                <a:gd name="T3" fmla="*/ 24 h 24"/>
                <a:gd name="T4" fmla="*/ 229 w 229"/>
                <a:gd name="T5" fmla="*/ 12 h 24"/>
                <a:gd name="T6" fmla="*/ 217 w 229"/>
                <a:gd name="T7" fmla="*/ 0 h 24"/>
                <a:gd name="T8" fmla="*/ 12 w 229"/>
                <a:gd name="T9" fmla="*/ 0 h 24"/>
                <a:gd name="T10" fmla="*/ 0 w 229"/>
                <a:gd name="T11" fmla="*/ 12 h 24"/>
                <a:gd name="T12" fmla="*/ 12 w 22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12" y="24"/>
                  </a:moveTo>
                  <a:cubicBezTo>
                    <a:pt x="217" y="24"/>
                    <a:pt x="217" y="24"/>
                    <a:pt x="217" y="24"/>
                  </a:cubicBezTo>
                  <a:cubicBezTo>
                    <a:pt x="224" y="24"/>
                    <a:pt x="229" y="19"/>
                    <a:pt x="229" y="12"/>
                  </a:cubicBezTo>
                  <a:cubicBezTo>
                    <a:pt x="229" y="6"/>
                    <a:pt x="224" y="0"/>
                    <a:pt x="2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2" name="Freeform 240"/>
            <p:cNvSpPr>
              <a:spLocks noEditPoints="1"/>
            </p:cNvSpPr>
            <p:nvPr/>
          </p:nvSpPr>
          <p:spPr bwMode="auto">
            <a:xfrm>
              <a:off x="2093913" y="5654675"/>
              <a:ext cx="150813" cy="168275"/>
            </a:xfrm>
            <a:custGeom>
              <a:avLst/>
              <a:gdLst>
                <a:gd name="T0" fmla="*/ 0 w 196"/>
                <a:gd name="T1" fmla="*/ 0 h 218"/>
                <a:gd name="T2" fmla="*/ 0 w 196"/>
                <a:gd name="T3" fmla="*/ 218 h 218"/>
                <a:gd name="T4" fmla="*/ 196 w 196"/>
                <a:gd name="T5" fmla="*/ 218 h 218"/>
                <a:gd name="T6" fmla="*/ 196 w 196"/>
                <a:gd name="T7" fmla="*/ 0 h 218"/>
                <a:gd name="T8" fmla="*/ 0 w 196"/>
                <a:gd name="T9" fmla="*/ 0 h 218"/>
                <a:gd name="T10" fmla="*/ 7 w 196"/>
                <a:gd name="T11" fmla="*/ 208 h 218"/>
                <a:gd name="T12" fmla="*/ 13 w 196"/>
                <a:gd name="T13" fmla="*/ 181 h 218"/>
                <a:gd name="T14" fmla="*/ 27 w 196"/>
                <a:gd name="T15" fmla="*/ 162 h 218"/>
                <a:gd name="T16" fmla="*/ 63 w 196"/>
                <a:gd name="T17" fmla="*/ 145 h 218"/>
                <a:gd name="T18" fmla="*/ 79 w 196"/>
                <a:gd name="T19" fmla="*/ 133 h 218"/>
                <a:gd name="T20" fmla="*/ 79 w 196"/>
                <a:gd name="T21" fmla="*/ 133 h 218"/>
                <a:gd name="T22" fmla="*/ 79 w 196"/>
                <a:gd name="T23" fmla="*/ 128 h 218"/>
                <a:gd name="T24" fmla="*/ 67 w 196"/>
                <a:gd name="T25" fmla="*/ 110 h 218"/>
                <a:gd name="T26" fmla="*/ 63 w 196"/>
                <a:gd name="T27" fmla="*/ 75 h 218"/>
                <a:gd name="T28" fmla="*/ 78 w 196"/>
                <a:gd name="T29" fmla="*/ 50 h 218"/>
                <a:gd name="T30" fmla="*/ 121 w 196"/>
                <a:gd name="T31" fmla="*/ 48 h 218"/>
                <a:gd name="T32" fmla="*/ 137 w 196"/>
                <a:gd name="T33" fmla="*/ 56 h 218"/>
                <a:gd name="T34" fmla="*/ 139 w 196"/>
                <a:gd name="T35" fmla="*/ 76 h 218"/>
                <a:gd name="T36" fmla="*/ 133 w 196"/>
                <a:gd name="T37" fmla="*/ 93 h 218"/>
                <a:gd name="T38" fmla="*/ 132 w 196"/>
                <a:gd name="T39" fmla="*/ 112 h 218"/>
                <a:gd name="T40" fmla="*/ 123 w 196"/>
                <a:gd name="T41" fmla="*/ 132 h 218"/>
                <a:gd name="T42" fmla="*/ 123 w 196"/>
                <a:gd name="T43" fmla="*/ 133 h 218"/>
                <a:gd name="T44" fmla="*/ 123 w 196"/>
                <a:gd name="T45" fmla="*/ 133 h 218"/>
                <a:gd name="T46" fmla="*/ 145 w 196"/>
                <a:gd name="T47" fmla="*/ 150 h 218"/>
                <a:gd name="T48" fmla="*/ 177 w 196"/>
                <a:gd name="T49" fmla="*/ 178 h 218"/>
                <a:gd name="T50" fmla="*/ 183 w 196"/>
                <a:gd name="T51" fmla="*/ 209 h 218"/>
                <a:gd name="T52" fmla="*/ 7 w 196"/>
                <a:gd name="T53" fmla="*/ 2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6" h="218">
                  <a:moveTo>
                    <a:pt x="0" y="0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96" y="218"/>
                    <a:pt x="196" y="218"/>
                    <a:pt x="196" y="218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0" y="0"/>
                  </a:lnTo>
                  <a:close/>
                  <a:moveTo>
                    <a:pt x="7" y="208"/>
                  </a:moveTo>
                  <a:cubicBezTo>
                    <a:pt x="7" y="208"/>
                    <a:pt x="11" y="189"/>
                    <a:pt x="13" y="181"/>
                  </a:cubicBezTo>
                  <a:cubicBezTo>
                    <a:pt x="15" y="173"/>
                    <a:pt x="14" y="169"/>
                    <a:pt x="27" y="162"/>
                  </a:cubicBezTo>
                  <a:cubicBezTo>
                    <a:pt x="40" y="155"/>
                    <a:pt x="61" y="147"/>
                    <a:pt x="63" y="145"/>
                  </a:cubicBezTo>
                  <a:cubicBezTo>
                    <a:pt x="65" y="143"/>
                    <a:pt x="77" y="135"/>
                    <a:pt x="79" y="133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9" y="132"/>
                    <a:pt x="79" y="130"/>
                    <a:pt x="79" y="128"/>
                  </a:cubicBezTo>
                  <a:cubicBezTo>
                    <a:pt x="77" y="122"/>
                    <a:pt x="70" y="115"/>
                    <a:pt x="67" y="110"/>
                  </a:cubicBezTo>
                  <a:cubicBezTo>
                    <a:pt x="63" y="104"/>
                    <a:pt x="62" y="90"/>
                    <a:pt x="63" y="75"/>
                  </a:cubicBezTo>
                  <a:cubicBezTo>
                    <a:pt x="64" y="60"/>
                    <a:pt x="78" y="50"/>
                    <a:pt x="78" y="50"/>
                  </a:cubicBezTo>
                  <a:cubicBezTo>
                    <a:pt x="103" y="36"/>
                    <a:pt x="114" y="45"/>
                    <a:pt x="121" y="48"/>
                  </a:cubicBezTo>
                  <a:cubicBezTo>
                    <a:pt x="128" y="50"/>
                    <a:pt x="136" y="52"/>
                    <a:pt x="137" y="56"/>
                  </a:cubicBezTo>
                  <a:cubicBezTo>
                    <a:pt x="138" y="61"/>
                    <a:pt x="139" y="71"/>
                    <a:pt x="139" y="76"/>
                  </a:cubicBezTo>
                  <a:cubicBezTo>
                    <a:pt x="139" y="82"/>
                    <a:pt x="134" y="91"/>
                    <a:pt x="133" y="93"/>
                  </a:cubicBezTo>
                  <a:cubicBezTo>
                    <a:pt x="133" y="100"/>
                    <a:pt x="132" y="110"/>
                    <a:pt x="132" y="112"/>
                  </a:cubicBezTo>
                  <a:cubicBezTo>
                    <a:pt x="131" y="117"/>
                    <a:pt x="127" y="125"/>
                    <a:pt x="123" y="132"/>
                  </a:cubicBezTo>
                  <a:cubicBezTo>
                    <a:pt x="123" y="132"/>
                    <a:pt x="123" y="132"/>
                    <a:pt x="123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133"/>
                    <a:pt x="121" y="138"/>
                    <a:pt x="145" y="150"/>
                  </a:cubicBezTo>
                  <a:cubicBezTo>
                    <a:pt x="168" y="162"/>
                    <a:pt x="175" y="171"/>
                    <a:pt x="177" y="178"/>
                  </a:cubicBezTo>
                  <a:cubicBezTo>
                    <a:pt x="179" y="186"/>
                    <a:pt x="183" y="209"/>
                    <a:pt x="183" y="209"/>
                  </a:cubicBezTo>
                  <a:lnTo>
                    <a:pt x="7" y="2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13" name="Group 245"/>
          <p:cNvGrpSpPr/>
          <p:nvPr/>
        </p:nvGrpSpPr>
        <p:grpSpPr>
          <a:xfrm>
            <a:off x="2845381" y="4819344"/>
            <a:ext cx="363854" cy="355600"/>
            <a:chOff x="3767138" y="6329363"/>
            <a:chExt cx="446087" cy="414338"/>
          </a:xfrm>
          <a:solidFill>
            <a:schemeClr val="accent2"/>
          </a:solidFill>
        </p:grpSpPr>
        <p:sp>
          <p:nvSpPr>
            <p:cNvPr id="31" name="Freeform 229"/>
            <p:cNvSpPr/>
            <p:nvPr/>
          </p:nvSpPr>
          <p:spPr bwMode="auto">
            <a:xfrm>
              <a:off x="3767138" y="6329363"/>
              <a:ext cx="382588" cy="414338"/>
            </a:xfrm>
            <a:custGeom>
              <a:avLst/>
              <a:gdLst>
                <a:gd name="T0" fmla="*/ 476 w 497"/>
                <a:gd name="T1" fmla="*/ 422 h 538"/>
                <a:gd name="T2" fmla="*/ 497 w 497"/>
                <a:gd name="T3" fmla="*/ 440 h 538"/>
                <a:gd name="T4" fmla="*/ 497 w 497"/>
                <a:gd name="T5" fmla="*/ 470 h 538"/>
                <a:gd name="T6" fmla="*/ 430 w 497"/>
                <a:gd name="T7" fmla="*/ 538 h 538"/>
                <a:gd name="T8" fmla="*/ 67 w 497"/>
                <a:gd name="T9" fmla="*/ 538 h 538"/>
                <a:gd name="T10" fmla="*/ 0 w 497"/>
                <a:gd name="T11" fmla="*/ 470 h 538"/>
                <a:gd name="T12" fmla="*/ 0 w 497"/>
                <a:gd name="T13" fmla="*/ 125 h 538"/>
                <a:gd name="T14" fmla="*/ 0 w 497"/>
                <a:gd name="T15" fmla="*/ 125 h 538"/>
                <a:gd name="T16" fmla="*/ 5 w 497"/>
                <a:gd name="T17" fmla="*/ 113 h 538"/>
                <a:gd name="T18" fmla="*/ 107 w 497"/>
                <a:gd name="T19" fmla="*/ 6 h 538"/>
                <a:gd name="T20" fmla="*/ 120 w 497"/>
                <a:gd name="T21" fmla="*/ 0 h 538"/>
                <a:gd name="T22" fmla="*/ 120 w 497"/>
                <a:gd name="T23" fmla="*/ 0 h 538"/>
                <a:gd name="T24" fmla="*/ 430 w 497"/>
                <a:gd name="T25" fmla="*/ 0 h 538"/>
                <a:gd name="T26" fmla="*/ 497 w 497"/>
                <a:gd name="T27" fmla="*/ 68 h 538"/>
                <a:gd name="T28" fmla="*/ 497 w 497"/>
                <a:gd name="T29" fmla="*/ 137 h 538"/>
                <a:gd name="T30" fmla="*/ 475 w 497"/>
                <a:gd name="T31" fmla="*/ 134 h 538"/>
                <a:gd name="T32" fmla="*/ 462 w 497"/>
                <a:gd name="T33" fmla="*/ 135 h 538"/>
                <a:gd name="T34" fmla="*/ 462 w 497"/>
                <a:gd name="T35" fmla="*/ 68 h 538"/>
                <a:gd name="T36" fmla="*/ 430 w 497"/>
                <a:gd name="T37" fmla="*/ 35 h 538"/>
                <a:gd name="T38" fmla="*/ 137 w 497"/>
                <a:gd name="T39" fmla="*/ 35 h 538"/>
                <a:gd name="T40" fmla="*/ 137 w 497"/>
                <a:gd name="T41" fmla="*/ 75 h 538"/>
                <a:gd name="T42" fmla="*/ 70 w 497"/>
                <a:gd name="T43" fmla="*/ 143 h 538"/>
                <a:gd name="T44" fmla="*/ 35 w 497"/>
                <a:gd name="T45" fmla="*/ 143 h 538"/>
                <a:gd name="T46" fmla="*/ 35 w 497"/>
                <a:gd name="T47" fmla="*/ 470 h 538"/>
                <a:gd name="T48" fmla="*/ 67 w 497"/>
                <a:gd name="T49" fmla="*/ 503 h 538"/>
                <a:gd name="T50" fmla="*/ 430 w 497"/>
                <a:gd name="T51" fmla="*/ 503 h 538"/>
                <a:gd name="T52" fmla="*/ 462 w 497"/>
                <a:gd name="T53" fmla="*/ 470 h 538"/>
                <a:gd name="T54" fmla="*/ 462 w 497"/>
                <a:gd name="T55" fmla="*/ 433 h 538"/>
                <a:gd name="T56" fmla="*/ 476 w 497"/>
                <a:gd name="T57" fmla="*/ 42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538">
                  <a:moveTo>
                    <a:pt x="476" y="422"/>
                  </a:moveTo>
                  <a:cubicBezTo>
                    <a:pt x="497" y="440"/>
                    <a:pt x="497" y="440"/>
                    <a:pt x="497" y="440"/>
                  </a:cubicBezTo>
                  <a:cubicBezTo>
                    <a:pt x="497" y="470"/>
                    <a:pt x="497" y="470"/>
                    <a:pt x="497" y="470"/>
                  </a:cubicBezTo>
                  <a:cubicBezTo>
                    <a:pt x="497" y="507"/>
                    <a:pt x="467" y="538"/>
                    <a:pt x="430" y="538"/>
                  </a:cubicBezTo>
                  <a:cubicBezTo>
                    <a:pt x="67" y="538"/>
                    <a:pt x="67" y="538"/>
                    <a:pt x="67" y="538"/>
                  </a:cubicBezTo>
                  <a:cubicBezTo>
                    <a:pt x="30" y="538"/>
                    <a:pt x="0" y="507"/>
                    <a:pt x="0" y="47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1"/>
                    <a:pt x="2" y="117"/>
                    <a:pt x="5" y="113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1" y="2"/>
                    <a:pt x="115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467" y="0"/>
                    <a:pt x="497" y="31"/>
                    <a:pt x="497" y="68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0" y="135"/>
                    <a:pt x="483" y="134"/>
                    <a:pt x="475" y="134"/>
                  </a:cubicBezTo>
                  <a:cubicBezTo>
                    <a:pt x="471" y="134"/>
                    <a:pt x="467" y="135"/>
                    <a:pt x="462" y="135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50"/>
                    <a:pt x="448" y="35"/>
                    <a:pt x="430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7" y="75"/>
                    <a:pt x="137" y="75"/>
                    <a:pt x="137" y="75"/>
                  </a:cubicBezTo>
                  <a:cubicBezTo>
                    <a:pt x="137" y="113"/>
                    <a:pt x="107" y="143"/>
                    <a:pt x="70" y="143"/>
                  </a:cubicBezTo>
                  <a:cubicBezTo>
                    <a:pt x="35" y="143"/>
                    <a:pt x="35" y="143"/>
                    <a:pt x="35" y="143"/>
                  </a:cubicBezTo>
                  <a:cubicBezTo>
                    <a:pt x="35" y="470"/>
                    <a:pt x="35" y="470"/>
                    <a:pt x="35" y="470"/>
                  </a:cubicBezTo>
                  <a:cubicBezTo>
                    <a:pt x="35" y="488"/>
                    <a:pt x="50" y="503"/>
                    <a:pt x="67" y="503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448" y="503"/>
                    <a:pt x="462" y="488"/>
                    <a:pt x="462" y="470"/>
                  </a:cubicBezTo>
                  <a:cubicBezTo>
                    <a:pt x="462" y="433"/>
                    <a:pt x="462" y="433"/>
                    <a:pt x="462" y="433"/>
                  </a:cubicBezTo>
                  <a:lnTo>
                    <a:pt x="476" y="4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32" name="Freeform 230"/>
            <p:cNvSpPr/>
            <p:nvPr/>
          </p:nvSpPr>
          <p:spPr bwMode="auto">
            <a:xfrm>
              <a:off x="3844925" y="6446838"/>
              <a:ext cx="187325" cy="22225"/>
            </a:xfrm>
            <a:custGeom>
              <a:avLst/>
              <a:gdLst>
                <a:gd name="T0" fmla="*/ 229 w 243"/>
                <a:gd name="T1" fmla="*/ 0 h 28"/>
                <a:gd name="T2" fmla="*/ 14 w 243"/>
                <a:gd name="T3" fmla="*/ 0 h 28"/>
                <a:gd name="T4" fmla="*/ 0 w 243"/>
                <a:gd name="T5" fmla="*/ 14 h 28"/>
                <a:gd name="T6" fmla="*/ 14 w 243"/>
                <a:gd name="T7" fmla="*/ 28 h 28"/>
                <a:gd name="T8" fmla="*/ 229 w 243"/>
                <a:gd name="T9" fmla="*/ 28 h 28"/>
                <a:gd name="T10" fmla="*/ 243 w 243"/>
                <a:gd name="T11" fmla="*/ 14 h 28"/>
                <a:gd name="T12" fmla="*/ 229 w 24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8">
                  <a:moveTo>
                    <a:pt x="22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29" y="28"/>
                    <a:pt x="229" y="28"/>
                    <a:pt x="229" y="28"/>
                  </a:cubicBezTo>
                  <a:cubicBezTo>
                    <a:pt x="237" y="28"/>
                    <a:pt x="243" y="22"/>
                    <a:pt x="243" y="14"/>
                  </a:cubicBezTo>
                  <a:cubicBezTo>
                    <a:pt x="243" y="6"/>
                    <a:pt x="237" y="0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33" name="Freeform 231"/>
            <p:cNvSpPr/>
            <p:nvPr/>
          </p:nvSpPr>
          <p:spPr bwMode="auto">
            <a:xfrm>
              <a:off x="3844925" y="6497638"/>
              <a:ext cx="187325" cy="22225"/>
            </a:xfrm>
            <a:custGeom>
              <a:avLst/>
              <a:gdLst>
                <a:gd name="T0" fmla="*/ 14 w 243"/>
                <a:gd name="T1" fmla="*/ 29 h 29"/>
                <a:gd name="T2" fmla="*/ 229 w 243"/>
                <a:gd name="T3" fmla="*/ 29 h 29"/>
                <a:gd name="T4" fmla="*/ 243 w 243"/>
                <a:gd name="T5" fmla="*/ 15 h 29"/>
                <a:gd name="T6" fmla="*/ 229 w 243"/>
                <a:gd name="T7" fmla="*/ 0 h 29"/>
                <a:gd name="T8" fmla="*/ 14 w 243"/>
                <a:gd name="T9" fmla="*/ 0 h 29"/>
                <a:gd name="T10" fmla="*/ 0 w 243"/>
                <a:gd name="T11" fmla="*/ 15 h 29"/>
                <a:gd name="T12" fmla="*/ 14 w 243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9">
                  <a:moveTo>
                    <a:pt x="14" y="29"/>
                  </a:moveTo>
                  <a:cubicBezTo>
                    <a:pt x="229" y="29"/>
                    <a:pt x="229" y="29"/>
                    <a:pt x="229" y="29"/>
                  </a:cubicBezTo>
                  <a:cubicBezTo>
                    <a:pt x="237" y="29"/>
                    <a:pt x="243" y="22"/>
                    <a:pt x="243" y="15"/>
                  </a:cubicBezTo>
                  <a:cubicBezTo>
                    <a:pt x="243" y="7"/>
                    <a:pt x="237" y="0"/>
                    <a:pt x="2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6" y="29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34" name="Freeform 232"/>
            <p:cNvSpPr/>
            <p:nvPr/>
          </p:nvSpPr>
          <p:spPr bwMode="auto">
            <a:xfrm>
              <a:off x="3844925" y="6550025"/>
              <a:ext cx="187325" cy="22225"/>
            </a:xfrm>
            <a:custGeom>
              <a:avLst/>
              <a:gdLst>
                <a:gd name="T0" fmla="*/ 14 w 243"/>
                <a:gd name="T1" fmla="*/ 28 h 28"/>
                <a:gd name="T2" fmla="*/ 229 w 243"/>
                <a:gd name="T3" fmla="*/ 28 h 28"/>
                <a:gd name="T4" fmla="*/ 243 w 243"/>
                <a:gd name="T5" fmla="*/ 14 h 28"/>
                <a:gd name="T6" fmla="*/ 229 w 243"/>
                <a:gd name="T7" fmla="*/ 0 h 28"/>
                <a:gd name="T8" fmla="*/ 14 w 243"/>
                <a:gd name="T9" fmla="*/ 0 h 28"/>
                <a:gd name="T10" fmla="*/ 0 w 243"/>
                <a:gd name="T11" fmla="*/ 14 h 28"/>
                <a:gd name="T12" fmla="*/ 14 w 24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8">
                  <a:moveTo>
                    <a:pt x="14" y="28"/>
                  </a:moveTo>
                  <a:cubicBezTo>
                    <a:pt x="229" y="28"/>
                    <a:pt x="229" y="28"/>
                    <a:pt x="229" y="28"/>
                  </a:cubicBezTo>
                  <a:cubicBezTo>
                    <a:pt x="237" y="28"/>
                    <a:pt x="243" y="22"/>
                    <a:pt x="243" y="14"/>
                  </a:cubicBezTo>
                  <a:cubicBezTo>
                    <a:pt x="243" y="6"/>
                    <a:pt x="237" y="0"/>
                    <a:pt x="2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35" name="Freeform 233"/>
            <p:cNvSpPr/>
            <p:nvPr/>
          </p:nvSpPr>
          <p:spPr bwMode="auto">
            <a:xfrm>
              <a:off x="3844925" y="6602413"/>
              <a:ext cx="225425" cy="22225"/>
            </a:xfrm>
            <a:custGeom>
              <a:avLst/>
              <a:gdLst>
                <a:gd name="T0" fmla="*/ 279 w 293"/>
                <a:gd name="T1" fmla="*/ 0 h 29"/>
                <a:gd name="T2" fmla="*/ 14 w 293"/>
                <a:gd name="T3" fmla="*/ 0 h 29"/>
                <a:gd name="T4" fmla="*/ 0 w 293"/>
                <a:gd name="T5" fmla="*/ 15 h 29"/>
                <a:gd name="T6" fmla="*/ 14 w 293"/>
                <a:gd name="T7" fmla="*/ 29 h 29"/>
                <a:gd name="T8" fmla="*/ 279 w 293"/>
                <a:gd name="T9" fmla="*/ 29 h 29"/>
                <a:gd name="T10" fmla="*/ 293 w 293"/>
                <a:gd name="T11" fmla="*/ 15 h 29"/>
                <a:gd name="T12" fmla="*/ 279 w 293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9">
                  <a:moveTo>
                    <a:pt x="27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7" y="29"/>
                    <a:pt x="293" y="22"/>
                    <a:pt x="293" y="15"/>
                  </a:cubicBezTo>
                  <a:cubicBezTo>
                    <a:pt x="293" y="7"/>
                    <a:pt x="287" y="0"/>
                    <a:pt x="2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36" name="Freeform 234"/>
            <p:cNvSpPr/>
            <p:nvPr/>
          </p:nvSpPr>
          <p:spPr bwMode="auto">
            <a:xfrm>
              <a:off x="3844925" y="6654800"/>
              <a:ext cx="225425" cy="20638"/>
            </a:xfrm>
            <a:custGeom>
              <a:avLst/>
              <a:gdLst>
                <a:gd name="T0" fmla="*/ 279 w 293"/>
                <a:gd name="T1" fmla="*/ 0 h 28"/>
                <a:gd name="T2" fmla="*/ 14 w 293"/>
                <a:gd name="T3" fmla="*/ 0 h 28"/>
                <a:gd name="T4" fmla="*/ 0 w 293"/>
                <a:gd name="T5" fmla="*/ 14 h 28"/>
                <a:gd name="T6" fmla="*/ 14 w 293"/>
                <a:gd name="T7" fmla="*/ 28 h 28"/>
                <a:gd name="T8" fmla="*/ 279 w 293"/>
                <a:gd name="T9" fmla="*/ 28 h 28"/>
                <a:gd name="T10" fmla="*/ 293 w 293"/>
                <a:gd name="T11" fmla="*/ 14 h 28"/>
                <a:gd name="T12" fmla="*/ 279 w 29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8">
                  <a:moveTo>
                    <a:pt x="27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87" y="28"/>
                    <a:pt x="293" y="22"/>
                    <a:pt x="293" y="14"/>
                  </a:cubicBezTo>
                  <a:cubicBezTo>
                    <a:pt x="293" y="6"/>
                    <a:pt x="287" y="0"/>
                    <a:pt x="2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37" name="Freeform 235"/>
            <p:cNvSpPr>
              <a:spLocks noEditPoints="1"/>
            </p:cNvSpPr>
            <p:nvPr/>
          </p:nvSpPr>
          <p:spPr bwMode="auto">
            <a:xfrm>
              <a:off x="4051300" y="6445250"/>
              <a:ext cx="161925" cy="227013"/>
            </a:xfrm>
            <a:custGeom>
              <a:avLst/>
              <a:gdLst>
                <a:gd name="T0" fmla="*/ 105 w 211"/>
                <a:gd name="T1" fmla="*/ 0 h 296"/>
                <a:gd name="T2" fmla="*/ 0 w 211"/>
                <a:gd name="T3" fmla="*/ 106 h 296"/>
                <a:gd name="T4" fmla="*/ 52 w 211"/>
                <a:gd name="T5" fmla="*/ 197 h 296"/>
                <a:gd name="T6" fmla="*/ 52 w 211"/>
                <a:gd name="T7" fmla="*/ 296 h 296"/>
                <a:gd name="T8" fmla="*/ 106 w 211"/>
                <a:gd name="T9" fmla="*/ 254 h 296"/>
                <a:gd name="T10" fmla="*/ 159 w 211"/>
                <a:gd name="T11" fmla="*/ 296 h 296"/>
                <a:gd name="T12" fmla="*/ 159 w 211"/>
                <a:gd name="T13" fmla="*/ 197 h 296"/>
                <a:gd name="T14" fmla="*/ 211 w 211"/>
                <a:gd name="T15" fmla="*/ 106 h 296"/>
                <a:gd name="T16" fmla="*/ 105 w 211"/>
                <a:gd name="T17" fmla="*/ 0 h 296"/>
                <a:gd name="T18" fmla="*/ 105 w 211"/>
                <a:gd name="T19" fmla="*/ 196 h 296"/>
                <a:gd name="T20" fmla="*/ 15 w 211"/>
                <a:gd name="T21" fmla="*/ 106 h 296"/>
                <a:gd name="T22" fmla="*/ 105 w 211"/>
                <a:gd name="T23" fmla="*/ 16 h 296"/>
                <a:gd name="T24" fmla="*/ 195 w 211"/>
                <a:gd name="T25" fmla="*/ 106 h 296"/>
                <a:gd name="T26" fmla="*/ 105 w 211"/>
                <a:gd name="T27" fmla="*/ 1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1" h="296">
                  <a:moveTo>
                    <a:pt x="105" y="0"/>
                  </a:moveTo>
                  <a:cubicBezTo>
                    <a:pt x="47" y="0"/>
                    <a:pt x="0" y="48"/>
                    <a:pt x="0" y="106"/>
                  </a:cubicBezTo>
                  <a:cubicBezTo>
                    <a:pt x="0" y="145"/>
                    <a:pt x="21" y="179"/>
                    <a:pt x="52" y="197"/>
                  </a:cubicBezTo>
                  <a:cubicBezTo>
                    <a:pt x="52" y="296"/>
                    <a:pt x="52" y="296"/>
                    <a:pt x="52" y="296"/>
                  </a:cubicBezTo>
                  <a:cubicBezTo>
                    <a:pt x="106" y="254"/>
                    <a:pt x="106" y="254"/>
                    <a:pt x="106" y="254"/>
                  </a:cubicBezTo>
                  <a:cubicBezTo>
                    <a:pt x="159" y="296"/>
                    <a:pt x="159" y="296"/>
                    <a:pt x="159" y="296"/>
                  </a:cubicBezTo>
                  <a:cubicBezTo>
                    <a:pt x="159" y="197"/>
                    <a:pt x="159" y="197"/>
                    <a:pt x="159" y="197"/>
                  </a:cubicBezTo>
                  <a:cubicBezTo>
                    <a:pt x="190" y="179"/>
                    <a:pt x="211" y="145"/>
                    <a:pt x="211" y="106"/>
                  </a:cubicBezTo>
                  <a:cubicBezTo>
                    <a:pt x="211" y="48"/>
                    <a:pt x="164" y="0"/>
                    <a:pt x="105" y="0"/>
                  </a:cubicBezTo>
                  <a:close/>
                  <a:moveTo>
                    <a:pt x="105" y="196"/>
                  </a:moveTo>
                  <a:cubicBezTo>
                    <a:pt x="56" y="196"/>
                    <a:pt x="16" y="156"/>
                    <a:pt x="15" y="106"/>
                  </a:cubicBezTo>
                  <a:cubicBezTo>
                    <a:pt x="16" y="56"/>
                    <a:pt x="56" y="16"/>
                    <a:pt x="105" y="16"/>
                  </a:cubicBezTo>
                  <a:cubicBezTo>
                    <a:pt x="155" y="16"/>
                    <a:pt x="195" y="56"/>
                    <a:pt x="195" y="106"/>
                  </a:cubicBezTo>
                  <a:cubicBezTo>
                    <a:pt x="195" y="156"/>
                    <a:pt x="155" y="196"/>
                    <a:pt x="105" y="1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14" name="Group 235"/>
          <p:cNvGrpSpPr/>
          <p:nvPr/>
        </p:nvGrpSpPr>
        <p:grpSpPr>
          <a:xfrm>
            <a:off x="2909386" y="2861119"/>
            <a:ext cx="407035" cy="392431"/>
            <a:chOff x="2044700" y="2119313"/>
            <a:chExt cx="409575" cy="420688"/>
          </a:xfrm>
          <a:solidFill>
            <a:schemeClr val="accent2"/>
          </a:solidFill>
        </p:grpSpPr>
        <p:sp>
          <p:nvSpPr>
            <p:cNvPr id="25" name="Freeform 221"/>
            <p:cNvSpPr>
              <a:spLocks noEditPoints="1"/>
            </p:cNvSpPr>
            <p:nvPr/>
          </p:nvSpPr>
          <p:spPr bwMode="auto">
            <a:xfrm>
              <a:off x="2044700" y="2268538"/>
              <a:ext cx="409575" cy="271463"/>
            </a:xfrm>
            <a:custGeom>
              <a:avLst/>
              <a:gdLst>
                <a:gd name="T0" fmla="*/ 0 w 533"/>
                <a:gd name="T1" fmla="*/ 0 h 355"/>
                <a:gd name="T2" fmla="*/ 0 w 533"/>
                <a:gd name="T3" fmla="*/ 2 h 355"/>
                <a:gd name="T4" fmla="*/ 0 w 533"/>
                <a:gd name="T5" fmla="*/ 333 h 355"/>
                <a:gd name="T6" fmla="*/ 0 w 533"/>
                <a:gd name="T7" fmla="*/ 333 h 355"/>
                <a:gd name="T8" fmla="*/ 21 w 533"/>
                <a:gd name="T9" fmla="*/ 355 h 355"/>
                <a:gd name="T10" fmla="*/ 512 w 533"/>
                <a:gd name="T11" fmla="*/ 355 h 355"/>
                <a:gd name="T12" fmla="*/ 533 w 533"/>
                <a:gd name="T13" fmla="*/ 333 h 355"/>
                <a:gd name="T14" fmla="*/ 533 w 533"/>
                <a:gd name="T15" fmla="*/ 2 h 355"/>
                <a:gd name="T16" fmla="*/ 532 w 533"/>
                <a:gd name="T17" fmla="*/ 0 h 355"/>
                <a:gd name="T18" fmla="*/ 0 w 533"/>
                <a:gd name="T19" fmla="*/ 0 h 355"/>
                <a:gd name="T20" fmla="*/ 492 w 533"/>
                <a:gd name="T21" fmla="*/ 307 h 355"/>
                <a:gd name="T22" fmla="*/ 484 w 533"/>
                <a:gd name="T23" fmla="*/ 316 h 355"/>
                <a:gd name="T24" fmla="*/ 47 w 533"/>
                <a:gd name="T25" fmla="*/ 316 h 355"/>
                <a:gd name="T26" fmla="*/ 39 w 533"/>
                <a:gd name="T27" fmla="*/ 307 h 355"/>
                <a:gd name="T28" fmla="*/ 39 w 533"/>
                <a:gd name="T29" fmla="*/ 31 h 355"/>
                <a:gd name="T30" fmla="*/ 492 w 533"/>
                <a:gd name="T31" fmla="*/ 31 h 355"/>
                <a:gd name="T32" fmla="*/ 492 w 533"/>
                <a:gd name="T33" fmla="*/ 30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3" h="355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5"/>
                    <a:pt x="9" y="355"/>
                    <a:pt x="21" y="355"/>
                  </a:cubicBezTo>
                  <a:cubicBezTo>
                    <a:pt x="512" y="355"/>
                    <a:pt x="512" y="355"/>
                    <a:pt x="512" y="355"/>
                  </a:cubicBezTo>
                  <a:cubicBezTo>
                    <a:pt x="523" y="355"/>
                    <a:pt x="533" y="345"/>
                    <a:pt x="533" y="333"/>
                  </a:cubicBezTo>
                  <a:cubicBezTo>
                    <a:pt x="533" y="2"/>
                    <a:pt x="533" y="2"/>
                    <a:pt x="533" y="2"/>
                  </a:cubicBezTo>
                  <a:cubicBezTo>
                    <a:pt x="533" y="1"/>
                    <a:pt x="533" y="0"/>
                    <a:pt x="532" y="0"/>
                  </a:cubicBezTo>
                  <a:lnTo>
                    <a:pt x="0" y="0"/>
                  </a:lnTo>
                  <a:close/>
                  <a:moveTo>
                    <a:pt x="492" y="307"/>
                  </a:moveTo>
                  <a:cubicBezTo>
                    <a:pt x="492" y="312"/>
                    <a:pt x="489" y="316"/>
                    <a:pt x="484" y="316"/>
                  </a:cubicBezTo>
                  <a:cubicBezTo>
                    <a:pt x="47" y="316"/>
                    <a:pt x="47" y="316"/>
                    <a:pt x="47" y="316"/>
                  </a:cubicBezTo>
                  <a:cubicBezTo>
                    <a:pt x="43" y="316"/>
                    <a:pt x="39" y="312"/>
                    <a:pt x="39" y="307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92" y="31"/>
                    <a:pt x="492" y="31"/>
                    <a:pt x="492" y="31"/>
                  </a:cubicBezTo>
                  <a:lnTo>
                    <a:pt x="492" y="3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6" name="Freeform 222"/>
            <p:cNvSpPr/>
            <p:nvPr/>
          </p:nvSpPr>
          <p:spPr bwMode="auto">
            <a:xfrm>
              <a:off x="2044700" y="2154238"/>
              <a:ext cx="409575" cy="87313"/>
            </a:xfrm>
            <a:custGeom>
              <a:avLst/>
              <a:gdLst>
                <a:gd name="T0" fmla="*/ 533 w 533"/>
                <a:gd name="T1" fmla="*/ 21 h 112"/>
                <a:gd name="T2" fmla="*/ 533 w 533"/>
                <a:gd name="T3" fmla="*/ 112 h 112"/>
                <a:gd name="T4" fmla="*/ 0 w 533"/>
                <a:gd name="T5" fmla="*/ 112 h 112"/>
                <a:gd name="T6" fmla="*/ 0 w 533"/>
                <a:gd name="T7" fmla="*/ 21 h 112"/>
                <a:gd name="T8" fmla="*/ 21 w 533"/>
                <a:gd name="T9" fmla="*/ 0 h 112"/>
                <a:gd name="T10" fmla="*/ 83 w 533"/>
                <a:gd name="T11" fmla="*/ 0 h 112"/>
                <a:gd name="T12" fmla="*/ 83 w 533"/>
                <a:gd name="T13" fmla="*/ 41 h 112"/>
                <a:gd name="T14" fmla="*/ 108 w 533"/>
                <a:gd name="T15" fmla="*/ 65 h 112"/>
                <a:gd name="T16" fmla="*/ 136 w 533"/>
                <a:gd name="T17" fmla="*/ 65 h 112"/>
                <a:gd name="T18" fmla="*/ 161 w 533"/>
                <a:gd name="T19" fmla="*/ 41 h 112"/>
                <a:gd name="T20" fmla="*/ 161 w 533"/>
                <a:gd name="T21" fmla="*/ 0 h 112"/>
                <a:gd name="T22" fmla="*/ 373 w 533"/>
                <a:gd name="T23" fmla="*/ 0 h 112"/>
                <a:gd name="T24" fmla="*/ 373 w 533"/>
                <a:gd name="T25" fmla="*/ 41 h 112"/>
                <a:gd name="T26" fmla="*/ 398 w 533"/>
                <a:gd name="T27" fmla="*/ 65 h 112"/>
                <a:gd name="T28" fmla="*/ 426 w 533"/>
                <a:gd name="T29" fmla="*/ 65 h 112"/>
                <a:gd name="T30" fmla="*/ 450 w 533"/>
                <a:gd name="T31" fmla="*/ 41 h 112"/>
                <a:gd name="T32" fmla="*/ 450 w 533"/>
                <a:gd name="T33" fmla="*/ 0 h 112"/>
                <a:gd name="T34" fmla="*/ 512 w 533"/>
                <a:gd name="T35" fmla="*/ 0 h 112"/>
                <a:gd name="T36" fmla="*/ 533 w 533"/>
                <a:gd name="T37" fmla="*/ 2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112">
                  <a:moveTo>
                    <a:pt x="533" y="21"/>
                  </a:moveTo>
                  <a:cubicBezTo>
                    <a:pt x="533" y="112"/>
                    <a:pt x="533" y="112"/>
                    <a:pt x="533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54"/>
                    <a:pt x="95" y="65"/>
                    <a:pt x="108" y="65"/>
                  </a:cubicBezTo>
                  <a:cubicBezTo>
                    <a:pt x="136" y="65"/>
                    <a:pt x="136" y="65"/>
                    <a:pt x="136" y="65"/>
                  </a:cubicBezTo>
                  <a:cubicBezTo>
                    <a:pt x="150" y="65"/>
                    <a:pt x="161" y="54"/>
                    <a:pt x="161" y="41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54"/>
                    <a:pt x="384" y="65"/>
                    <a:pt x="398" y="65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39" y="65"/>
                    <a:pt x="450" y="54"/>
                    <a:pt x="450" y="4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512" y="0"/>
                    <a:pt x="512" y="0"/>
                    <a:pt x="512" y="0"/>
                  </a:cubicBezTo>
                  <a:cubicBezTo>
                    <a:pt x="523" y="0"/>
                    <a:pt x="533" y="9"/>
                    <a:pt x="533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7" name="Freeform 223"/>
            <p:cNvSpPr>
              <a:spLocks noEditPoints="1"/>
            </p:cNvSpPr>
            <p:nvPr/>
          </p:nvSpPr>
          <p:spPr bwMode="auto">
            <a:xfrm>
              <a:off x="2257425" y="2320925"/>
              <a:ext cx="111125" cy="153988"/>
            </a:xfrm>
            <a:custGeom>
              <a:avLst/>
              <a:gdLst>
                <a:gd name="T0" fmla="*/ 74 w 146"/>
                <a:gd name="T1" fmla="*/ 0 h 201"/>
                <a:gd name="T2" fmla="*/ 0 w 146"/>
                <a:gd name="T3" fmla="*/ 100 h 201"/>
                <a:gd name="T4" fmla="*/ 73 w 146"/>
                <a:gd name="T5" fmla="*/ 201 h 201"/>
                <a:gd name="T6" fmla="*/ 146 w 146"/>
                <a:gd name="T7" fmla="*/ 99 h 201"/>
                <a:gd name="T8" fmla="*/ 74 w 146"/>
                <a:gd name="T9" fmla="*/ 0 h 201"/>
                <a:gd name="T10" fmla="*/ 74 w 146"/>
                <a:gd name="T11" fmla="*/ 166 h 201"/>
                <a:gd name="T12" fmla="*/ 46 w 146"/>
                <a:gd name="T13" fmla="*/ 100 h 201"/>
                <a:gd name="T14" fmla="*/ 73 w 146"/>
                <a:gd name="T15" fmla="*/ 34 h 201"/>
                <a:gd name="T16" fmla="*/ 101 w 146"/>
                <a:gd name="T17" fmla="*/ 100 h 201"/>
                <a:gd name="T18" fmla="*/ 74 w 146"/>
                <a:gd name="T19" fmla="*/ 16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201">
                  <a:moveTo>
                    <a:pt x="74" y="0"/>
                  </a:moveTo>
                  <a:cubicBezTo>
                    <a:pt x="24" y="0"/>
                    <a:pt x="0" y="44"/>
                    <a:pt x="0" y="100"/>
                  </a:cubicBezTo>
                  <a:cubicBezTo>
                    <a:pt x="0" y="155"/>
                    <a:pt x="22" y="201"/>
                    <a:pt x="73" y="201"/>
                  </a:cubicBezTo>
                  <a:cubicBezTo>
                    <a:pt x="122" y="201"/>
                    <a:pt x="146" y="159"/>
                    <a:pt x="146" y="99"/>
                  </a:cubicBezTo>
                  <a:cubicBezTo>
                    <a:pt x="146" y="46"/>
                    <a:pt x="126" y="0"/>
                    <a:pt x="74" y="0"/>
                  </a:cubicBezTo>
                  <a:close/>
                  <a:moveTo>
                    <a:pt x="74" y="166"/>
                  </a:moveTo>
                  <a:cubicBezTo>
                    <a:pt x="56" y="166"/>
                    <a:pt x="45" y="145"/>
                    <a:pt x="46" y="100"/>
                  </a:cubicBezTo>
                  <a:cubicBezTo>
                    <a:pt x="45" y="55"/>
                    <a:pt x="57" y="34"/>
                    <a:pt x="73" y="34"/>
                  </a:cubicBezTo>
                  <a:cubicBezTo>
                    <a:pt x="92" y="34"/>
                    <a:pt x="101" y="57"/>
                    <a:pt x="101" y="100"/>
                  </a:cubicBezTo>
                  <a:cubicBezTo>
                    <a:pt x="101" y="144"/>
                    <a:pt x="91" y="166"/>
                    <a:pt x="74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8" name="Freeform 224"/>
            <p:cNvSpPr/>
            <p:nvPr/>
          </p:nvSpPr>
          <p:spPr bwMode="auto">
            <a:xfrm>
              <a:off x="2132013" y="2320925"/>
              <a:ext cx="104775" cy="150813"/>
            </a:xfrm>
            <a:custGeom>
              <a:avLst/>
              <a:gdLst>
                <a:gd name="T0" fmla="*/ 138 w 138"/>
                <a:gd name="T1" fmla="*/ 197 h 197"/>
                <a:gd name="T2" fmla="*/ 0 w 138"/>
                <a:gd name="T3" fmla="*/ 197 h 197"/>
                <a:gd name="T4" fmla="*/ 0 w 138"/>
                <a:gd name="T5" fmla="*/ 170 h 197"/>
                <a:gd name="T6" fmla="*/ 25 w 138"/>
                <a:gd name="T7" fmla="*/ 147 h 197"/>
                <a:gd name="T8" fmla="*/ 89 w 138"/>
                <a:gd name="T9" fmla="*/ 65 h 197"/>
                <a:gd name="T10" fmla="*/ 57 w 138"/>
                <a:gd name="T11" fmla="*/ 36 h 197"/>
                <a:gd name="T12" fmla="*/ 15 w 138"/>
                <a:gd name="T13" fmla="*/ 52 h 197"/>
                <a:gd name="T14" fmla="*/ 3 w 138"/>
                <a:gd name="T15" fmla="*/ 20 h 197"/>
                <a:gd name="T16" fmla="*/ 66 w 138"/>
                <a:gd name="T17" fmla="*/ 0 h 197"/>
                <a:gd name="T18" fmla="*/ 134 w 138"/>
                <a:gd name="T19" fmla="*/ 61 h 197"/>
                <a:gd name="T20" fmla="*/ 83 w 138"/>
                <a:gd name="T21" fmla="*/ 144 h 197"/>
                <a:gd name="T22" fmla="*/ 65 w 138"/>
                <a:gd name="T23" fmla="*/ 159 h 197"/>
                <a:gd name="T24" fmla="*/ 65 w 138"/>
                <a:gd name="T25" fmla="*/ 160 h 197"/>
                <a:gd name="T26" fmla="*/ 138 w 138"/>
                <a:gd name="T27" fmla="*/ 160 h 197"/>
                <a:gd name="T28" fmla="*/ 138 w 138"/>
                <a:gd name="T2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97">
                  <a:moveTo>
                    <a:pt x="138" y="197"/>
                  </a:moveTo>
                  <a:cubicBezTo>
                    <a:pt x="0" y="197"/>
                    <a:pt x="0" y="197"/>
                    <a:pt x="0" y="19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68" y="109"/>
                    <a:pt x="88" y="87"/>
                    <a:pt x="89" y="65"/>
                  </a:cubicBezTo>
                  <a:cubicBezTo>
                    <a:pt x="89" y="49"/>
                    <a:pt x="79" y="36"/>
                    <a:pt x="57" y="36"/>
                  </a:cubicBezTo>
                  <a:cubicBezTo>
                    <a:pt x="40" y="36"/>
                    <a:pt x="26" y="45"/>
                    <a:pt x="15" y="5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7" y="9"/>
                    <a:pt x="40" y="0"/>
                    <a:pt x="66" y="0"/>
                  </a:cubicBezTo>
                  <a:cubicBezTo>
                    <a:pt x="110" y="0"/>
                    <a:pt x="134" y="25"/>
                    <a:pt x="134" y="61"/>
                  </a:cubicBezTo>
                  <a:cubicBezTo>
                    <a:pt x="134" y="93"/>
                    <a:pt x="111" y="119"/>
                    <a:pt x="83" y="144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138" y="160"/>
                    <a:pt x="138" y="160"/>
                    <a:pt x="138" y="160"/>
                  </a:cubicBezTo>
                  <a:lnTo>
                    <a:pt x="138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9" name="Freeform 225"/>
            <p:cNvSpPr/>
            <p:nvPr/>
          </p:nvSpPr>
          <p:spPr bwMode="auto">
            <a:xfrm>
              <a:off x="2124075" y="2119313"/>
              <a:ext cx="30163" cy="71438"/>
            </a:xfrm>
            <a:custGeom>
              <a:avLst/>
              <a:gdLst>
                <a:gd name="T0" fmla="*/ 0 w 39"/>
                <a:gd name="T1" fmla="*/ 80 h 92"/>
                <a:gd name="T2" fmla="*/ 0 w 39"/>
                <a:gd name="T3" fmla="*/ 13 h 92"/>
                <a:gd name="T4" fmla="*/ 12 w 39"/>
                <a:gd name="T5" fmla="*/ 0 h 92"/>
                <a:gd name="T6" fmla="*/ 26 w 39"/>
                <a:gd name="T7" fmla="*/ 0 h 92"/>
                <a:gd name="T8" fmla="*/ 39 w 39"/>
                <a:gd name="T9" fmla="*/ 13 h 92"/>
                <a:gd name="T10" fmla="*/ 39 w 39"/>
                <a:gd name="T11" fmla="*/ 80 h 92"/>
                <a:gd name="T12" fmla="*/ 26 w 39"/>
                <a:gd name="T13" fmla="*/ 92 h 92"/>
                <a:gd name="T14" fmla="*/ 12 w 39"/>
                <a:gd name="T15" fmla="*/ 92 h 92"/>
                <a:gd name="T16" fmla="*/ 0 w 39"/>
                <a:gd name="T17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92">
                  <a:moveTo>
                    <a:pt x="0" y="8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39" y="6"/>
                    <a:pt x="39" y="13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7"/>
                    <a:pt x="33" y="92"/>
                    <a:pt x="2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8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30" name="Freeform 226"/>
            <p:cNvSpPr/>
            <p:nvPr/>
          </p:nvSpPr>
          <p:spPr bwMode="auto">
            <a:xfrm>
              <a:off x="2346325" y="2119313"/>
              <a:ext cx="30163" cy="71438"/>
            </a:xfrm>
            <a:custGeom>
              <a:avLst/>
              <a:gdLst>
                <a:gd name="T0" fmla="*/ 0 w 39"/>
                <a:gd name="T1" fmla="*/ 80 h 92"/>
                <a:gd name="T2" fmla="*/ 0 w 39"/>
                <a:gd name="T3" fmla="*/ 13 h 92"/>
                <a:gd name="T4" fmla="*/ 13 w 39"/>
                <a:gd name="T5" fmla="*/ 0 h 92"/>
                <a:gd name="T6" fmla="*/ 27 w 39"/>
                <a:gd name="T7" fmla="*/ 0 h 92"/>
                <a:gd name="T8" fmla="*/ 39 w 39"/>
                <a:gd name="T9" fmla="*/ 13 h 92"/>
                <a:gd name="T10" fmla="*/ 39 w 39"/>
                <a:gd name="T11" fmla="*/ 80 h 92"/>
                <a:gd name="T12" fmla="*/ 27 w 39"/>
                <a:gd name="T13" fmla="*/ 92 h 92"/>
                <a:gd name="T14" fmla="*/ 13 w 39"/>
                <a:gd name="T15" fmla="*/ 92 h 92"/>
                <a:gd name="T16" fmla="*/ 0 w 39"/>
                <a:gd name="T17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92">
                  <a:moveTo>
                    <a:pt x="0" y="8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9" y="6"/>
                    <a:pt x="39" y="13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7"/>
                    <a:pt x="34" y="92"/>
                    <a:pt x="27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6" y="92"/>
                    <a:pt x="0" y="8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15" name="Group 85"/>
          <p:cNvGrpSpPr/>
          <p:nvPr/>
        </p:nvGrpSpPr>
        <p:grpSpPr>
          <a:xfrm>
            <a:off x="1168851" y="2887784"/>
            <a:ext cx="415290" cy="418465"/>
            <a:chOff x="1200150" y="3768725"/>
            <a:chExt cx="446088" cy="446088"/>
          </a:xfrm>
          <a:solidFill>
            <a:schemeClr val="accent2"/>
          </a:solidFill>
        </p:grpSpPr>
        <p:sp>
          <p:nvSpPr>
            <p:cNvPr id="22" name="Freeform 78"/>
            <p:cNvSpPr/>
            <p:nvPr/>
          </p:nvSpPr>
          <p:spPr bwMode="auto">
            <a:xfrm>
              <a:off x="1200150" y="3768725"/>
              <a:ext cx="446088" cy="446088"/>
            </a:xfrm>
            <a:custGeom>
              <a:avLst/>
              <a:gdLst>
                <a:gd name="T0" fmla="*/ 539 w 580"/>
                <a:gd name="T1" fmla="*/ 141 h 580"/>
                <a:gd name="T2" fmla="*/ 509 w 580"/>
                <a:gd name="T3" fmla="*/ 171 h 580"/>
                <a:gd name="T4" fmla="*/ 489 w 580"/>
                <a:gd name="T5" fmla="*/ 181 h 580"/>
                <a:gd name="T6" fmla="*/ 517 w 580"/>
                <a:gd name="T7" fmla="*/ 290 h 580"/>
                <a:gd name="T8" fmla="*/ 290 w 580"/>
                <a:gd name="T9" fmla="*/ 517 h 580"/>
                <a:gd name="T10" fmla="*/ 63 w 580"/>
                <a:gd name="T11" fmla="*/ 290 h 580"/>
                <a:gd name="T12" fmla="*/ 290 w 580"/>
                <a:gd name="T13" fmla="*/ 63 h 580"/>
                <a:gd name="T14" fmla="*/ 401 w 580"/>
                <a:gd name="T15" fmla="*/ 92 h 580"/>
                <a:gd name="T16" fmla="*/ 411 w 580"/>
                <a:gd name="T17" fmla="*/ 72 h 580"/>
                <a:gd name="T18" fmla="*/ 441 w 580"/>
                <a:gd name="T19" fmla="*/ 42 h 580"/>
                <a:gd name="T20" fmla="*/ 290 w 580"/>
                <a:gd name="T21" fmla="*/ 0 h 580"/>
                <a:gd name="T22" fmla="*/ 0 w 580"/>
                <a:gd name="T23" fmla="*/ 290 h 580"/>
                <a:gd name="T24" fmla="*/ 290 w 580"/>
                <a:gd name="T25" fmla="*/ 580 h 580"/>
                <a:gd name="T26" fmla="*/ 580 w 580"/>
                <a:gd name="T27" fmla="*/ 290 h 580"/>
                <a:gd name="T28" fmla="*/ 539 w 580"/>
                <a:gd name="T29" fmla="*/ 14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0" h="580">
                  <a:moveTo>
                    <a:pt x="539" y="141"/>
                  </a:moveTo>
                  <a:cubicBezTo>
                    <a:pt x="509" y="171"/>
                    <a:pt x="509" y="171"/>
                    <a:pt x="509" y="171"/>
                  </a:cubicBezTo>
                  <a:cubicBezTo>
                    <a:pt x="504" y="176"/>
                    <a:pt x="496" y="179"/>
                    <a:pt x="489" y="181"/>
                  </a:cubicBezTo>
                  <a:cubicBezTo>
                    <a:pt x="506" y="213"/>
                    <a:pt x="517" y="250"/>
                    <a:pt x="517" y="290"/>
                  </a:cubicBezTo>
                  <a:cubicBezTo>
                    <a:pt x="517" y="415"/>
                    <a:pt x="415" y="517"/>
                    <a:pt x="290" y="517"/>
                  </a:cubicBezTo>
                  <a:cubicBezTo>
                    <a:pt x="165" y="517"/>
                    <a:pt x="63" y="415"/>
                    <a:pt x="63" y="290"/>
                  </a:cubicBezTo>
                  <a:cubicBezTo>
                    <a:pt x="63" y="165"/>
                    <a:pt x="165" y="63"/>
                    <a:pt x="290" y="63"/>
                  </a:cubicBezTo>
                  <a:cubicBezTo>
                    <a:pt x="330" y="63"/>
                    <a:pt x="368" y="74"/>
                    <a:pt x="401" y="92"/>
                  </a:cubicBezTo>
                  <a:cubicBezTo>
                    <a:pt x="402" y="85"/>
                    <a:pt x="406" y="78"/>
                    <a:pt x="411" y="7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397" y="15"/>
                    <a:pt x="345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50"/>
                    <a:pt x="130" y="580"/>
                    <a:pt x="290" y="580"/>
                  </a:cubicBezTo>
                  <a:cubicBezTo>
                    <a:pt x="450" y="580"/>
                    <a:pt x="580" y="450"/>
                    <a:pt x="580" y="290"/>
                  </a:cubicBezTo>
                  <a:cubicBezTo>
                    <a:pt x="580" y="235"/>
                    <a:pt x="565" y="184"/>
                    <a:pt x="539" y="1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3" name="Freeform 79"/>
            <p:cNvSpPr/>
            <p:nvPr/>
          </p:nvSpPr>
          <p:spPr bwMode="auto">
            <a:xfrm>
              <a:off x="1381125" y="3781425"/>
              <a:ext cx="252413" cy="252413"/>
            </a:xfrm>
            <a:custGeom>
              <a:avLst/>
              <a:gdLst>
                <a:gd name="T0" fmla="*/ 186 w 329"/>
                <a:gd name="T1" fmla="*/ 67 h 328"/>
                <a:gd name="T2" fmla="*/ 249 w 329"/>
                <a:gd name="T3" fmla="*/ 4 h 328"/>
                <a:gd name="T4" fmla="*/ 257 w 329"/>
                <a:gd name="T5" fmla="*/ 7 h 328"/>
                <a:gd name="T6" fmla="*/ 263 w 329"/>
                <a:gd name="T7" fmla="*/ 66 h 328"/>
                <a:gd name="T8" fmla="*/ 322 w 329"/>
                <a:gd name="T9" fmla="*/ 71 h 328"/>
                <a:gd name="T10" fmla="*/ 325 w 329"/>
                <a:gd name="T11" fmla="*/ 80 h 328"/>
                <a:gd name="T12" fmla="*/ 262 w 329"/>
                <a:gd name="T13" fmla="*/ 142 h 328"/>
                <a:gd name="T14" fmla="*/ 245 w 329"/>
                <a:gd name="T15" fmla="*/ 149 h 328"/>
                <a:gd name="T16" fmla="*/ 207 w 329"/>
                <a:gd name="T17" fmla="*/ 145 h 328"/>
                <a:gd name="T18" fmla="*/ 99 w 329"/>
                <a:gd name="T19" fmla="*/ 253 h 328"/>
                <a:gd name="T20" fmla="*/ 89 w 329"/>
                <a:gd name="T21" fmla="*/ 309 h 328"/>
                <a:gd name="T22" fmla="*/ 19 w 329"/>
                <a:gd name="T23" fmla="*/ 309 h 328"/>
                <a:gd name="T24" fmla="*/ 19 w 329"/>
                <a:gd name="T25" fmla="*/ 239 h 328"/>
                <a:gd name="T26" fmla="*/ 75 w 329"/>
                <a:gd name="T27" fmla="*/ 230 h 328"/>
                <a:gd name="T28" fmla="*/ 184 w 329"/>
                <a:gd name="T29" fmla="*/ 121 h 328"/>
                <a:gd name="T30" fmla="*/ 180 w 329"/>
                <a:gd name="T31" fmla="*/ 84 h 328"/>
                <a:gd name="T32" fmla="*/ 186 w 329"/>
                <a:gd name="T33" fmla="*/ 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9" h="328">
                  <a:moveTo>
                    <a:pt x="186" y="67"/>
                  </a:moveTo>
                  <a:cubicBezTo>
                    <a:pt x="249" y="4"/>
                    <a:pt x="249" y="4"/>
                    <a:pt x="249" y="4"/>
                  </a:cubicBezTo>
                  <a:cubicBezTo>
                    <a:pt x="253" y="0"/>
                    <a:pt x="256" y="1"/>
                    <a:pt x="257" y="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7" y="72"/>
                    <a:pt x="329" y="76"/>
                    <a:pt x="325" y="80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8" y="146"/>
                    <a:pt x="250" y="149"/>
                    <a:pt x="245" y="149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7" y="272"/>
                    <a:pt x="104" y="294"/>
                    <a:pt x="89" y="309"/>
                  </a:cubicBezTo>
                  <a:cubicBezTo>
                    <a:pt x="70" y="328"/>
                    <a:pt x="39" y="328"/>
                    <a:pt x="19" y="309"/>
                  </a:cubicBezTo>
                  <a:cubicBezTo>
                    <a:pt x="0" y="290"/>
                    <a:pt x="0" y="259"/>
                    <a:pt x="19" y="239"/>
                  </a:cubicBezTo>
                  <a:cubicBezTo>
                    <a:pt x="34" y="224"/>
                    <a:pt x="57" y="221"/>
                    <a:pt x="75" y="230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78"/>
                    <a:pt x="182" y="71"/>
                    <a:pt x="186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4" name="Freeform 80"/>
            <p:cNvSpPr/>
            <p:nvPr/>
          </p:nvSpPr>
          <p:spPr bwMode="auto">
            <a:xfrm>
              <a:off x="1292225" y="3860800"/>
              <a:ext cx="261938" cy="261938"/>
            </a:xfrm>
            <a:custGeom>
              <a:avLst/>
              <a:gdLst>
                <a:gd name="T0" fmla="*/ 170 w 340"/>
                <a:gd name="T1" fmla="*/ 73 h 340"/>
                <a:gd name="T2" fmla="*/ 212 w 340"/>
                <a:gd name="T3" fmla="*/ 83 h 340"/>
                <a:gd name="T4" fmla="*/ 266 w 340"/>
                <a:gd name="T5" fmla="*/ 30 h 340"/>
                <a:gd name="T6" fmla="*/ 170 w 340"/>
                <a:gd name="T7" fmla="*/ 0 h 340"/>
                <a:gd name="T8" fmla="*/ 0 w 340"/>
                <a:gd name="T9" fmla="*/ 170 h 340"/>
                <a:gd name="T10" fmla="*/ 170 w 340"/>
                <a:gd name="T11" fmla="*/ 340 h 340"/>
                <a:gd name="T12" fmla="*/ 340 w 340"/>
                <a:gd name="T13" fmla="*/ 170 h 340"/>
                <a:gd name="T14" fmla="*/ 311 w 340"/>
                <a:gd name="T15" fmla="*/ 76 h 340"/>
                <a:gd name="T16" fmla="*/ 258 w 340"/>
                <a:gd name="T17" fmla="*/ 130 h 340"/>
                <a:gd name="T18" fmla="*/ 267 w 340"/>
                <a:gd name="T19" fmla="*/ 170 h 340"/>
                <a:gd name="T20" fmla="*/ 170 w 340"/>
                <a:gd name="T21" fmla="*/ 267 h 340"/>
                <a:gd name="T22" fmla="*/ 73 w 340"/>
                <a:gd name="T23" fmla="*/ 170 h 340"/>
                <a:gd name="T24" fmla="*/ 170 w 340"/>
                <a:gd name="T25" fmla="*/ 7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340">
                  <a:moveTo>
                    <a:pt x="170" y="73"/>
                  </a:moveTo>
                  <a:cubicBezTo>
                    <a:pt x="185" y="73"/>
                    <a:pt x="199" y="77"/>
                    <a:pt x="212" y="83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38" y="11"/>
                    <a:pt x="205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135"/>
                    <a:pt x="329" y="103"/>
                    <a:pt x="311" y="76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64" y="142"/>
                    <a:pt x="267" y="156"/>
                    <a:pt x="267" y="170"/>
                  </a:cubicBezTo>
                  <a:cubicBezTo>
                    <a:pt x="267" y="223"/>
                    <a:pt x="223" y="267"/>
                    <a:pt x="170" y="267"/>
                  </a:cubicBezTo>
                  <a:cubicBezTo>
                    <a:pt x="117" y="267"/>
                    <a:pt x="73" y="223"/>
                    <a:pt x="73" y="170"/>
                  </a:cubicBezTo>
                  <a:cubicBezTo>
                    <a:pt x="73" y="117"/>
                    <a:pt x="117" y="73"/>
                    <a:pt x="1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365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sp>
        <p:nvSpPr>
          <p:cNvPr id="16" name="AutoShape 112"/>
          <p:cNvSpPr/>
          <p:nvPr/>
        </p:nvSpPr>
        <p:spPr bwMode="auto">
          <a:xfrm>
            <a:off x="4921700" y="2854129"/>
            <a:ext cx="383333" cy="36576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0015" tIns="60007" rIns="120015" bIns="60007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365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  <a:sym typeface="Gill Sans" charset="0"/>
            </a:endParaRPr>
          </a:p>
        </p:txBody>
      </p:sp>
      <p:sp>
        <p:nvSpPr>
          <p:cNvPr id="17" name="TextBox 94"/>
          <p:cNvSpPr/>
          <p:nvPr/>
        </p:nvSpPr>
        <p:spPr>
          <a:xfrm>
            <a:off x="6545869" y="5354334"/>
            <a:ext cx="5470087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buClrTx/>
              <a:buSzTx/>
              <a:buFont typeface="Wingdings" panose="05000000000000000000" charset="0"/>
              <a:buChar char="²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开放数据接口，数据一站式沿用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8" name="TextBox 94"/>
          <p:cNvSpPr/>
          <p:nvPr/>
        </p:nvSpPr>
        <p:spPr>
          <a:xfrm>
            <a:off x="6539982" y="3598852"/>
            <a:ext cx="5844089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buClrTx/>
              <a:buSzTx/>
              <a:buFont typeface="Wingdings" panose="05000000000000000000" charset="0"/>
              <a:buChar char="²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在线报名、查考场、准考证打印、查成绩等考生服务 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39982" y="4775869"/>
            <a:ext cx="5112846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buClrTx/>
              <a:buSzTx/>
              <a:buFont typeface="Wingdings" panose="05000000000000000000" charset="0"/>
              <a:buChar char="²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实时多维度学生数据采集分析、导出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39865" y="3000375"/>
            <a:ext cx="553402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²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报名</a:t>
            </a:r>
            <a:r>
              <a:rPr lang="en-US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-&gt;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考试</a:t>
            </a:r>
            <a:r>
              <a:rPr lang="en-US" altLang="zh-CN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-&gt;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录取</a:t>
            </a:r>
            <a:r>
              <a:rPr lang="en-US" altLang="zh-CN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-&gt;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分班</a:t>
            </a:r>
            <a:r>
              <a:rPr lang="en-US" altLang="zh-CN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-&gt;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统计等招生</a:t>
            </a: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全过程管理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1" name="TextBox 94"/>
          <p:cNvSpPr/>
          <p:nvPr/>
        </p:nvSpPr>
        <p:spPr>
          <a:xfrm>
            <a:off x="6540020" y="4221125"/>
            <a:ext cx="4544478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buClrTx/>
              <a:buSzTx/>
              <a:buFont typeface="Wingdings" panose="05000000000000000000" charset="0"/>
              <a:buChar char="²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自定义通知书模板，一键批量打印 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17880" y="0"/>
            <a:ext cx="472567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占位符 20"/>
          <p:cNvSpPr>
            <a:spLocks noGrp="1"/>
          </p:cNvSpPr>
          <p:nvPr/>
        </p:nvSpPr>
        <p:spPr>
          <a:xfrm>
            <a:off x="948690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迎新管理系统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726440" y="688975"/>
            <a:ext cx="10726420" cy="164655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 </a:t>
            </a:r>
            <a:r>
              <a:rPr lang="zh-CN" altLang="zh-CN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迎新</a:t>
            </a:r>
            <a:r>
              <a:rPr lang="zh-CN" altLang="zh-CN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管理系统</a:t>
            </a:r>
            <a:r>
              <a:rPr lang="zh-CN" altLang="en-US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：</a:t>
            </a:r>
            <a:endParaRPr lang="zh-CN" altLang="zh-CN" sz="1800" b="1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涵盖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录取管理、新生分班、新生预报到、迎新管理、缴费管理、迎新手续办理、数据统计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等功能，以优化学校迎新工作的业务流程，扩展迎新服务手段，提高工作效率；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应用</a:t>
            </a:r>
            <a:r>
              <a:rPr lang="zh-CN" altLang="zh-CN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人脸识别技术</a:t>
            </a: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altLang="zh-CN" sz="16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通过</a:t>
            </a:r>
            <a:r>
              <a:rPr lang="zh-CN" altLang="zh-CN" sz="16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线上线下相结合</a:t>
            </a:r>
            <a:r>
              <a:rPr lang="zh-CN" altLang="zh-CN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采集人脸照片</a:t>
            </a: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zh-CN" sz="16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一站式完成新生入学相关工作，实现新生报到的“双向”数字化、人性化服务，实现以人为本的工作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理念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。</a:t>
            </a:r>
            <a:endParaRPr lang="zh-CN" altLang="zh-CN" sz="160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474267" y="3579756"/>
            <a:ext cx="2115819" cy="130805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迎新网</a:t>
            </a:r>
            <a:r>
              <a:rPr lang="en-US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迎新</a:t>
            </a:r>
            <a:r>
              <a:rPr lang="en-US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APP</a:t>
            </a:r>
            <a:endParaRPr lang="zh-CN" altLang="en-US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新生根据步骤</a:t>
            </a:r>
            <a:r>
              <a:rPr lang="zh-CN" altLang="en-US" sz="14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自助完成线上预报到手续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，采集个人及报到等信息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8" name="Rectangle 29"/>
          <p:cNvSpPr/>
          <p:nvPr/>
        </p:nvSpPr>
        <p:spPr>
          <a:xfrm>
            <a:off x="10221733" y="3596814"/>
            <a:ext cx="1825487" cy="102592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数据统计</a:t>
            </a:r>
            <a:endParaRPr lang="zh-CN" altLang="en-US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多维度统计分析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迎新数据，图形化展示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9" name="Rectangle 29"/>
          <p:cNvSpPr/>
          <p:nvPr/>
        </p:nvSpPr>
        <p:spPr>
          <a:xfrm>
            <a:off x="3058785" y="3602155"/>
            <a:ext cx="2079368" cy="130805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在线缴费</a:t>
            </a:r>
            <a:r>
              <a:rPr lang="en-US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选宿舍</a:t>
            </a:r>
            <a:endParaRPr lang="en-US" altLang="zh-CN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与学校支付平台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或第三方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支付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对接，</a:t>
            </a:r>
            <a:r>
              <a:rPr lang="zh-CN" altLang="en-US" sz="14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多方式在线支付，预选宿舍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36250" y="3363620"/>
            <a:ext cx="1359352" cy="508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424485" y="3251922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827722" y="3268308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596430" y="3268308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4" name="Freeform 332"/>
          <p:cNvSpPr>
            <a:spLocks noEditPoints="1"/>
          </p:cNvSpPr>
          <p:nvPr/>
        </p:nvSpPr>
        <p:spPr bwMode="auto">
          <a:xfrm>
            <a:off x="1225550" y="2684780"/>
            <a:ext cx="520065" cy="414655"/>
          </a:xfrm>
          <a:custGeom>
            <a:avLst/>
            <a:gdLst>
              <a:gd name="T0" fmla="*/ 2147483647 w 107"/>
              <a:gd name="T1" fmla="*/ 0 h 87"/>
              <a:gd name="T2" fmla="*/ 2147483647 w 107"/>
              <a:gd name="T3" fmla="*/ 0 h 87"/>
              <a:gd name="T4" fmla="*/ 0 w 107"/>
              <a:gd name="T5" fmla="*/ 2147483647 h 87"/>
              <a:gd name="T6" fmla="*/ 0 w 107"/>
              <a:gd name="T7" fmla="*/ 2147483647 h 87"/>
              <a:gd name="T8" fmla="*/ 2147483647 w 107"/>
              <a:gd name="T9" fmla="*/ 2147483647 h 87"/>
              <a:gd name="T10" fmla="*/ 2147483647 w 107"/>
              <a:gd name="T11" fmla="*/ 2147483647 h 87"/>
              <a:gd name="T12" fmla="*/ 2147483647 w 107"/>
              <a:gd name="T13" fmla="*/ 2147483647 h 87"/>
              <a:gd name="T14" fmla="*/ 2147483647 w 107"/>
              <a:gd name="T15" fmla="*/ 2147483647 h 87"/>
              <a:gd name="T16" fmla="*/ 2147483647 w 107"/>
              <a:gd name="T17" fmla="*/ 0 h 87"/>
              <a:gd name="T18" fmla="*/ 2147483647 w 107"/>
              <a:gd name="T19" fmla="*/ 2147483647 h 87"/>
              <a:gd name="T20" fmla="*/ 2147483647 w 107"/>
              <a:gd name="T21" fmla="*/ 2147483647 h 87"/>
              <a:gd name="T22" fmla="*/ 2147483647 w 107"/>
              <a:gd name="T23" fmla="*/ 2147483647 h 87"/>
              <a:gd name="T24" fmla="*/ 2147483647 w 107"/>
              <a:gd name="T25" fmla="*/ 2147483647 h 87"/>
              <a:gd name="T26" fmla="*/ 2147483647 w 107"/>
              <a:gd name="T27" fmla="*/ 2147483647 h 87"/>
              <a:gd name="T28" fmla="*/ 2147483647 w 107"/>
              <a:gd name="T29" fmla="*/ 2147483647 h 87"/>
              <a:gd name="T30" fmla="*/ 2147483647 w 107"/>
              <a:gd name="T31" fmla="*/ 2147483647 h 87"/>
              <a:gd name="T32" fmla="*/ 0 w 107"/>
              <a:gd name="T33" fmla="*/ 2147483647 h 87"/>
              <a:gd name="T34" fmla="*/ 0 w 107"/>
              <a:gd name="T35" fmla="*/ 2147483647 h 87"/>
              <a:gd name="T36" fmla="*/ 2147483647 w 107"/>
              <a:gd name="T37" fmla="*/ 2147483647 h 87"/>
              <a:gd name="T38" fmla="*/ 2147483647 w 107"/>
              <a:gd name="T39" fmla="*/ 2147483647 h 87"/>
              <a:gd name="T40" fmla="*/ 2147483647 w 107"/>
              <a:gd name="T41" fmla="*/ 2147483647 h 87"/>
              <a:gd name="T42" fmla="*/ 2147483647 w 107"/>
              <a:gd name="T43" fmla="*/ 2147483647 h 87"/>
              <a:gd name="T44" fmla="*/ 2147483647 w 107"/>
              <a:gd name="T45" fmla="*/ 2147483647 h 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7" h="87">
                <a:moveTo>
                  <a:pt x="103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2" y="71"/>
                  <a:pt x="4" y="71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105" y="71"/>
                  <a:pt x="107" y="70"/>
                  <a:pt x="107" y="68"/>
                </a:cubicBezTo>
                <a:cubicBezTo>
                  <a:pt x="107" y="4"/>
                  <a:pt x="107" y="4"/>
                  <a:pt x="107" y="4"/>
                </a:cubicBezTo>
                <a:cubicBezTo>
                  <a:pt x="107" y="2"/>
                  <a:pt x="105" y="0"/>
                  <a:pt x="103" y="0"/>
                </a:cubicBezTo>
                <a:close/>
                <a:moveTo>
                  <a:pt x="99" y="64"/>
                </a:moveTo>
                <a:cubicBezTo>
                  <a:pt x="8" y="64"/>
                  <a:pt x="8" y="64"/>
                  <a:pt x="8" y="64"/>
                </a:cubicBezTo>
                <a:cubicBezTo>
                  <a:pt x="8" y="8"/>
                  <a:pt x="8" y="8"/>
                  <a:pt x="8" y="8"/>
                </a:cubicBezTo>
                <a:cubicBezTo>
                  <a:pt x="99" y="8"/>
                  <a:pt x="99" y="8"/>
                  <a:pt x="99" y="8"/>
                </a:cubicBezTo>
                <a:lnTo>
                  <a:pt x="99" y="64"/>
                </a:lnTo>
                <a:close/>
                <a:moveTo>
                  <a:pt x="104" y="79"/>
                </a:moveTo>
                <a:cubicBezTo>
                  <a:pt x="3" y="79"/>
                  <a:pt x="3" y="79"/>
                  <a:pt x="3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5"/>
                  <a:pt x="1" y="87"/>
                  <a:pt x="3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5" y="87"/>
                  <a:pt x="107" y="85"/>
                  <a:pt x="107" y="83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5" y="79"/>
                  <a:pt x="104" y="79"/>
                </a:cubicBez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5" name="Freeform 59"/>
          <p:cNvSpPr>
            <a:spLocks noEditPoints="1"/>
          </p:cNvSpPr>
          <p:nvPr/>
        </p:nvSpPr>
        <p:spPr bwMode="auto">
          <a:xfrm>
            <a:off x="10377805" y="2685415"/>
            <a:ext cx="434340" cy="343535"/>
          </a:xfrm>
          <a:custGeom>
            <a:avLst/>
            <a:gdLst>
              <a:gd name="T0" fmla="*/ 39994 w 145"/>
              <a:gd name="T1" fmla="*/ 221122 h 107"/>
              <a:gd name="T2" fmla="*/ 33841 w 145"/>
              <a:gd name="T3" fmla="*/ 322470 h 107"/>
              <a:gd name="T4" fmla="*/ 89218 w 145"/>
              <a:gd name="T5" fmla="*/ 328612 h 107"/>
              <a:gd name="T6" fmla="*/ 95371 w 145"/>
              <a:gd name="T7" fmla="*/ 230336 h 107"/>
              <a:gd name="T8" fmla="*/ 286112 w 145"/>
              <a:gd name="T9" fmla="*/ 205766 h 107"/>
              <a:gd name="T10" fmla="*/ 230735 w 145"/>
              <a:gd name="T11" fmla="*/ 211909 h 107"/>
              <a:gd name="T12" fmla="*/ 239965 w 145"/>
              <a:gd name="T13" fmla="*/ 328612 h 107"/>
              <a:gd name="T14" fmla="*/ 295341 w 145"/>
              <a:gd name="T15" fmla="*/ 322470 h 107"/>
              <a:gd name="T16" fmla="*/ 286112 w 145"/>
              <a:gd name="T17" fmla="*/ 205766 h 107"/>
              <a:gd name="T18" fmla="*/ 338412 w 145"/>
              <a:gd name="T19" fmla="*/ 171984 h 107"/>
              <a:gd name="T20" fmla="*/ 329182 w 145"/>
              <a:gd name="T21" fmla="*/ 322470 h 107"/>
              <a:gd name="T22" fmla="*/ 384559 w 145"/>
              <a:gd name="T23" fmla="*/ 328612 h 107"/>
              <a:gd name="T24" fmla="*/ 393788 w 145"/>
              <a:gd name="T25" fmla="*/ 181197 h 107"/>
              <a:gd name="T26" fmla="*/ 187665 w 145"/>
              <a:gd name="T27" fmla="*/ 162770 h 107"/>
              <a:gd name="T28" fmla="*/ 132288 w 145"/>
              <a:gd name="T29" fmla="*/ 168913 h 107"/>
              <a:gd name="T30" fmla="*/ 141518 w 145"/>
              <a:gd name="T31" fmla="*/ 328612 h 107"/>
              <a:gd name="T32" fmla="*/ 193818 w 145"/>
              <a:gd name="T33" fmla="*/ 322470 h 107"/>
              <a:gd name="T34" fmla="*/ 187665 w 145"/>
              <a:gd name="T35" fmla="*/ 162770 h 107"/>
              <a:gd name="T36" fmla="*/ 436859 w 145"/>
              <a:gd name="T37" fmla="*/ 0 h 107"/>
              <a:gd name="T38" fmla="*/ 356870 w 145"/>
              <a:gd name="T39" fmla="*/ 18427 h 107"/>
              <a:gd name="T40" fmla="*/ 353794 w 145"/>
              <a:gd name="T41" fmla="*/ 30711 h 107"/>
              <a:gd name="T42" fmla="*/ 276882 w 145"/>
              <a:gd name="T43" fmla="*/ 135130 h 107"/>
              <a:gd name="T44" fmla="*/ 169206 w 145"/>
              <a:gd name="T45" fmla="*/ 42996 h 107"/>
              <a:gd name="T46" fmla="*/ 9229 w 145"/>
              <a:gd name="T47" fmla="*/ 184268 h 107"/>
              <a:gd name="T48" fmla="*/ 18459 w 145"/>
              <a:gd name="T49" fmla="*/ 208838 h 107"/>
              <a:gd name="T50" fmla="*/ 169206 w 145"/>
              <a:gd name="T51" fmla="*/ 79850 h 107"/>
              <a:gd name="T52" fmla="*/ 276882 w 145"/>
              <a:gd name="T53" fmla="*/ 171984 h 107"/>
              <a:gd name="T54" fmla="*/ 390712 w 145"/>
              <a:gd name="T55" fmla="*/ 67565 h 107"/>
              <a:gd name="T56" fmla="*/ 418400 w 145"/>
              <a:gd name="T57" fmla="*/ 92134 h 107"/>
              <a:gd name="T58" fmla="*/ 424553 w 145"/>
              <a:gd name="T59" fmla="*/ 89063 h 107"/>
              <a:gd name="T60" fmla="*/ 446088 w 145"/>
              <a:gd name="T61" fmla="*/ 9213 h 107"/>
              <a:gd name="T62" fmla="*/ 439935 w 145"/>
              <a:gd name="T63" fmla="*/ 0 h 10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5" h="107">
                <a:moveTo>
                  <a:pt x="29" y="72"/>
                </a:move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1" y="73"/>
                  <a:pt x="11" y="75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1" y="106"/>
                  <a:pt x="12" y="107"/>
                  <a:pt x="13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30" y="107"/>
                  <a:pt x="31" y="106"/>
                  <a:pt x="31" y="10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3"/>
                  <a:pt x="30" y="72"/>
                  <a:pt x="29" y="72"/>
                </a:cubicBezTo>
                <a:moveTo>
                  <a:pt x="93" y="67"/>
                </a:moveTo>
                <a:cubicBezTo>
                  <a:pt x="78" y="67"/>
                  <a:pt x="78" y="67"/>
                  <a:pt x="78" y="67"/>
                </a:cubicBezTo>
                <a:cubicBezTo>
                  <a:pt x="76" y="67"/>
                  <a:pt x="75" y="68"/>
                  <a:pt x="75" y="69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6"/>
                  <a:pt x="76" y="107"/>
                  <a:pt x="78" y="107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4" y="107"/>
                  <a:pt x="96" y="106"/>
                  <a:pt x="96" y="105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8"/>
                  <a:pt x="94" y="67"/>
                  <a:pt x="93" y="67"/>
                </a:cubicBezTo>
                <a:moveTo>
                  <a:pt x="125" y="56"/>
                </a:moveTo>
                <a:cubicBezTo>
                  <a:pt x="110" y="56"/>
                  <a:pt x="110" y="56"/>
                  <a:pt x="110" y="56"/>
                </a:cubicBezTo>
                <a:cubicBezTo>
                  <a:pt x="108" y="56"/>
                  <a:pt x="107" y="57"/>
                  <a:pt x="107" y="59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7" y="106"/>
                  <a:pt x="108" y="107"/>
                  <a:pt x="110" y="107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7" y="107"/>
                  <a:pt x="128" y="106"/>
                  <a:pt x="128" y="105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7"/>
                  <a:pt x="127" y="56"/>
                  <a:pt x="125" y="56"/>
                </a:cubicBezTo>
                <a:moveTo>
                  <a:pt x="61" y="53"/>
                </a:moveTo>
                <a:cubicBezTo>
                  <a:pt x="46" y="53"/>
                  <a:pt x="46" y="53"/>
                  <a:pt x="46" y="53"/>
                </a:cubicBezTo>
                <a:cubicBezTo>
                  <a:pt x="44" y="53"/>
                  <a:pt x="43" y="54"/>
                  <a:pt x="43" y="55"/>
                </a:cubicBezTo>
                <a:cubicBezTo>
                  <a:pt x="43" y="105"/>
                  <a:pt x="43" y="105"/>
                  <a:pt x="43" y="105"/>
                </a:cubicBezTo>
                <a:cubicBezTo>
                  <a:pt x="43" y="106"/>
                  <a:pt x="44" y="107"/>
                  <a:pt x="46" y="10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2" y="107"/>
                  <a:pt x="63" y="106"/>
                  <a:pt x="63" y="10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2" y="53"/>
                  <a:pt x="61" y="53"/>
                </a:cubicBezTo>
                <a:moveTo>
                  <a:pt x="143" y="0"/>
                </a:moveTo>
                <a:cubicBezTo>
                  <a:pt x="143" y="0"/>
                  <a:pt x="142" y="0"/>
                  <a:pt x="142" y="0"/>
                </a:cubicBezTo>
                <a:cubicBezTo>
                  <a:pt x="118" y="5"/>
                  <a:pt x="118" y="5"/>
                  <a:pt x="118" y="5"/>
                </a:cubicBezTo>
                <a:cubicBezTo>
                  <a:pt x="117" y="5"/>
                  <a:pt x="117" y="5"/>
                  <a:pt x="116" y="6"/>
                </a:cubicBezTo>
                <a:cubicBezTo>
                  <a:pt x="116" y="6"/>
                  <a:pt x="115" y="7"/>
                  <a:pt x="115" y="7"/>
                </a:cubicBezTo>
                <a:cubicBezTo>
                  <a:pt x="115" y="8"/>
                  <a:pt x="115" y="9"/>
                  <a:pt x="115" y="10"/>
                </a:cubicBezTo>
                <a:cubicBezTo>
                  <a:pt x="121" y="15"/>
                  <a:pt x="121" y="15"/>
                  <a:pt x="121" y="15"/>
                </a:cubicBezTo>
                <a:cubicBezTo>
                  <a:pt x="90" y="44"/>
                  <a:pt x="90" y="44"/>
                  <a:pt x="90" y="44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5"/>
                  <a:pt x="57" y="14"/>
                  <a:pt x="55" y="14"/>
                </a:cubicBezTo>
                <a:cubicBezTo>
                  <a:pt x="54" y="14"/>
                  <a:pt x="53" y="14"/>
                  <a:pt x="52" y="15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2"/>
                  <a:pt x="0" y="65"/>
                  <a:pt x="2" y="67"/>
                </a:cubicBezTo>
                <a:cubicBezTo>
                  <a:pt x="3" y="68"/>
                  <a:pt x="5" y="68"/>
                  <a:pt x="6" y="68"/>
                </a:cubicBezTo>
                <a:cubicBezTo>
                  <a:pt x="7" y="68"/>
                  <a:pt x="8" y="68"/>
                  <a:pt x="9" y="67"/>
                </a:cubicBezTo>
                <a:cubicBezTo>
                  <a:pt x="55" y="26"/>
                  <a:pt x="55" y="26"/>
                  <a:pt x="55" y="26"/>
                </a:cubicBezTo>
                <a:cubicBezTo>
                  <a:pt x="87" y="54"/>
                  <a:pt x="87" y="54"/>
                  <a:pt x="87" y="54"/>
                </a:cubicBezTo>
                <a:cubicBezTo>
                  <a:pt x="88" y="55"/>
                  <a:pt x="89" y="56"/>
                  <a:pt x="90" y="56"/>
                </a:cubicBezTo>
                <a:cubicBezTo>
                  <a:pt x="91" y="56"/>
                  <a:pt x="93" y="55"/>
                  <a:pt x="94" y="54"/>
                </a:cubicBezTo>
                <a:cubicBezTo>
                  <a:pt x="127" y="22"/>
                  <a:pt x="127" y="22"/>
                  <a:pt x="127" y="22"/>
                </a:cubicBezTo>
                <a:cubicBezTo>
                  <a:pt x="134" y="29"/>
                  <a:pt x="134" y="29"/>
                  <a:pt x="134" y="29"/>
                </a:cubicBezTo>
                <a:cubicBezTo>
                  <a:pt x="134" y="30"/>
                  <a:pt x="135" y="30"/>
                  <a:pt x="136" y="30"/>
                </a:cubicBezTo>
                <a:cubicBezTo>
                  <a:pt x="136" y="30"/>
                  <a:pt x="136" y="30"/>
                  <a:pt x="137" y="30"/>
                </a:cubicBezTo>
                <a:cubicBezTo>
                  <a:pt x="137" y="29"/>
                  <a:pt x="138" y="29"/>
                  <a:pt x="138" y="29"/>
                </a:cubicBezTo>
                <a:cubicBezTo>
                  <a:pt x="139" y="28"/>
                  <a:pt x="139" y="28"/>
                  <a:pt x="139" y="27"/>
                </a:cubicBezTo>
                <a:cubicBezTo>
                  <a:pt x="145" y="3"/>
                  <a:pt x="145" y="3"/>
                  <a:pt x="145" y="3"/>
                </a:cubicBezTo>
                <a:cubicBezTo>
                  <a:pt x="145" y="2"/>
                  <a:pt x="145" y="1"/>
                  <a:pt x="145" y="0"/>
                </a:cubicBezTo>
                <a:cubicBezTo>
                  <a:pt x="144" y="0"/>
                  <a:pt x="144" y="0"/>
                  <a:pt x="143" y="0"/>
                </a:cubicBezTo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379595" y="3401720"/>
            <a:ext cx="1479453" cy="1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6403780" y="3401720"/>
            <a:ext cx="1672813" cy="1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283412" y="3279091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3660775" y="2643505"/>
            <a:ext cx="440055" cy="446405"/>
            <a:chOff x="0" y="0"/>
            <a:chExt cx="466184" cy="501686"/>
          </a:xfrm>
          <a:solidFill>
            <a:srgbClr val="CCCC33"/>
          </a:solidFill>
        </p:grpSpPr>
        <p:sp>
          <p:nvSpPr>
            <p:cNvPr id="24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76978594 w 23"/>
                <a:gd name="T1" fmla="*/ 0 h 21"/>
                <a:gd name="T2" fmla="*/ 76978594 w 23"/>
                <a:gd name="T3" fmla="*/ 19792542 h 21"/>
                <a:gd name="T4" fmla="*/ 91411395 w 23"/>
                <a:gd name="T5" fmla="*/ 54426153 h 21"/>
                <a:gd name="T6" fmla="*/ 48110799 w 23"/>
                <a:gd name="T7" fmla="*/ 84112741 h 21"/>
                <a:gd name="T8" fmla="*/ 19245197 w 23"/>
                <a:gd name="T9" fmla="*/ 44529882 h 21"/>
                <a:gd name="T10" fmla="*/ 28867795 w 23"/>
                <a:gd name="T11" fmla="*/ 24739565 h 21"/>
                <a:gd name="T12" fmla="*/ 28867795 w 23"/>
                <a:gd name="T13" fmla="*/ 0 h 21"/>
                <a:gd name="T14" fmla="*/ 0 w 23"/>
                <a:gd name="T15" fmla="*/ 49479130 h 21"/>
                <a:gd name="T16" fmla="*/ 52923194 w 23"/>
                <a:gd name="T17" fmla="*/ 103905283 h 21"/>
                <a:gd name="T18" fmla="*/ 110656591 w 23"/>
                <a:gd name="T19" fmla="*/ 49479130 h 21"/>
                <a:gd name="T20" fmla="*/ 76978594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65AECF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5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65AECF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117103433 w 118"/>
                <a:gd name="T1" fmla="*/ 92705964 h 118"/>
                <a:gd name="T2" fmla="*/ 92705964 w 118"/>
                <a:gd name="T3" fmla="*/ 458654746 h 118"/>
                <a:gd name="T4" fmla="*/ 458654746 w 118"/>
                <a:gd name="T5" fmla="*/ 483052215 h 118"/>
                <a:gd name="T6" fmla="*/ 483052215 w 118"/>
                <a:gd name="T7" fmla="*/ 117103433 h 118"/>
                <a:gd name="T8" fmla="*/ 117103433 w 118"/>
                <a:gd name="T9" fmla="*/ 92705964 h 118"/>
                <a:gd name="T10" fmla="*/ 312276558 w 118"/>
                <a:gd name="T11" fmla="*/ 409862017 h 118"/>
                <a:gd name="T12" fmla="*/ 312276558 w 118"/>
                <a:gd name="T13" fmla="*/ 453775252 h 118"/>
                <a:gd name="T14" fmla="*/ 273240608 w 118"/>
                <a:gd name="T15" fmla="*/ 453775252 h 118"/>
                <a:gd name="T16" fmla="*/ 273240608 w 118"/>
                <a:gd name="T17" fmla="*/ 414741510 h 118"/>
                <a:gd name="T18" fmla="*/ 200052619 w 118"/>
                <a:gd name="T19" fmla="*/ 395223535 h 118"/>
                <a:gd name="T20" fmla="*/ 209809398 w 118"/>
                <a:gd name="T21" fmla="*/ 346430806 h 118"/>
                <a:gd name="T22" fmla="*/ 282999596 w 118"/>
                <a:gd name="T23" fmla="*/ 365948781 h 118"/>
                <a:gd name="T24" fmla="*/ 322033337 w 118"/>
                <a:gd name="T25" fmla="*/ 341551312 h 118"/>
                <a:gd name="T26" fmla="*/ 278120102 w 118"/>
                <a:gd name="T27" fmla="*/ 302517571 h 118"/>
                <a:gd name="T28" fmla="*/ 200052619 w 118"/>
                <a:gd name="T29" fmla="*/ 224447879 h 118"/>
                <a:gd name="T30" fmla="*/ 273240608 w 118"/>
                <a:gd name="T31" fmla="*/ 151257681 h 118"/>
                <a:gd name="T32" fmla="*/ 273240608 w 118"/>
                <a:gd name="T33" fmla="*/ 112223939 h 118"/>
                <a:gd name="T34" fmla="*/ 312276558 w 118"/>
                <a:gd name="T35" fmla="*/ 112223939 h 118"/>
                <a:gd name="T36" fmla="*/ 312276558 w 118"/>
                <a:gd name="T37" fmla="*/ 146378187 h 118"/>
                <a:gd name="T38" fmla="*/ 375705560 w 118"/>
                <a:gd name="T39" fmla="*/ 161016669 h 118"/>
                <a:gd name="T40" fmla="*/ 361069287 w 118"/>
                <a:gd name="T41" fmla="*/ 209809398 h 118"/>
                <a:gd name="T42" fmla="*/ 302517571 w 118"/>
                <a:gd name="T43" fmla="*/ 195173125 h 118"/>
                <a:gd name="T44" fmla="*/ 268361114 w 118"/>
                <a:gd name="T45" fmla="*/ 219568385 h 118"/>
                <a:gd name="T46" fmla="*/ 317153843 w 118"/>
                <a:gd name="T47" fmla="*/ 253724842 h 118"/>
                <a:gd name="T48" fmla="*/ 385464548 w 118"/>
                <a:gd name="T49" fmla="*/ 336671818 h 118"/>
                <a:gd name="T50" fmla="*/ 312276558 w 118"/>
                <a:gd name="T51" fmla="*/ 409862017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65AECF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7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674261578 w 153"/>
                <a:gd name="T1" fmla="*/ 864539792 h 227"/>
                <a:gd name="T2" fmla="*/ 78175864 w 153"/>
                <a:gd name="T3" fmla="*/ 864539792 h 227"/>
                <a:gd name="T4" fmla="*/ 78175864 w 153"/>
                <a:gd name="T5" fmla="*/ 78150302 h 227"/>
                <a:gd name="T6" fmla="*/ 674261578 w 153"/>
                <a:gd name="T7" fmla="*/ 78150302 h 227"/>
                <a:gd name="T8" fmla="*/ 674261578 w 153"/>
                <a:gd name="T9" fmla="*/ 503093815 h 227"/>
                <a:gd name="T10" fmla="*/ 679146602 w 153"/>
                <a:gd name="T11" fmla="*/ 498209559 h 227"/>
                <a:gd name="T12" fmla="*/ 747550207 w 153"/>
                <a:gd name="T13" fmla="*/ 459135513 h 227"/>
                <a:gd name="T14" fmla="*/ 747550207 w 153"/>
                <a:gd name="T15" fmla="*/ 63497535 h 227"/>
                <a:gd name="T16" fmla="*/ 688918861 w 153"/>
                <a:gd name="T17" fmla="*/ 0 h 227"/>
                <a:gd name="T18" fmla="*/ 58631345 w 153"/>
                <a:gd name="T19" fmla="*/ 0 h 227"/>
                <a:gd name="T20" fmla="*/ 0 w 153"/>
                <a:gd name="T21" fmla="*/ 63497535 h 227"/>
                <a:gd name="T22" fmla="*/ 0 w 153"/>
                <a:gd name="T23" fmla="*/ 1050148142 h 227"/>
                <a:gd name="T24" fmla="*/ 58631345 w 153"/>
                <a:gd name="T25" fmla="*/ 1108761421 h 227"/>
                <a:gd name="T26" fmla="*/ 688918861 w 153"/>
                <a:gd name="T27" fmla="*/ 1108761421 h 227"/>
                <a:gd name="T28" fmla="*/ 747550207 w 153"/>
                <a:gd name="T29" fmla="*/ 1050148142 h 227"/>
                <a:gd name="T30" fmla="*/ 747550207 w 153"/>
                <a:gd name="T31" fmla="*/ 859655537 h 227"/>
                <a:gd name="T32" fmla="*/ 674261578 w 153"/>
                <a:gd name="T33" fmla="*/ 810812979 h 227"/>
                <a:gd name="T34" fmla="*/ 674261578 w 153"/>
                <a:gd name="T35" fmla="*/ 864539792 h 227"/>
                <a:gd name="T36" fmla="*/ 366445356 w 153"/>
                <a:gd name="T37" fmla="*/ 1079455887 h 227"/>
                <a:gd name="T38" fmla="*/ 273612209 w 153"/>
                <a:gd name="T39" fmla="*/ 981766351 h 227"/>
                <a:gd name="T40" fmla="*/ 366445356 w 153"/>
                <a:gd name="T41" fmla="*/ 888963281 h 227"/>
                <a:gd name="T42" fmla="*/ 464165739 w 153"/>
                <a:gd name="T43" fmla="*/ 981766351 h 227"/>
                <a:gd name="T44" fmla="*/ 366445356 w 153"/>
                <a:gd name="T45" fmla="*/ 1079455887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65AECF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8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353597587 w 86"/>
                <a:gd name="T1" fmla="*/ 83489089 h 86"/>
                <a:gd name="T2" fmla="*/ 88399951 w 86"/>
                <a:gd name="T3" fmla="*/ 68754286 h 86"/>
                <a:gd name="T4" fmla="*/ 68754286 w 86"/>
                <a:gd name="T5" fmla="*/ 333951922 h 86"/>
                <a:gd name="T6" fmla="*/ 338862784 w 86"/>
                <a:gd name="T7" fmla="*/ 353597587 h 86"/>
                <a:gd name="T8" fmla="*/ 353597587 w 86"/>
                <a:gd name="T9" fmla="*/ 83489089 h 86"/>
                <a:gd name="T10" fmla="*/ 225908523 w 86"/>
                <a:gd name="T11" fmla="*/ 309397611 h 86"/>
                <a:gd name="T12" fmla="*/ 225908523 w 86"/>
                <a:gd name="T13" fmla="*/ 343775862 h 86"/>
                <a:gd name="T14" fmla="*/ 196443350 w 86"/>
                <a:gd name="T15" fmla="*/ 343775862 h 86"/>
                <a:gd name="T16" fmla="*/ 196443350 w 86"/>
                <a:gd name="T17" fmla="*/ 314308473 h 86"/>
                <a:gd name="T18" fmla="*/ 137510788 w 86"/>
                <a:gd name="T19" fmla="*/ 299575887 h 86"/>
                <a:gd name="T20" fmla="*/ 147332512 w 86"/>
                <a:gd name="T21" fmla="*/ 260286774 h 86"/>
                <a:gd name="T22" fmla="*/ 201354212 w 86"/>
                <a:gd name="T23" fmla="*/ 275019360 h 86"/>
                <a:gd name="T24" fmla="*/ 235730247 w 86"/>
                <a:gd name="T25" fmla="*/ 255375912 h 86"/>
                <a:gd name="T26" fmla="*/ 201354212 w 86"/>
                <a:gd name="T27" fmla="*/ 225908523 h 86"/>
                <a:gd name="T28" fmla="*/ 142421650 w 86"/>
                <a:gd name="T29" fmla="*/ 166975961 h 86"/>
                <a:gd name="T30" fmla="*/ 196443350 w 86"/>
                <a:gd name="T31" fmla="*/ 108043399 h 86"/>
                <a:gd name="T32" fmla="*/ 196443350 w 86"/>
                <a:gd name="T33" fmla="*/ 73665148 h 86"/>
                <a:gd name="T34" fmla="*/ 230819385 w 86"/>
                <a:gd name="T35" fmla="*/ 73665148 h 86"/>
                <a:gd name="T36" fmla="*/ 230819385 w 86"/>
                <a:gd name="T37" fmla="*/ 103132537 h 86"/>
                <a:gd name="T38" fmla="*/ 275019360 w 86"/>
                <a:gd name="T39" fmla="*/ 112954261 h 86"/>
                <a:gd name="T40" fmla="*/ 265197636 w 86"/>
                <a:gd name="T41" fmla="*/ 152243375 h 86"/>
                <a:gd name="T42" fmla="*/ 220997661 w 86"/>
                <a:gd name="T43" fmla="*/ 142421650 h 86"/>
                <a:gd name="T44" fmla="*/ 191532488 w 86"/>
                <a:gd name="T45" fmla="*/ 157154237 h 86"/>
                <a:gd name="T46" fmla="*/ 230819385 w 86"/>
                <a:gd name="T47" fmla="*/ 186621626 h 86"/>
                <a:gd name="T48" fmla="*/ 284841085 w 86"/>
                <a:gd name="T49" fmla="*/ 250465050 h 86"/>
                <a:gd name="T50" fmla="*/ 225908523 w 86"/>
                <a:gd name="T51" fmla="*/ 309397611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65AECF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sp>
        <p:nvSpPr>
          <p:cNvPr id="21" name="Freeform 28"/>
          <p:cNvSpPr>
            <a:spLocks noEditPoints="1"/>
          </p:cNvSpPr>
          <p:nvPr/>
        </p:nvSpPr>
        <p:spPr bwMode="auto">
          <a:xfrm>
            <a:off x="8180070" y="2633980"/>
            <a:ext cx="422910" cy="467360"/>
          </a:xfrm>
          <a:custGeom>
            <a:avLst/>
            <a:gdLst>
              <a:gd name="T0" fmla="*/ 58 w 84"/>
              <a:gd name="T1" fmla="*/ 29 h 86"/>
              <a:gd name="T2" fmla="*/ 35 w 84"/>
              <a:gd name="T3" fmla="*/ 15 h 86"/>
              <a:gd name="T4" fmla="*/ 20 w 84"/>
              <a:gd name="T5" fmla="*/ 35 h 86"/>
              <a:gd name="T6" fmla="*/ 33 w 84"/>
              <a:gd name="T7" fmla="*/ 16 h 86"/>
              <a:gd name="T8" fmla="*/ 34 w 84"/>
              <a:gd name="T9" fmla="*/ 17 h 86"/>
              <a:gd name="T10" fmla="*/ 22 w 84"/>
              <a:gd name="T11" fmla="*/ 42 h 86"/>
              <a:gd name="T12" fmla="*/ 35 w 84"/>
              <a:gd name="T13" fmla="*/ 57 h 86"/>
              <a:gd name="T14" fmla="*/ 23 w 84"/>
              <a:gd name="T15" fmla="*/ 56 h 86"/>
              <a:gd name="T16" fmla="*/ 19 w 84"/>
              <a:gd name="T17" fmla="*/ 54 h 86"/>
              <a:gd name="T18" fmla="*/ 44 w 84"/>
              <a:gd name="T19" fmla="*/ 65 h 86"/>
              <a:gd name="T20" fmla="*/ 22 w 84"/>
              <a:gd name="T21" fmla="*/ 64 h 86"/>
              <a:gd name="T22" fmla="*/ 22 w 84"/>
              <a:gd name="T23" fmla="*/ 58 h 86"/>
              <a:gd name="T24" fmla="*/ 67 w 84"/>
              <a:gd name="T25" fmla="*/ 42 h 86"/>
              <a:gd name="T26" fmla="*/ 65 w 84"/>
              <a:gd name="T27" fmla="*/ 47 h 86"/>
              <a:gd name="T28" fmla="*/ 54 w 84"/>
              <a:gd name="T29" fmla="*/ 51 h 86"/>
              <a:gd name="T30" fmla="*/ 40 w 84"/>
              <a:gd name="T31" fmla="*/ 12 h 86"/>
              <a:gd name="T32" fmla="*/ 57 w 84"/>
              <a:gd name="T33" fmla="*/ 25 h 86"/>
              <a:gd name="T34" fmla="*/ 52 w 84"/>
              <a:gd name="T35" fmla="*/ 41 h 86"/>
              <a:gd name="T36" fmla="*/ 52 w 84"/>
              <a:gd name="T37" fmla="*/ 41 h 86"/>
              <a:gd name="T38" fmla="*/ 34 w 84"/>
              <a:gd name="T39" fmla="*/ 45 h 86"/>
              <a:gd name="T40" fmla="*/ 58 w 84"/>
              <a:gd name="T41" fmla="*/ 62 h 86"/>
              <a:gd name="T42" fmla="*/ 9 w 84"/>
              <a:gd name="T43" fmla="*/ 35 h 86"/>
              <a:gd name="T44" fmla="*/ 33 w 84"/>
              <a:gd name="T45" fmla="*/ 11 h 86"/>
              <a:gd name="T46" fmla="*/ 66 w 84"/>
              <a:gd name="T47" fmla="*/ 19 h 86"/>
              <a:gd name="T48" fmla="*/ 76 w 84"/>
              <a:gd name="T49" fmla="*/ 48 h 86"/>
              <a:gd name="T50" fmla="*/ 75 w 84"/>
              <a:gd name="T51" fmla="*/ 48 h 86"/>
              <a:gd name="T52" fmla="*/ 73 w 84"/>
              <a:gd name="T53" fmla="*/ 40 h 86"/>
              <a:gd name="T54" fmla="*/ 68 w 84"/>
              <a:gd name="T55" fmla="*/ 26 h 86"/>
              <a:gd name="T56" fmla="*/ 68 w 84"/>
              <a:gd name="T57" fmla="*/ 38 h 86"/>
              <a:gd name="T58" fmla="*/ 52 w 84"/>
              <a:gd name="T59" fmla="*/ 73 h 86"/>
              <a:gd name="T60" fmla="*/ 58 w 84"/>
              <a:gd name="T61" fmla="*/ 67 h 86"/>
              <a:gd name="T62" fmla="*/ 70 w 84"/>
              <a:gd name="T63" fmla="*/ 55 h 86"/>
              <a:gd name="T64" fmla="*/ 58 w 84"/>
              <a:gd name="T65" fmla="*/ 62 h 86"/>
              <a:gd name="T66" fmla="*/ 16 w 84"/>
              <a:gd name="T67" fmla="*/ 50 h 86"/>
              <a:gd name="T68" fmla="*/ 12 w 84"/>
              <a:gd name="T69" fmla="*/ 39 h 86"/>
              <a:gd name="T70" fmla="*/ 15 w 84"/>
              <a:gd name="T71" fmla="*/ 5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86">
                <a:moveTo>
                  <a:pt x="58" y="28"/>
                </a:move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30"/>
                  <a:pt x="57" y="30"/>
                </a:cubicBezTo>
                <a:cubicBezTo>
                  <a:pt x="51" y="23"/>
                  <a:pt x="43" y="18"/>
                  <a:pt x="35" y="15"/>
                </a:cubicBezTo>
                <a:cubicBezTo>
                  <a:pt x="21" y="11"/>
                  <a:pt x="12" y="20"/>
                  <a:pt x="19" y="35"/>
                </a:cubicBezTo>
                <a:cubicBezTo>
                  <a:pt x="19" y="36"/>
                  <a:pt x="20" y="36"/>
                  <a:pt x="20" y="35"/>
                </a:cubicBezTo>
                <a:cubicBezTo>
                  <a:pt x="22" y="29"/>
                  <a:pt x="25" y="23"/>
                  <a:pt x="29" y="17"/>
                </a:cubicBezTo>
                <a:cubicBezTo>
                  <a:pt x="30" y="16"/>
                  <a:pt x="32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6"/>
                  <a:pt x="34" y="17"/>
                  <a:pt x="34" y="17"/>
                </a:cubicBezTo>
                <a:cubicBezTo>
                  <a:pt x="28" y="23"/>
                  <a:pt x="24" y="32"/>
                  <a:pt x="22" y="39"/>
                </a:cubicBezTo>
                <a:cubicBezTo>
                  <a:pt x="22" y="40"/>
                  <a:pt x="22" y="41"/>
                  <a:pt x="22" y="42"/>
                </a:cubicBezTo>
                <a:cubicBezTo>
                  <a:pt x="26" y="47"/>
                  <a:pt x="30" y="52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1" y="57"/>
                  <a:pt x="28" y="57"/>
                  <a:pt x="25" y="57"/>
                </a:cubicBezTo>
                <a:cubicBezTo>
                  <a:pt x="24" y="57"/>
                  <a:pt x="24" y="57"/>
                  <a:pt x="23" y="56"/>
                </a:cubicBezTo>
                <a:cubicBezTo>
                  <a:pt x="22" y="55"/>
                  <a:pt x="21" y="54"/>
                  <a:pt x="21" y="53"/>
                </a:cubicBezTo>
                <a:cubicBezTo>
                  <a:pt x="20" y="53"/>
                  <a:pt x="19" y="53"/>
                  <a:pt x="19" y="54"/>
                </a:cubicBezTo>
                <a:cubicBezTo>
                  <a:pt x="18" y="73"/>
                  <a:pt x="32" y="80"/>
                  <a:pt x="45" y="67"/>
                </a:cubicBezTo>
                <a:cubicBezTo>
                  <a:pt x="45" y="66"/>
                  <a:pt x="45" y="65"/>
                  <a:pt x="44" y="65"/>
                </a:cubicBezTo>
                <a:cubicBezTo>
                  <a:pt x="37" y="67"/>
                  <a:pt x="30" y="67"/>
                  <a:pt x="25" y="66"/>
                </a:cubicBezTo>
                <a:cubicBezTo>
                  <a:pt x="23" y="66"/>
                  <a:pt x="22" y="65"/>
                  <a:pt x="22" y="64"/>
                </a:cubicBezTo>
                <a:cubicBezTo>
                  <a:pt x="21" y="62"/>
                  <a:pt x="21" y="60"/>
                  <a:pt x="21" y="59"/>
                </a:cubicBezTo>
                <a:cubicBezTo>
                  <a:pt x="21" y="58"/>
                  <a:pt x="21" y="58"/>
                  <a:pt x="22" y="58"/>
                </a:cubicBezTo>
                <a:cubicBezTo>
                  <a:pt x="36" y="61"/>
                  <a:pt x="59" y="55"/>
                  <a:pt x="69" y="45"/>
                </a:cubicBezTo>
                <a:cubicBezTo>
                  <a:pt x="68" y="44"/>
                  <a:pt x="68" y="43"/>
                  <a:pt x="67" y="42"/>
                </a:cubicBezTo>
                <a:cubicBezTo>
                  <a:pt x="67" y="42"/>
                  <a:pt x="66" y="42"/>
                  <a:pt x="66" y="43"/>
                </a:cubicBezTo>
                <a:cubicBezTo>
                  <a:pt x="66" y="44"/>
                  <a:pt x="65" y="45"/>
                  <a:pt x="65" y="47"/>
                </a:cubicBezTo>
                <a:cubicBezTo>
                  <a:pt x="62" y="49"/>
                  <a:pt x="59" y="51"/>
                  <a:pt x="55" y="52"/>
                </a:cubicBezTo>
                <a:cubicBezTo>
                  <a:pt x="55" y="52"/>
                  <a:pt x="54" y="52"/>
                  <a:pt x="54" y="51"/>
                </a:cubicBezTo>
                <a:cubicBezTo>
                  <a:pt x="55" y="50"/>
                  <a:pt x="55" y="49"/>
                  <a:pt x="56" y="47"/>
                </a:cubicBezTo>
                <a:cubicBezTo>
                  <a:pt x="67" y="18"/>
                  <a:pt x="54" y="3"/>
                  <a:pt x="40" y="12"/>
                </a:cubicBezTo>
                <a:cubicBezTo>
                  <a:pt x="39" y="12"/>
                  <a:pt x="39" y="13"/>
                  <a:pt x="40" y="13"/>
                </a:cubicBezTo>
                <a:cubicBezTo>
                  <a:pt x="46" y="16"/>
                  <a:pt x="52" y="20"/>
                  <a:pt x="57" y="25"/>
                </a:cubicBezTo>
                <a:cubicBezTo>
                  <a:pt x="58" y="26"/>
                  <a:pt x="58" y="27"/>
                  <a:pt x="58" y="28"/>
                </a:cubicBezTo>
                <a:close/>
                <a:moveTo>
                  <a:pt x="52" y="41"/>
                </a:moveTo>
                <a:cubicBezTo>
                  <a:pt x="53" y="56"/>
                  <a:pt x="31" y="56"/>
                  <a:pt x="31" y="42"/>
                </a:cubicBezTo>
                <a:cubicBezTo>
                  <a:pt x="30" y="29"/>
                  <a:pt x="51" y="28"/>
                  <a:pt x="52" y="41"/>
                </a:cubicBezTo>
                <a:close/>
                <a:moveTo>
                  <a:pt x="44" y="44"/>
                </a:moveTo>
                <a:cubicBezTo>
                  <a:pt x="44" y="51"/>
                  <a:pt x="34" y="51"/>
                  <a:pt x="34" y="45"/>
                </a:cubicBezTo>
                <a:cubicBezTo>
                  <a:pt x="34" y="38"/>
                  <a:pt x="43" y="38"/>
                  <a:pt x="44" y="44"/>
                </a:cubicBezTo>
                <a:close/>
                <a:moveTo>
                  <a:pt x="58" y="62"/>
                </a:moveTo>
                <a:cubicBezTo>
                  <a:pt x="44" y="86"/>
                  <a:pt x="22" y="84"/>
                  <a:pt x="17" y="64"/>
                </a:cubicBezTo>
                <a:cubicBezTo>
                  <a:pt x="3" y="59"/>
                  <a:pt x="0" y="46"/>
                  <a:pt x="9" y="35"/>
                </a:cubicBezTo>
                <a:cubicBezTo>
                  <a:pt x="10" y="34"/>
                  <a:pt x="10" y="33"/>
                  <a:pt x="10" y="32"/>
                </a:cubicBezTo>
                <a:cubicBezTo>
                  <a:pt x="7" y="17"/>
                  <a:pt x="18" y="8"/>
                  <a:pt x="33" y="11"/>
                </a:cubicBezTo>
                <a:cubicBezTo>
                  <a:pt x="34" y="11"/>
                  <a:pt x="35" y="11"/>
                  <a:pt x="36" y="10"/>
                </a:cubicBezTo>
                <a:cubicBezTo>
                  <a:pt x="48" y="0"/>
                  <a:pt x="62" y="5"/>
                  <a:pt x="66" y="19"/>
                </a:cubicBezTo>
                <a:cubicBezTo>
                  <a:pt x="67" y="20"/>
                  <a:pt x="67" y="20"/>
                  <a:pt x="68" y="21"/>
                </a:cubicBezTo>
                <a:cubicBezTo>
                  <a:pt x="80" y="26"/>
                  <a:pt x="84" y="38"/>
                  <a:pt x="76" y="48"/>
                </a:cubicBezTo>
                <a:cubicBezTo>
                  <a:pt x="76" y="49"/>
                  <a:pt x="76" y="49"/>
                  <a:pt x="75" y="49"/>
                </a:cubicBezTo>
                <a:cubicBezTo>
                  <a:pt x="75" y="49"/>
                  <a:pt x="75" y="48"/>
                  <a:pt x="75" y="48"/>
                </a:cubicBezTo>
                <a:cubicBezTo>
                  <a:pt x="74" y="46"/>
                  <a:pt x="73" y="45"/>
                  <a:pt x="73" y="43"/>
                </a:cubicBezTo>
                <a:cubicBezTo>
                  <a:pt x="72" y="42"/>
                  <a:pt x="72" y="41"/>
                  <a:pt x="73" y="40"/>
                </a:cubicBezTo>
                <a:cubicBezTo>
                  <a:pt x="76" y="34"/>
                  <a:pt x="74" y="29"/>
                  <a:pt x="69" y="25"/>
                </a:cubicBezTo>
                <a:cubicBezTo>
                  <a:pt x="68" y="25"/>
                  <a:pt x="68" y="25"/>
                  <a:pt x="68" y="26"/>
                </a:cubicBezTo>
                <a:cubicBezTo>
                  <a:pt x="68" y="28"/>
                  <a:pt x="68" y="31"/>
                  <a:pt x="67" y="35"/>
                </a:cubicBezTo>
                <a:cubicBezTo>
                  <a:pt x="67" y="36"/>
                  <a:pt x="68" y="37"/>
                  <a:pt x="68" y="38"/>
                </a:cubicBezTo>
                <a:cubicBezTo>
                  <a:pt x="82" y="59"/>
                  <a:pt x="72" y="77"/>
                  <a:pt x="52" y="74"/>
                </a:cubicBezTo>
                <a:cubicBezTo>
                  <a:pt x="52" y="74"/>
                  <a:pt x="51" y="73"/>
                  <a:pt x="52" y="73"/>
                </a:cubicBezTo>
                <a:cubicBezTo>
                  <a:pt x="53" y="71"/>
                  <a:pt x="54" y="70"/>
                  <a:pt x="55" y="68"/>
                </a:cubicBezTo>
                <a:cubicBezTo>
                  <a:pt x="56" y="67"/>
                  <a:pt x="57" y="67"/>
                  <a:pt x="58" y="67"/>
                </a:cubicBezTo>
                <a:cubicBezTo>
                  <a:pt x="66" y="67"/>
                  <a:pt x="71" y="62"/>
                  <a:pt x="71" y="55"/>
                </a:cubicBezTo>
                <a:cubicBezTo>
                  <a:pt x="71" y="55"/>
                  <a:pt x="70" y="54"/>
                  <a:pt x="70" y="55"/>
                </a:cubicBezTo>
                <a:cubicBezTo>
                  <a:pt x="67" y="57"/>
                  <a:pt x="64" y="59"/>
                  <a:pt x="60" y="60"/>
                </a:cubicBezTo>
                <a:cubicBezTo>
                  <a:pt x="59" y="61"/>
                  <a:pt x="58" y="61"/>
                  <a:pt x="58" y="62"/>
                </a:cubicBezTo>
                <a:close/>
                <a:moveTo>
                  <a:pt x="16" y="55"/>
                </a:moveTo>
                <a:cubicBezTo>
                  <a:pt x="16" y="53"/>
                  <a:pt x="16" y="51"/>
                  <a:pt x="16" y="50"/>
                </a:cubicBezTo>
                <a:cubicBezTo>
                  <a:pt x="17" y="49"/>
                  <a:pt x="16" y="48"/>
                  <a:pt x="16" y="47"/>
                </a:cubicBezTo>
                <a:cubicBezTo>
                  <a:pt x="14" y="44"/>
                  <a:pt x="13" y="42"/>
                  <a:pt x="12" y="39"/>
                </a:cubicBezTo>
                <a:cubicBezTo>
                  <a:pt x="11" y="39"/>
                  <a:pt x="11" y="38"/>
                  <a:pt x="10" y="39"/>
                </a:cubicBezTo>
                <a:cubicBezTo>
                  <a:pt x="7" y="45"/>
                  <a:pt x="9" y="52"/>
                  <a:pt x="15" y="55"/>
                </a:cubicBezTo>
                <a:cubicBezTo>
                  <a:pt x="15" y="56"/>
                  <a:pt x="16" y="55"/>
                  <a:pt x="16" y="55"/>
                </a:cubicBez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2" name="Rectangle 29"/>
          <p:cNvSpPr/>
          <p:nvPr/>
        </p:nvSpPr>
        <p:spPr>
          <a:xfrm>
            <a:off x="5560695" y="3579756"/>
            <a:ext cx="2212687" cy="130805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现场报到</a:t>
            </a:r>
            <a:endParaRPr lang="en-US" altLang="zh-CN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现场</a:t>
            </a:r>
            <a:r>
              <a:rPr lang="zh-CN" altLang="en-US" sz="14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确认报到，入住宿舍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，也可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过人脸识别一站式完成</a:t>
            </a:r>
            <a:r>
              <a:rPr lang="zh-CN" altLang="en-US" sz="14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缴费、信息录入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9" name="Freeform 219"/>
          <p:cNvSpPr>
            <a:spLocks noChangeAspect="1" noEditPoints="1"/>
          </p:cNvSpPr>
          <p:nvPr/>
        </p:nvSpPr>
        <p:spPr bwMode="auto">
          <a:xfrm>
            <a:off x="5895975" y="2633980"/>
            <a:ext cx="324485" cy="417195"/>
          </a:xfrm>
          <a:custGeom>
            <a:avLst/>
            <a:gdLst>
              <a:gd name="T0" fmla="*/ 49 w 99"/>
              <a:gd name="T1" fmla="*/ 17 h 127"/>
              <a:gd name="T2" fmla="*/ 36 w 99"/>
              <a:gd name="T3" fmla="*/ 21 h 127"/>
              <a:gd name="T4" fmla="*/ 26 w 99"/>
              <a:gd name="T5" fmla="*/ 31 h 127"/>
              <a:gd name="T6" fmla="*/ 22 w 99"/>
              <a:gd name="T7" fmla="*/ 46 h 127"/>
              <a:gd name="T8" fmla="*/ 26 w 99"/>
              <a:gd name="T9" fmla="*/ 60 h 127"/>
              <a:gd name="T10" fmla="*/ 36 w 99"/>
              <a:gd name="T11" fmla="*/ 69 h 127"/>
              <a:gd name="T12" fmla="*/ 49 w 99"/>
              <a:gd name="T13" fmla="*/ 73 h 127"/>
              <a:gd name="T14" fmla="*/ 64 w 99"/>
              <a:gd name="T15" fmla="*/ 69 h 127"/>
              <a:gd name="T16" fmla="*/ 74 w 99"/>
              <a:gd name="T17" fmla="*/ 60 h 127"/>
              <a:gd name="T18" fmla="*/ 78 w 99"/>
              <a:gd name="T19" fmla="*/ 46 h 127"/>
              <a:gd name="T20" fmla="*/ 74 w 99"/>
              <a:gd name="T21" fmla="*/ 31 h 127"/>
              <a:gd name="T22" fmla="*/ 64 w 99"/>
              <a:gd name="T23" fmla="*/ 21 h 127"/>
              <a:gd name="T24" fmla="*/ 49 w 99"/>
              <a:gd name="T25" fmla="*/ 17 h 127"/>
              <a:gd name="T26" fmla="*/ 49 w 99"/>
              <a:gd name="T27" fmla="*/ 0 h 127"/>
              <a:gd name="T28" fmla="*/ 69 w 99"/>
              <a:gd name="T29" fmla="*/ 4 h 127"/>
              <a:gd name="T30" fmla="*/ 85 w 99"/>
              <a:gd name="T31" fmla="*/ 14 h 127"/>
              <a:gd name="T32" fmla="*/ 95 w 99"/>
              <a:gd name="T33" fmla="*/ 30 h 127"/>
              <a:gd name="T34" fmla="*/ 99 w 99"/>
              <a:gd name="T35" fmla="*/ 50 h 127"/>
              <a:gd name="T36" fmla="*/ 99 w 99"/>
              <a:gd name="T37" fmla="*/ 55 h 127"/>
              <a:gd name="T38" fmla="*/ 97 w 99"/>
              <a:gd name="T39" fmla="*/ 72 h 127"/>
              <a:gd name="T40" fmla="*/ 89 w 99"/>
              <a:gd name="T41" fmla="*/ 89 h 127"/>
              <a:gd name="T42" fmla="*/ 80 w 99"/>
              <a:gd name="T43" fmla="*/ 102 h 127"/>
              <a:gd name="T44" fmla="*/ 69 w 99"/>
              <a:gd name="T45" fmla="*/ 113 h 127"/>
              <a:gd name="T46" fmla="*/ 60 w 99"/>
              <a:gd name="T47" fmla="*/ 120 h 127"/>
              <a:gd name="T48" fmla="*/ 53 w 99"/>
              <a:gd name="T49" fmla="*/ 126 h 127"/>
              <a:gd name="T50" fmla="*/ 51 w 99"/>
              <a:gd name="T51" fmla="*/ 127 h 127"/>
              <a:gd name="T52" fmla="*/ 48 w 99"/>
              <a:gd name="T53" fmla="*/ 126 h 127"/>
              <a:gd name="T54" fmla="*/ 43 w 99"/>
              <a:gd name="T55" fmla="*/ 122 h 127"/>
              <a:gd name="T56" fmla="*/ 34 w 99"/>
              <a:gd name="T57" fmla="*/ 115 h 127"/>
              <a:gd name="T58" fmla="*/ 25 w 99"/>
              <a:gd name="T59" fmla="*/ 106 h 127"/>
              <a:gd name="T60" fmla="*/ 15 w 99"/>
              <a:gd name="T61" fmla="*/ 94 h 127"/>
              <a:gd name="T62" fmla="*/ 8 w 99"/>
              <a:gd name="T63" fmla="*/ 80 h 127"/>
              <a:gd name="T64" fmla="*/ 2 w 99"/>
              <a:gd name="T65" fmla="*/ 65 h 127"/>
              <a:gd name="T66" fmla="*/ 1 w 99"/>
              <a:gd name="T67" fmla="*/ 58 h 127"/>
              <a:gd name="T68" fmla="*/ 0 w 99"/>
              <a:gd name="T69" fmla="*/ 50 h 127"/>
              <a:gd name="T70" fmla="*/ 4 w 99"/>
              <a:gd name="T71" fmla="*/ 30 h 127"/>
              <a:gd name="T72" fmla="*/ 14 w 99"/>
              <a:gd name="T73" fmla="*/ 14 h 127"/>
              <a:gd name="T74" fmla="*/ 30 w 99"/>
              <a:gd name="T75" fmla="*/ 4 h 127"/>
              <a:gd name="T76" fmla="*/ 49 w 99"/>
              <a:gd name="T7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" h="127">
                <a:moveTo>
                  <a:pt x="49" y="17"/>
                </a:moveTo>
                <a:lnTo>
                  <a:pt x="36" y="21"/>
                </a:lnTo>
                <a:lnTo>
                  <a:pt x="26" y="31"/>
                </a:lnTo>
                <a:lnTo>
                  <a:pt x="22" y="46"/>
                </a:lnTo>
                <a:lnTo>
                  <a:pt x="26" y="60"/>
                </a:lnTo>
                <a:lnTo>
                  <a:pt x="36" y="69"/>
                </a:lnTo>
                <a:lnTo>
                  <a:pt x="49" y="73"/>
                </a:lnTo>
                <a:lnTo>
                  <a:pt x="64" y="69"/>
                </a:lnTo>
                <a:lnTo>
                  <a:pt x="74" y="60"/>
                </a:lnTo>
                <a:lnTo>
                  <a:pt x="78" y="46"/>
                </a:lnTo>
                <a:lnTo>
                  <a:pt x="74" y="31"/>
                </a:lnTo>
                <a:lnTo>
                  <a:pt x="64" y="21"/>
                </a:lnTo>
                <a:lnTo>
                  <a:pt x="49" y="17"/>
                </a:lnTo>
                <a:close/>
                <a:moveTo>
                  <a:pt x="49" y="0"/>
                </a:moveTo>
                <a:lnTo>
                  <a:pt x="69" y="4"/>
                </a:lnTo>
                <a:lnTo>
                  <a:pt x="85" y="14"/>
                </a:lnTo>
                <a:lnTo>
                  <a:pt x="95" y="30"/>
                </a:lnTo>
                <a:lnTo>
                  <a:pt x="99" y="50"/>
                </a:lnTo>
                <a:lnTo>
                  <a:pt x="99" y="55"/>
                </a:lnTo>
                <a:lnTo>
                  <a:pt x="97" y="72"/>
                </a:lnTo>
                <a:lnTo>
                  <a:pt x="89" y="89"/>
                </a:lnTo>
                <a:lnTo>
                  <a:pt x="80" y="102"/>
                </a:lnTo>
                <a:lnTo>
                  <a:pt x="69" y="113"/>
                </a:lnTo>
                <a:lnTo>
                  <a:pt x="60" y="120"/>
                </a:lnTo>
                <a:lnTo>
                  <a:pt x="53" y="126"/>
                </a:lnTo>
                <a:lnTo>
                  <a:pt x="51" y="127"/>
                </a:lnTo>
                <a:lnTo>
                  <a:pt x="48" y="126"/>
                </a:lnTo>
                <a:lnTo>
                  <a:pt x="43" y="122"/>
                </a:lnTo>
                <a:lnTo>
                  <a:pt x="34" y="115"/>
                </a:lnTo>
                <a:lnTo>
                  <a:pt x="25" y="106"/>
                </a:lnTo>
                <a:lnTo>
                  <a:pt x="15" y="94"/>
                </a:lnTo>
                <a:lnTo>
                  <a:pt x="8" y="80"/>
                </a:lnTo>
                <a:lnTo>
                  <a:pt x="2" y="65"/>
                </a:lnTo>
                <a:lnTo>
                  <a:pt x="1" y="58"/>
                </a:lnTo>
                <a:lnTo>
                  <a:pt x="0" y="50"/>
                </a:lnTo>
                <a:lnTo>
                  <a:pt x="4" y="30"/>
                </a:lnTo>
                <a:lnTo>
                  <a:pt x="14" y="14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lstStyle/>
          <a:p>
            <a:endParaRPr lang="zh-CN" altLang="en-US" kern="0">
              <a:solidFill>
                <a:srgbClr val="595959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981654" y="3293708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8705114" y="3401720"/>
            <a:ext cx="1672813" cy="1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94"/>
          <p:cNvSpPr txBox="1"/>
          <p:nvPr/>
        </p:nvSpPr>
        <p:spPr>
          <a:xfrm>
            <a:off x="611321" y="5426249"/>
            <a:ext cx="3947980" cy="111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</a:rPr>
              <a:t>建立学校、新生双向信息</a:t>
            </a: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</a:rPr>
              <a:t>传递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</a:rPr>
              <a:t>通道</a:t>
            </a:r>
            <a:endParaRPr lang="en-US" altLang="zh-CN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</a:endParaRPr>
          </a:p>
          <a:p>
            <a:pPr marL="285750" lvl="0" indent="-285750" fontAlgn="auto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通过迎新</a:t>
            </a: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网站</a:t>
            </a:r>
            <a:r>
              <a:rPr lang="en-US" altLang="zh-CN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/APP</a:t>
            </a: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，线上预约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报到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+mn-ea"/>
            </a:endParaRPr>
          </a:p>
        </p:txBody>
      </p:sp>
      <p:sp>
        <p:nvSpPr>
          <p:cNvPr id="37" name="TextBox 94"/>
          <p:cNvSpPr txBox="1"/>
          <p:nvPr/>
        </p:nvSpPr>
        <p:spPr>
          <a:xfrm>
            <a:off x="4809030" y="5495464"/>
            <a:ext cx="3673262" cy="111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灵活配置迎新流程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、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收费标准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多维度、多元化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的新生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数据采集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+mn-ea"/>
            </a:endParaRPr>
          </a:p>
        </p:txBody>
      </p:sp>
      <p:sp>
        <p:nvSpPr>
          <p:cNvPr id="38" name="TextBox 94"/>
          <p:cNvSpPr txBox="1"/>
          <p:nvPr/>
        </p:nvSpPr>
        <p:spPr>
          <a:xfrm>
            <a:off x="8634286" y="5495463"/>
            <a:ext cx="2042861" cy="97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数据智能分析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开放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数据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+mn-ea"/>
              </a:rPr>
              <a:t>接口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150062" y="3596814"/>
            <a:ext cx="185880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数据处理</a:t>
            </a:r>
            <a:endParaRPr lang="zh-CN" altLang="en-US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根据采集的信息自动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生成学号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新生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班级调整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5489" y="0"/>
            <a:ext cx="472567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占位符 20"/>
          <p:cNvSpPr>
            <a:spLocks noGrp="1"/>
          </p:cNvSpPr>
          <p:nvPr/>
        </p:nvSpPr>
        <p:spPr>
          <a:xfrm>
            <a:off x="866299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宿舍管理系统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772160" y="694371"/>
            <a:ext cx="10889925" cy="17392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8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宿舍</a:t>
            </a:r>
            <a:r>
              <a:rPr lang="zh-CN" altLang="zh-CN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管理系统</a:t>
            </a:r>
            <a:r>
              <a:rPr lang="zh-CN" altLang="en-US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：</a:t>
            </a:r>
            <a:endParaRPr lang="zh-CN" altLang="zh-CN" sz="1800" b="1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用于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对学校宿舍资源及学生住宿情况进行管理及维护，包含</a:t>
            </a:r>
            <a:r>
              <a:rPr lang="zh-CN" altLang="zh-CN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宿舍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信息维护</a:t>
            </a:r>
            <a:r>
              <a:rPr lang="zh-CN" altLang="zh-CN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、宿舍人员管理、宿舍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分配调整</a:t>
            </a:r>
            <a:r>
              <a:rPr lang="zh-CN" altLang="zh-CN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、宿舍评分、统计查询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等多个方面；同时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对接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宿舍通道考勤系统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，应用人脸识别技术，实现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宿舍智能化无感化考勤，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保障学生安全，从而实现学校对宿舍、对学生生活的统一规范化管理。</a:t>
            </a:r>
            <a:endParaRPr lang="zh-CN" altLang="zh-CN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2" name="Rectangle 29"/>
          <p:cNvSpPr/>
          <p:nvPr/>
        </p:nvSpPr>
        <p:spPr>
          <a:xfrm>
            <a:off x="4750206" y="4580695"/>
            <a:ext cx="3363849" cy="374461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自定义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指标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评分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审核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查询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3" name="Rectangle 29"/>
          <p:cNvSpPr/>
          <p:nvPr/>
        </p:nvSpPr>
        <p:spPr>
          <a:xfrm>
            <a:off x="4797642" y="5931252"/>
            <a:ext cx="2908574" cy="374461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查询统计报表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图形化展示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8" name="Rectangle 29"/>
          <p:cNvSpPr/>
          <p:nvPr/>
        </p:nvSpPr>
        <p:spPr>
          <a:xfrm>
            <a:off x="4786415" y="3921455"/>
            <a:ext cx="2861626" cy="41549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人脸识别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自动统计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黑名单预警</a:t>
            </a:r>
            <a:endParaRPr lang="zh-CN" altLang="zh-CN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9" name="Freeform 15"/>
          <p:cNvSpPr>
            <a:spLocks noEditPoints="1"/>
          </p:cNvSpPr>
          <p:nvPr/>
        </p:nvSpPr>
        <p:spPr bwMode="auto">
          <a:xfrm>
            <a:off x="8679176" y="5338911"/>
            <a:ext cx="389218" cy="378978"/>
          </a:xfrm>
          <a:custGeom>
            <a:avLst/>
            <a:gdLst>
              <a:gd name="T0" fmla="*/ 237427 w 192"/>
              <a:gd name="T1" fmla="*/ 0 h 192"/>
              <a:gd name="T2" fmla="*/ 0 w 192"/>
              <a:gd name="T3" fmla="*/ 237427 h 192"/>
              <a:gd name="T4" fmla="*/ 237427 w 192"/>
              <a:gd name="T5" fmla="*/ 474853 h 192"/>
              <a:gd name="T6" fmla="*/ 474853 w 192"/>
              <a:gd name="T7" fmla="*/ 237427 h 192"/>
              <a:gd name="T8" fmla="*/ 237427 w 192"/>
              <a:gd name="T9" fmla="*/ 0 h 192"/>
              <a:gd name="T10" fmla="*/ 237427 w 192"/>
              <a:gd name="T11" fmla="*/ 19786 h 192"/>
              <a:gd name="T12" fmla="*/ 455067 w 192"/>
              <a:gd name="T13" fmla="*/ 237427 h 192"/>
              <a:gd name="T14" fmla="*/ 405604 w 192"/>
              <a:gd name="T15" fmla="*/ 375925 h 192"/>
              <a:gd name="T16" fmla="*/ 301730 w 192"/>
              <a:gd name="T17" fmla="*/ 338827 h 192"/>
              <a:gd name="T18" fmla="*/ 299256 w 192"/>
              <a:gd name="T19" fmla="*/ 326461 h 192"/>
              <a:gd name="T20" fmla="*/ 306676 w 192"/>
              <a:gd name="T21" fmla="*/ 299256 h 192"/>
              <a:gd name="T22" fmla="*/ 316569 w 192"/>
              <a:gd name="T23" fmla="*/ 264632 h 192"/>
              <a:gd name="T24" fmla="*/ 331408 w 192"/>
              <a:gd name="T25" fmla="*/ 227534 h 192"/>
              <a:gd name="T26" fmla="*/ 331408 w 192"/>
              <a:gd name="T27" fmla="*/ 195382 h 192"/>
              <a:gd name="T28" fmla="*/ 331408 w 192"/>
              <a:gd name="T29" fmla="*/ 192909 h 192"/>
              <a:gd name="T30" fmla="*/ 333881 w 192"/>
              <a:gd name="T31" fmla="*/ 148392 h 192"/>
              <a:gd name="T32" fmla="*/ 316569 w 192"/>
              <a:gd name="T33" fmla="*/ 89035 h 192"/>
              <a:gd name="T34" fmla="*/ 249792 w 192"/>
              <a:gd name="T35" fmla="*/ 59357 h 192"/>
              <a:gd name="T36" fmla="*/ 230007 w 192"/>
              <a:gd name="T37" fmla="*/ 59357 h 192"/>
              <a:gd name="T38" fmla="*/ 163231 w 192"/>
              <a:gd name="T39" fmla="*/ 89035 h 192"/>
              <a:gd name="T40" fmla="*/ 145918 w 192"/>
              <a:gd name="T41" fmla="*/ 148392 h 192"/>
              <a:gd name="T42" fmla="*/ 150865 w 192"/>
              <a:gd name="T43" fmla="*/ 192909 h 192"/>
              <a:gd name="T44" fmla="*/ 148392 w 192"/>
              <a:gd name="T45" fmla="*/ 195382 h 192"/>
              <a:gd name="T46" fmla="*/ 148392 w 192"/>
              <a:gd name="T47" fmla="*/ 227534 h 192"/>
              <a:gd name="T48" fmla="*/ 165704 w 192"/>
              <a:gd name="T49" fmla="*/ 264632 h 192"/>
              <a:gd name="T50" fmla="*/ 175597 w 192"/>
              <a:gd name="T51" fmla="*/ 299256 h 192"/>
              <a:gd name="T52" fmla="*/ 180543 w 192"/>
              <a:gd name="T53" fmla="*/ 326461 h 192"/>
              <a:gd name="T54" fmla="*/ 175597 w 192"/>
              <a:gd name="T55" fmla="*/ 338827 h 192"/>
              <a:gd name="T56" fmla="*/ 71723 w 192"/>
              <a:gd name="T57" fmla="*/ 375925 h 192"/>
              <a:gd name="T58" fmla="*/ 19786 w 192"/>
              <a:gd name="T59" fmla="*/ 237427 h 192"/>
              <a:gd name="T60" fmla="*/ 237427 w 192"/>
              <a:gd name="T61" fmla="*/ 19786 h 192"/>
              <a:gd name="T62" fmla="*/ 86562 w 192"/>
              <a:gd name="T63" fmla="*/ 393238 h 192"/>
              <a:gd name="T64" fmla="*/ 183016 w 192"/>
              <a:gd name="T65" fmla="*/ 358613 h 192"/>
              <a:gd name="T66" fmla="*/ 200329 w 192"/>
              <a:gd name="T67" fmla="*/ 326461 h 192"/>
              <a:gd name="T68" fmla="*/ 192909 w 192"/>
              <a:gd name="T69" fmla="*/ 291837 h 192"/>
              <a:gd name="T70" fmla="*/ 183016 w 192"/>
              <a:gd name="T71" fmla="*/ 259685 h 192"/>
              <a:gd name="T72" fmla="*/ 180543 w 192"/>
              <a:gd name="T73" fmla="*/ 252266 h 192"/>
              <a:gd name="T74" fmla="*/ 168177 w 192"/>
              <a:gd name="T75" fmla="*/ 222587 h 192"/>
              <a:gd name="T76" fmla="*/ 168177 w 192"/>
              <a:gd name="T77" fmla="*/ 202802 h 192"/>
              <a:gd name="T78" fmla="*/ 170650 w 192"/>
              <a:gd name="T79" fmla="*/ 197855 h 192"/>
              <a:gd name="T80" fmla="*/ 165704 w 192"/>
              <a:gd name="T81" fmla="*/ 145918 h 192"/>
              <a:gd name="T82" fmla="*/ 180543 w 192"/>
              <a:gd name="T83" fmla="*/ 101401 h 192"/>
              <a:gd name="T84" fmla="*/ 230007 w 192"/>
              <a:gd name="T85" fmla="*/ 79142 h 192"/>
              <a:gd name="T86" fmla="*/ 249792 w 192"/>
              <a:gd name="T87" fmla="*/ 79142 h 192"/>
              <a:gd name="T88" fmla="*/ 301730 w 192"/>
              <a:gd name="T89" fmla="*/ 101401 h 192"/>
              <a:gd name="T90" fmla="*/ 314095 w 192"/>
              <a:gd name="T91" fmla="*/ 145918 h 192"/>
              <a:gd name="T92" fmla="*/ 311622 w 192"/>
              <a:gd name="T93" fmla="*/ 197855 h 192"/>
              <a:gd name="T94" fmla="*/ 311622 w 192"/>
              <a:gd name="T95" fmla="*/ 202802 h 192"/>
              <a:gd name="T96" fmla="*/ 311622 w 192"/>
              <a:gd name="T97" fmla="*/ 222587 h 192"/>
              <a:gd name="T98" fmla="*/ 299256 w 192"/>
              <a:gd name="T99" fmla="*/ 252266 h 192"/>
              <a:gd name="T100" fmla="*/ 296783 w 192"/>
              <a:gd name="T101" fmla="*/ 259685 h 192"/>
              <a:gd name="T102" fmla="*/ 286890 w 192"/>
              <a:gd name="T103" fmla="*/ 291837 h 192"/>
              <a:gd name="T104" fmla="*/ 279471 w 192"/>
              <a:gd name="T105" fmla="*/ 326461 h 192"/>
              <a:gd name="T106" fmla="*/ 294310 w 192"/>
              <a:gd name="T107" fmla="*/ 358613 h 192"/>
              <a:gd name="T108" fmla="*/ 390764 w 192"/>
              <a:gd name="T109" fmla="*/ 390764 h 192"/>
              <a:gd name="T110" fmla="*/ 237427 w 192"/>
              <a:gd name="T111" fmla="*/ 455067 h 192"/>
              <a:gd name="T112" fmla="*/ 86562 w 192"/>
              <a:gd name="T113" fmla="*/ 393238 h 19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rgbClr val="157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697531" y="4871659"/>
            <a:ext cx="374056" cy="311150"/>
            <a:chOff x="6381750" y="2392363"/>
            <a:chExt cx="809625" cy="720725"/>
          </a:xfrm>
          <a:solidFill>
            <a:srgbClr val="157E9F"/>
          </a:solidFill>
        </p:grpSpPr>
        <p:sp>
          <p:nvSpPr>
            <p:cNvPr id="53" name="Freeform 34"/>
            <p:cNvSpPr>
              <a:spLocks noEditPoints="1"/>
            </p:cNvSpPr>
            <p:nvPr/>
          </p:nvSpPr>
          <p:spPr bwMode="auto">
            <a:xfrm>
              <a:off x="6381750" y="2511425"/>
              <a:ext cx="809625" cy="601663"/>
            </a:xfrm>
            <a:custGeom>
              <a:avLst/>
              <a:gdLst>
                <a:gd name="T0" fmla="*/ 0 w 510"/>
                <a:gd name="T1" fmla="*/ 379 h 379"/>
                <a:gd name="T2" fmla="*/ 510 w 510"/>
                <a:gd name="T3" fmla="*/ 379 h 379"/>
                <a:gd name="T4" fmla="*/ 510 w 510"/>
                <a:gd name="T5" fmla="*/ 0 h 379"/>
                <a:gd name="T6" fmla="*/ 0 w 510"/>
                <a:gd name="T7" fmla="*/ 0 h 379"/>
                <a:gd name="T8" fmla="*/ 0 w 510"/>
                <a:gd name="T9" fmla="*/ 379 h 379"/>
                <a:gd name="T10" fmla="*/ 492 w 510"/>
                <a:gd name="T11" fmla="*/ 360 h 379"/>
                <a:gd name="T12" fmla="*/ 19 w 510"/>
                <a:gd name="T13" fmla="*/ 360 h 379"/>
                <a:gd name="T14" fmla="*/ 19 w 510"/>
                <a:gd name="T15" fmla="*/ 19 h 379"/>
                <a:gd name="T16" fmla="*/ 492 w 510"/>
                <a:gd name="T17" fmla="*/ 19 h 379"/>
                <a:gd name="T18" fmla="*/ 492 w 510"/>
                <a:gd name="T19" fmla="*/ 36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0" h="379">
                  <a:moveTo>
                    <a:pt x="0" y="379"/>
                  </a:moveTo>
                  <a:lnTo>
                    <a:pt x="510" y="379"/>
                  </a:lnTo>
                  <a:lnTo>
                    <a:pt x="510" y="0"/>
                  </a:lnTo>
                  <a:lnTo>
                    <a:pt x="0" y="0"/>
                  </a:lnTo>
                  <a:lnTo>
                    <a:pt x="0" y="379"/>
                  </a:lnTo>
                  <a:close/>
                  <a:moveTo>
                    <a:pt x="492" y="360"/>
                  </a:moveTo>
                  <a:lnTo>
                    <a:pt x="19" y="360"/>
                  </a:lnTo>
                  <a:lnTo>
                    <a:pt x="19" y="19"/>
                  </a:lnTo>
                  <a:lnTo>
                    <a:pt x="492" y="19"/>
                  </a:lnTo>
                  <a:lnTo>
                    <a:pt x="492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6442075" y="2451100"/>
              <a:ext cx="690563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5" name="Rectangle 36"/>
            <p:cNvSpPr>
              <a:spLocks noChangeArrowheads="1"/>
            </p:cNvSpPr>
            <p:nvPr/>
          </p:nvSpPr>
          <p:spPr bwMode="auto">
            <a:xfrm>
              <a:off x="6500813" y="2392363"/>
              <a:ext cx="57150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51" name="Rectangle 29"/>
          <p:cNvSpPr/>
          <p:nvPr/>
        </p:nvSpPr>
        <p:spPr>
          <a:xfrm>
            <a:off x="4750206" y="3292051"/>
            <a:ext cx="2891644" cy="374461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自动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分配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手动分配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预分宿舍床位</a:t>
            </a:r>
            <a:endParaRPr lang="zh-CN" altLang="zh-CN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2" name="Rectangle 29"/>
          <p:cNvSpPr/>
          <p:nvPr/>
        </p:nvSpPr>
        <p:spPr>
          <a:xfrm>
            <a:off x="4750206" y="5281570"/>
            <a:ext cx="3241457" cy="41549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舍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长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请假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空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床位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调宿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清空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退宿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返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宿</a:t>
            </a:r>
            <a:endParaRPr lang="zh-CN" altLang="zh-CN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97" name="弧形 96"/>
          <p:cNvSpPr/>
          <p:nvPr/>
        </p:nvSpPr>
        <p:spPr>
          <a:xfrm rot="13095499">
            <a:off x="1209017" y="2780895"/>
            <a:ext cx="3202025" cy="3505237"/>
          </a:xfrm>
          <a:prstGeom prst="arc">
            <a:avLst>
              <a:gd name="adj1" fmla="val 13430170"/>
              <a:gd name="adj2" fmla="val 33965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>
                <a:solidFill>
                  <a:schemeClr val="tx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98" name="弧形 97"/>
          <p:cNvSpPr/>
          <p:nvPr/>
        </p:nvSpPr>
        <p:spPr>
          <a:xfrm rot="13095499">
            <a:off x="1701909" y="3316039"/>
            <a:ext cx="2216241" cy="2327829"/>
          </a:xfrm>
          <a:prstGeom prst="arc">
            <a:avLst>
              <a:gd name="adj1" fmla="val 13430170"/>
              <a:gd name="adj2" fmla="val 33965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>
                <a:solidFill>
                  <a:schemeClr val="tx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99" name="弧形 98"/>
          <p:cNvSpPr/>
          <p:nvPr/>
        </p:nvSpPr>
        <p:spPr>
          <a:xfrm rot="13095499">
            <a:off x="2142572" y="3977164"/>
            <a:ext cx="1013310" cy="1077178"/>
          </a:xfrm>
          <a:prstGeom prst="arc">
            <a:avLst>
              <a:gd name="adj1" fmla="val 13430170"/>
              <a:gd name="adj2" fmla="val 33965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>
                <a:solidFill>
                  <a:schemeClr val="tx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2649228" y="2565041"/>
            <a:ext cx="1907425" cy="3811710"/>
            <a:chOff x="4118540" y="2103429"/>
            <a:chExt cx="1907425" cy="3811710"/>
          </a:xfrm>
          <a:solidFill>
            <a:srgbClr val="0170C1"/>
          </a:solidFill>
        </p:grpSpPr>
        <p:sp>
          <p:nvSpPr>
            <p:cNvPr id="102" name="矩形 101"/>
            <p:cNvSpPr/>
            <p:nvPr/>
          </p:nvSpPr>
          <p:spPr>
            <a:xfrm>
              <a:off x="4119300" y="5478820"/>
              <a:ext cx="1901640" cy="436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统计查询</a:t>
              </a:r>
              <a:endParaRPr lang="zh-CN" altLang="en-US" b="1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4118540" y="4129023"/>
              <a:ext cx="1901640" cy="4363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宿舍评分</a:t>
              </a:r>
              <a:endParaRPr lang="zh-CN" altLang="en-US" b="1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120162" y="3459009"/>
              <a:ext cx="1901640" cy="4363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宿舍考勤</a:t>
              </a:r>
              <a:endParaRPr lang="zh-CN" altLang="en-US" b="1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4124325" y="4819958"/>
              <a:ext cx="1901640" cy="4363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宿舍信息</a:t>
              </a:r>
              <a:endParaRPr lang="zh-CN" altLang="en-US" b="1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4124325" y="2808317"/>
              <a:ext cx="1901640" cy="436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宿舍分配</a:t>
              </a:r>
              <a:endParaRPr lang="zh-CN" altLang="en-US" b="1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4124325" y="2103429"/>
              <a:ext cx="1901640" cy="4363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基础数据</a:t>
              </a:r>
              <a:endParaRPr lang="zh-CN" altLang="en-US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530576" y="4241190"/>
            <a:ext cx="1858486" cy="58464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宿舍管理</a:t>
            </a:r>
            <a:endParaRPr lang="zh-CN" altLang="en-US" sz="2800" b="1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8" name="Rectangle 29"/>
          <p:cNvSpPr/>
          <p:nvPr/>
        </p:nvSpPr>
        <p:spPr>
          <a:xfrm>
            <a:off x="4698221" y="2594590"/>
            <a:ext cx="3007995" cy="41549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楼址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楼层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房间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类型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收费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床位等</a:t>
            </a:r>
            <a:endParaRPr lang="zh-CN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10" name="TextBox 94"/>
          <p:cNvSpPr txBox="1"/>
          <p:nvPr/>
        </p:nvSpPr>
        <p:spPr>
          <a:xfrm>
            <a:off x="9119995" y="2815116"/>
            <a:ext cx="2461184" cy="34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pPr lvl="0" algn="l">
              <a:buClrTx/>
              <a:buSzTx/>
            </a:pPr>
            <a:r>
              <a:rPr lang="zh-CN" altLang="zh-CN" dirty="0">
                <a:solidFill>
                  <a:srgbClr val="00B0F0"/>
                </a:solidFill>
                <a:sym typeface="+mn-ea"/>
              </a:rPr>
              <a:t>一键式智能分配</a:t>
            </a:r>
            <a:r>
              <a:rPr lang="zh-CN" altLang="zh-CN" dirty="0">
                <a:solidFill>
                  <a:srgbClr val="00B0F0"/>
                </a:solidFill>
                <a:sym typeface="+mn-ea"/>
              </a:rPr>
              <a:t>宿舍</a:t>
            </a:r>
            <a:endParaRPr lang="zh-CN" altLang="zh-CN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111" name="TextBox 94"/>
          <p:cNvSpPr txBox="1"/>
          <p:nvPr/>
        </p:nvSpPr>
        <p:spPr>
          <a:xfrm>
            <a:off x="9153028" y="4303423"/>
            <a:ext cx="2900376" cy="35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zh-CN" dirty="0">
                <a:solidFill>
                  <a:srgbClr val="00B0F0"/>
                </a:solidFill>
                <a:sym typeface="+mn-ea"/>
              </a:rPr>
              <a:t>灵活的宿舍人员管理</a:t>
            </a:r>
            <a:endParaRPr lang="zh-CN" altLang="zh-CN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112" name="TextBox 94"/>
          <p:cNvSpPr txBox="1"/>
          <p:nvPr/>
        </p:nvSpPr>
        <p:spPr>
          <a:xfrm>
            <a:off x="9153028" y="3278927"/>
            <a:ext cx="2143084" cy="34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zh-CN" dirty="0">
                <a:solidFill>
                  <a:srgbClr val="00B0F0"/>
                </a:solidFill>
                <a:sym typeface="+mn-ea"/>
              </a:rPr>
              <a:t>强大宿舍评分功能</a:t>
            </a:r>
            <a:endParaRPr lang="zh-CN" altLang="zh-CN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113" name="TextBox 94"/>
          <p:cNvSpPr txBox="1"/>
          <p:nvPr/>
        </p:nvSpPr>
        <p:spPr>
          <a:xfrm>
            <a:off x="9172582" y="4808794"/>
            <a:ext cx="2568084" cy="37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  <a:sym typeface="+mn-ea"/>
              </a:rPr>
              <a:t>便捷的异常住宿管理</a:t>
            </a:r>
            <a:endParaRPr lang="zh-CN" altLang="en-US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114" name="TextBox 94"/>
          <p:cNvSpPr txBox="1"/>
          <p:nvPr/>
        </p:nvSpPr>
        <p:spPr>
          <a:xfrm>
            <a:off x="9153028" y="3795739"/>
            <a:ext cx="203962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  <a:sym typeface="+mn-ea"/>
              </a:rPr>
              <a:t>图形化数据展示</a:t>
            </a:r>
            <a:endParaRPr lang="zh-CN" altLang="en-US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120" name="TextBox 94"/>
          <p:cNvSpPr txBox="1"/>
          <p:nvPr/>
        </p:nvSpPr>
        <p:spPr>
          <a:xfrm>
            <a:off x="9191632" y="5333980"/>
            <a:ext cx="203962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pPr lvl="0" algn="l">
              <a:buClrTx/>
              <a:buSzTx/>
            </a:pPr>
            <a:r>
              <a:rPr lang="zh-CN" altLang="en-US" dirty="0">
                <a:solidFill>
                  <a:srgbClr val="00B0F0"/>
                </a:solidFill>
                <a:sym typeface="+mn-ea"/>
              </a:rPr>
              <a:t>智能化宿舍考勤</a:t>
            </a:r>
            <a:endParaRPr lang="zh-CN" altLang="en-US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128" name="Freeform 10"/>
          <p:cNvSpPr>
            <a:spLocks noEditPoints="1"/>
          </p:cNvSpPr>
          <p:nvPr/>
        </p:nvSpPr>
        <p:spPr bwMode="auto">
          <a:xfrm>
            <a:off x="8697531" y="3266367"/>
            <a:ext cx="323661" cy="359001"/>
          </a:xfrm>
          <a:custGeom>
            <a:avLst/>
            <a:gdLst>
              <a:gd name="T0" fmla="*/ 328423 w 511"/>
              <a:gd name="T1" fmla="*/ 192452 h 483"/>
              <a:gd name="T2" fmla="*/ 266713 w 511"/>
              <a:gd name="T3" fmla="*/ 0 h 483"/>
              <a:gd name="T4" fmla="*/ 202911 w 511"/>
              <a:gd name="T5" fmla="*/ 192452 h 483"/>
              <a:gd name="T6" fmla="*/ 0 w 511"/>
              <a:gd name="T7" fmla="*/ 192452 h 483"/>
              <a:gd name="T8" fmla="*/ 163166 w 511"/>
              <a:gd name="T9" fmla="*/ 311688 h 483"/>
              <a:gd name="T10" fmla="*/ 101456 w 511"/>
              <a:gd name="T11" fmla="*/ 505186 h 483"/>
              <a:gd name="T12" fmla="*/ 266713 w 511"/>
              <a:gd name="T13" fmla="*/ 383858 h 483"/>
              <a:gd name="T14" fmla="*/ 429879 w 511"/>
              <a:gd name="T15" fmla="*/ 505186 h 483"/>
              <a:gd name="T16" fmla="*/ 368169 w 511"/>
              <a:gd name="T17" fmla="*/ 311688 h 483"/>
              <a:gd name="T18" fmla="*/ 534472 w 511"/>
              <a:gd name="T19" fmla="*/ 192452 h 483"/>
              <a:gd name="T20" fmla="*/ 328423 w 511"/>
              <a:gd name="T21" fmla="*/ 192452 h 483"/>
              <a:gd name="T22" fmla="*/ 348296 w 511"/>
              <a:gd name="T23" fmla="*/ 316918 h 483"/>
              <a:gd name="T24" fmla="*/ 393271 w 511"/>
              <a:gd name="T25" fmla="*/ 452889 h 483"/>
              <a:gd name="T26" fmla="*/ 277172 w 511"/>
              <a:gd name="T27" fmla="*/ 368169 h 483"/>
              <a:gd name="T28" fmla="*/ 266713 w 511"/>
              <a:gd name="T29" fmla="*/ 358755 h 483"/>
              <a:gd name="T30" fmla="*/ 254162 w 511"/>
              <a:gd name="T31" fmla="*/ 368169 h 483"/>
              <a:gd name="T32" fmla="*/ 138063 w 511"/>
              <a:gd name="T33" fmla="*/ 452889 h 483"/>
              <a:gd name="T34" fmla="*/ 183038 w 511"/>
              <a:gd name="T35" fmla="*/ 316918 h 483"/>
              <a:gd name="T36" fmla="*/ 188268 w 511"/>
              <a:gd name="T37" fmla="*/ 304367 h 483"/>
              <a:gd name="T38" fmla="*/ 175717 w 511"/>
              <a:gd name="T39" fmla="*/ 293907 h 483"/>
              <a:gd name="T40" fmla="*/ 59618 w 511"/>
              <a:gd name="T41" fmla="*/ 212325 h 483"/>
              <a:gd name="T42" fmla="*/ 202911 w 511"/>
              <a:gd name="T43" fmla="*/ 212325 h 483"/>
              <a:gd name="T44" fmla="*/ 217554 w 511"/>
              <a:gd name="T45" fmla="*/ 212325 h 483"/>
              <a:gd name="T46" fmla="*/ 222784 w 511"/>
              <a:gd name="T47" fmla="*/ 197681 h 483"/>
              <a:gd name="T48" fmla="*/ 266713 w 511"/>
              <a:gd name="T49" fmla="*/ 61710 h 483"/>
              <a:gd name="T50" fmla="*/ 308550 w 511"/>
              <a:gd name="T51" fmla="*/ 197681 h 483"/>
              <a:gd name="T52" fmla="*/ 313780 w 511"/>
              <a:gd name="T53" fmla="*/ 212325 h 483"/>
              <a:gd name="T54" fmla="*/ 328423 w 511"/>
              <a:gd name="T55" fmla="*/ 212325 h 483"/>
              <a:gd name="T56" fmla="*/ 472762 w 511"/>
              <a:gd name="T57" fmla="*/ 212325 h 483"/>
              <a:gd name="T58" fmla="*/ 355617 w 511"/>
              <a:gd name="T59" fmla="*/ 293907 h 483"/>
              <a:gd name="T60" fmla="*/ 344112 w 511"/>
              <a:gd name="T61" fmla="*/ 304367 h 483"/>
              <a:gd name="T62" fmla="*/ 348296 w 511"/>
              <a:gd name="T63" fmla="*/ 316918 h 48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11" h="483">
                <a:moveTo>
                  <a:pt x="314" y="184"/>
                </a:moveTo>
                <a:lnTo>
                  <a:pt x="255" y="0"/>
                </a:lnTo>
                <a:lnTo>
                  <a:pt x="194" y="184"/>
                </a:lnTo>
                <a:lnTo>
                  <a:pt x="0" y="184"/>
                </a:lnTo>
                <a:lnTo>
                  <a:pt x="156" y="298"/>
                </a:lnTo>
                <a:lnTo>
                  <a:pt x="97" y="483"/>
                </a:lnTo>
                <a:lnTo>
                  <a:pt x="255" y="367"/>
                </a:lnTo>
                <a:lnTo>
                  <a:pt x="411" y="483"/>
                </a:lnTo>
                <a:lnTo>
                  <a:pt x="352" y="298"/>
                </a:lnTo>
                <a:lnTo>
                  <a:pt x="511" y="184"/>
                </a:lnTo>
                <a:lnTo>
                  <a:pt x="314" y="184"/>
                </a:lnTo>
                <a:close/>
                <a:moveTo>
                  <a:pt x="333" y="303"/>
                </a:moveTo>
                <a:lnTo>
                  <a:pt x="376" y="433"/>
                </a:lnTo>
                <a:lnTo>
                  <a:pt x="265" y="352"/>
                </a:lnTo>
                <a:lnTo>
                  <a:pt x="255" y="343"/>
                </a:lnTo>
                <a:lnTo>
                  <a:pt x="243" y="352"/>
                </a:lnTo>
                <a:lnTo>
                  <a:pt x="132" y="433"/>
                </a:lnTo>
                <a:lnTo>
                  <a:pt x="175" y="303"/>
                </a:lnTo>
                <a:lnTo>
                  <a:pt x="180" y="291"/>
                </a:lnTo>
                <a:lnTo>
                  <a:pt x="168" y="281"/>
                </a:lnTo>
                <a:lnTo>
                  <a:pt x="57" y="203"/>
                </a:lnTo>
                <a:lnTo>
                  <a:pt x="194" y="203"/>
                </a:lnTo>
                <a:lnTo>
                  <a:pt x="208" y="203"/>
                </a:lnTo>
                <a:lnTo>
                  <a:pt x="213" y="189"/>
                </a:lnTo>
                <a:lnTo>
                  <a:pt x="255" y="59"/>
                </a:lnTo>
                <a:lnTo>
                  <a:pt x="295" y="189"/>
                </a:lnTo>
                <a:lnTo>
                  <a:pt x="300" y="203"/>
                </a:lnTo>
                <a:lnTo>
                  <a:pt x="314" y="203"/>
                </a:lnTo>
                <a:lnTo>
                  <a:pt x="452" y="203"/>
                </a:lnTo>
                <a:lnTo>
                  <a:pt x="340" y="281"/>
                </a:lnTo>
                <a:lnTo>
                  <a:pt x="329" y="291"/>
                </a:lnTo>
                <a:lnTo>
                  <a:pt x="333" y="303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38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476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214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952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3753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6491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229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1967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29" name="Freeform 56"/>
          <p:cNvSpPr>
            <a:spLocks noEditPoints="1"/>
          </p:cNvSpPr>
          <p:nvPr/>
        </p:nvSpPr>
        <p:spPr bwMode="auto">
          <a:xfrm>
            <a:off x="8742591" y="2783199"/>
            <a:ext cx="273988" cy="359001"/>
          </a:xfrm>
          <a:custGeom>
            <a:avLst/>
            <a:gdLst>
              <a:gd name="T0" fmla="*/ 447189 w 185"/>
              <a:gd name="T1" fmla="*/ 7418 h 184"/>
              <a:gd name="T2" fmla="*/ 424953 w 185"/>
              <a:gd name="T3" fmla="*/ 0 h 184"/>
              <a:gd name="T4" fmla="*/ 405188 w 185"/>
              <a:gd name="T5" fmla="*/ 7418 h 184"/>
              <a:gd name="T6" fmla="*/ 316244 w 185"/>
              <a:gd name="T7" fmla="*/ 93963 h 184"/>
              <a:gd name="T8" fmla="*/ 316244 w 185"/>
              <a:gd name="T9" fmla="*/ 79127 h 184"/>
              <a:gd name="T10" fmla="*/ 0 w 185"/>
              <a:gd name="T11" fmla="*/ 79127 h 184"/>
              <a:gd name="T12" fmla="*/ 0 w 185"/>
              <a:gd name="T13" fmla="*/ 454981 h 184"/>
              <a:gd name="T14" fmla="*/ 375540 w 185"/>
              <a:gd name="T15" fmla="*/ 454981 h 184"/>
              <a:gd name="T16" fmla="*/ 375540 w 185"/>
              <a:gd name="T17" fmla="*/ 138472 h 184"/>
              <a:gd name="T18" fmla="*/ 358246 w 185"/>
              <a:gd name="T19" fmla="*/ 138472 h 184"/>
              <a:gd name="T20" fmla="*/ 447189 w 185"/>
              <a:gd name="T21" fmla="*/ 49454 h 184"/>
              <a:gd name="T22" fmla="*/ 447189 w 185"/>
              <a:gd name="T23" fmla="*/ 7418 h 184"/>
              <a:gd name="T24" fmla="*/ 355775 w 185"/>
              <a:gd name="T25" fmla="*/ 435199 h 184"/>
              <a:gd name="T26" fmla="*/ 19765 w 185"/>
              <a:gd name="T27" fmla="*/ 435199 h 184"/>
              <a:gd name="T28" fmla="*/ 19765 w 185"/>
              <a:gd name="T29" fmla="*/ 98909 h 184"/>
              <a:gd name="T30" fmla="*/ 313774 w 185"/>
              <a:gd name="T31" fmla="*/ 98909 h 184"/>
              <a:gd name="T32" fmla="*/ 158122 w 185"/>
              <a:gd name="T33" fmla="*/ 252218 h 184"/>
              <a:gd name="T34" fmla="*/ 158122 w 185"/>
              <a:gd name="T35" fmla="*/ 296727 h 184"/>
              <a:gd name="T36" fmla="*/ 200123 w 185"/>
              <a:gd name="T37" fmla="*/ 296727 h 184"/>
              <a:gd name="T38" fmla="*/ 355775 w 185"/>
              <a:gd name="T39" fmla="*/ 138472 h 184"/>
              <a:gd name="T40" fmla="*/ 355775 w 185"/>
              <a:gd name="T41" fmla="*/ 435199 h 184"/>
              <a:gd name="T42" fmla="*/ 432365 w 185"/>
              <a:gd name="T43" fmla="*/ 34618 h 184"/>
              <a:gd name="T44" fmla="*/ 192711 w 185"/>
              <a:gd name="T45" fmla="*/ 276945 h 184"/>
              <a:gd name="T46" fmla="*/ 177887 w 185"/>
              <a:gd name="T47" fmla="*/ 276945 h 184"/>
              <a:gd name="T48" fmla="*/ 177887 w 185"/>
              <a:gd name="T49" fmla="*/ 262109 h 184"/>
              <a:gd name="T50" fmla="*/ 417541 w 185"/>
              <a:gd name="T51" fmla="*/ 22255 h 184"/>
              <a:gd name="T52" fmla="*/ 424953 w 185"/>
              <a:gd name="T53" fmla="*/ 19782 h 184"/>
              <a:gd name="T54" fmla="*/ 432365 w 185"/>
              <a:gd name="T55" fmla="*/ 22255 h 184"/>
              <a:gd name="T56" fmla="*/ 434836 w 185"/>
              <a:gd name="T57" fmla="*/ 29673 h 184"/>
              <a:gd name="T58" fmla="*/ 432365 w 185"/>
              <a:gd name="T59" fmla="*/ 34618 h 18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rgbClr val="157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38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476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214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952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3753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6491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229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1967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30" name="Freeform 46"/>
          <p:cNvSpPr>
            <a:spLocks noEditPoints="1"/>
          </p:cNvSpPr>
          <p:nvPr/>
        </p:nvSpPr>
        <p:spPr bwMode="auto">
          <a:xfrm>
            <a:off x="8679175" y="3779139"/>
            <a:ext cx="360059" cy="359641"/>
          </a:xfrm>
          <a:custGeom>
            <a:avLst/>
            <a:gdLst>
              <a:gd name="T0" fmla="*/ 276993 w 100"/>
              <a:gd name="T1" fmla="*/ 138497 h 100"/>
              <a:gd name="T2" fmla="*/ 144036 w 100"/>
              <a:gd name="T3" fmla="*/ 0 h 100"/>
              <a:gd name="T4" fmla="*/ 144036 w 100"/>
              <a:gd name="T5" fmla="*/ 0 h 100"/>
              <a:gd name="T6" fmla="*/ 132957 w 100"/>
              <a:gd name="T7" fmla="*/ 0 h 100"/>
              <a:gd name="T8" fmla="*/ 132957 w 100"/>
              <a:gd name="T9" fmla="*/ 0 h 100"/>
              <a:gd name="T10" fmla="*/ 0 w 100"/>
              <a:gd name="T11" fmla="*/ 138497 h 100"/>
              <a:gd name="T12" fmla="*/ 138497 w 100"/>
              <a:gd name="T13" fmla="*/ 276993 h 100"/>
              <a:gd name="T14" fmla="*/ 210515 w 100"/>
              <a:gd name="T15" fmla="*/ 254834 h 100"/>
              <a:gd name="T16" fmla="*/ 210515 w 100"/>
              <a:gd name="T17" fmla="*/ 254834 h 100"/>
              <a:gd name="T18" fmla="*/ 216055 w 100"/>
              <a:gd name="T19" fmla="*/ 252064 h 100"/>
              <a:gd name="T20" fmla="*/ 216055 w 100"/>
              <a:gd name="T21" fmla="*/ 252064 h 100"/>
              <a:gd name="T22" fmla="*/ 218824 w 100"/>
              <a:gd name="T23" fmla="*/ 249294 h 100"/>
              <a:gd name="T24" fmla="*/ 218824 w 100"/>
              <a:gd name="T25" fmla="*/ 249294 h 100"/>
              <a:gd name="T26" fmla="*/ 276993 w 100"/>
              <a:gd name="T27" fmla="*/ 138497 h 100"/>
              <a:gd name="T28" fmla="*/ 254834 w 100"/>
              <a:gd name="T29" fmla="*/ 85868 h 100"/>
              <a:gd name="T30" fmla="*/ 144036 w 100"/>
              <a:gd name="T31" fmla="*/ 130187 h 100"/>
              <a:gd name="T32" fmla="*/ 144036 w 100"/>
              <a:gd name="T33" fmla="*/ 11080 h 100"/>
              <a:gd name="T34" fmla="*/ 254834 w 100"/>
              <a:gd name="T35" fmla="*/ 85868 h 100"/>
              <a:gd name="T36" fmla="*/ 138497 w 100"/>
              <a:gd name="T37" fmla="*/ 265913 h 100"/>
              <a:gd name="T38" fmla="*/ 11080 w 100"/>
              <a:gd name="T39" fmla="*/ 138497 h 100"/>
              <a:gd name="T40" fmla="*/ 132957 w 100"/>
              <a:gd name="T41" fmla="*/ 11080 h 100"/>
              <a:gd name="T42" fmla="*/ 132957 w 100"/>
              <a:gd name="T43" fmla="*/ 138497 h 100"/>
              <a:gd name="T44" fmla="*/ 204975 w 100"/>
              <a:gd name="T45" fmla="*/ 246524 h 100"/>
              <a:gd name="T46" fmla="*/ 138497 w 100"/>
              <a:gd name="T47" fmla="*/ 265913 h 100"/>
              <a:gd name="T48" fmla="*/ 213285 w 100"/>
              <a:gd name="T49" fmla="*/ 240984 h 100"/>
              <a:gd name="T50" fmla="*/ 146806 w 100"/>
              <a:gd name="T51" fmla="*/ 141266 h 100"/>
              <a:gd name="T52" fmla="*/ 257603 w 100"/>
              <a:gd name="T53" fmla="*/ 96948 h 100"/>
              <a:gd name="T54" fmla="*/ 265913 w 100"/>
              <a:gd name="T55" fmla="*/ 138497 h 100"/>
              <a:gd name="T56" fmla="*/ 213285 w 100"/>
              <a:gd name="T57" fmla="*/ 240984 h 1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" h="100">
                <a:moveTo>
                  <a:pt x="100" y="50"/>
                </a:moveTo>
                <a:cubicBezTo>
                  <a:pt x="100" y="23"/>
                  <a:pt x="78" y="1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1" y="1"/>
                  <a:pt x="0" y="23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59" y="100"/>
                  <a:pt x="68" y="97"/>
                  <a:pt x="76" y="92"/>
                </a:cubicBezTo>
                <a:cubicBezTo>
                  <a:pt x="76" y="92"/>
                  <a:pt x="76" y="92"/>
                  <a:pt x="76" y="92"/>
                </a:cubicBezTo>
                <a:cubicBezTo>
                  <a:pt x="78" y="91"/>
                  <a:pt x="78" y="91"/>
                  <a:pt x="78" y="91"/>
                </a:cubicBezTo>
                <a:cubicBezTo>
                  <a:pt x="78" y="91"/>
                  <a:pt x="78" y="91"/>
                  <a:pt x="78" y="91"/>
                </a:cubicBezTo>
                <a:cubicBezTo>
                  <a:pt x="79" y="90"/>
                  <a:pt x="79" y="90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92" y="81"/>
                  <a:pt x="100" y="66"/>
                  <a:pt x="100" y="50"/>
                </a:cubicBezTo>
                <a:close/>
                <a:moveTo>
                  <a:pt x="92" y="31"/>
                </a:moveTo>
                <a:cubicBezTo>
                  <a:pt x="52" y="47"/>
                  <a:pt x="52" y="47"/>
                  <a:pt x="52" y="47"/>
                </a:cubicBezTo>
                <a:cubicBezTo>
                  <a:pt x="52" y="4"/>
                  <a:pt x="52" y="4"/>
                  <a:pt x="52" y="4"/>
                </a:cubicBezTo>
                <a:cubicBezTo>
                  <a:pt x="70" y="5"/>
                  <a:pt x="85" y="16"/>
                  <a:pt x="92" y="31"/>
                </a:cubicBezTo>
                <a:close/>
                <a:moveTo>
                  <a:pt x="50" y="96"/>
                </a:moveTo>
                <a:cubicBezTo>
                  <a:pt x="24" y="96"/>
                  <a:pt x="4" y="75"/>
                  <a:pt x="4" y="50"/>
                </a:cubicBezTo>
                <a:cubicBezTo>
                  <a:pt x="4" y="25"/>
                  <a:pt x="23" y="5"/>
                  <a:pt x="48" y="4"/>
                </a:cubicBezTo>
                <a:cubicBezTo>
                  <a:pt x="48" y="50"/>
                  <a:pt x="48" y="50"/>
                  <a:pt x="48" y="50"/>
                </a:cubicBezTo>
                <a:cubicBezTo>
                  <a:pt x="74" y="89"/>
                  <a:pt x="74" y="89"/>
                  <a:pt x="74" y="89"/>
                </a:cubicBezTo>
                <a:cubicBezTo>
                  <a:pt x="67" y="93"/>
                  <a:pt x="59" y="96"/>
                  <a:pt x="50" y="96"/>
                </a:cubicBezTo>
                <a:close/>
                <a:moveTo>
                  <a:pt x="77" y="87"/>
                </a:moveTo>
                <a:cubicBezTo>
                  <a:pt x="53" y="51"/>
                  <a:pt x="53" y="51"/>
                  <a:pt x="53" y="51"/>
                </a:cubicBezTo>
                <a:cubicBezTo>
                  <a:pt x="93" y="35"/>
                  <a:pt x="93" y="35"/>
                  <a:pt x="93" y="35"/>
                </a:cubicBezTo>
                <a:cubicBezTo>
                  <a:pt x="95" y="40"/>
                  <a:pt x="96" y="45"/>
                  <a:pt x="96" y="50"/>
                </a:cubicBezTo>
                <a:cubicBezTo>
                  <a:pt x="96" y="65"/>
                  <a:pt x="88" y="78"/>
                  <a:pt x="77" y="87"/>
                </a:cubicBez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38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476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214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952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3753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6491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229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1967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8679175" y="4334924"/>
            <a:ext cx="337404" cy="321560"/>
            <a:chOff x="9285288" y="1225550"/>
            <a:chExt cx="390525" cy="376238"/>
          </a:xfrm>
          <a:solidFill>
            <a:srgbClr val="157E9F"/>
          </a:solidFill>
        </p:grpSpPr>
        <p:sp>
          <p:nvSpPr>
            <p:cNvPr id="132" name="Oval 18"/>
            <p:cNvSpPr>
              <a:spLocks noChangeArrowheads="1"/>
            </p:cNvSpPr>
            <p:nvPr/>
          </p:nvSpPr>
          <p:spPr bwMode="auto">
            <a:xfrm>
              <a:off x="9345613" y="136048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33" name="Oval 19"/>
            <p:cNvSpPr>
              <a:spLocks noChangeArrowheads="1"/>
            </p:cNvSpPr>
            <p:nvPr/>
          </p:nvSpPr>
          <p:spPr bwMode="auto">
            <a:xfrm>
              <a:off x="9390063" y="136048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34" name="Freeform 20"/>
            <p:cNvSpPr>
              <a:spLocks noEditPoints="1"/>
            </p:cNvSpPr>
            <p:nvPr/>
          </p:nvSpPr>
          <p:spPr bwMode="auto">
            <a:xfrm>
              <a:off x="9285288" y="1225550"/>
              <a:ext cx="390525" cy="376238"/>
            </a:xfrm>
            <a:custGeom>
              <a:avLst/>
              <a:gdLst>
                <a:gd name="T0" fmla="*/ 102 w 104"/>
                <a:gd name="T1" fmla="*/ 20 h 100"/>
                <a:gd name="T2" fmla="*/ 80 w 104"/>
                <a:gd name="T3" fmla="*/ 20 h 100"/>
                <a:gd name="T4" fmla="*/ 80 w 104"/>
                <a:gd name="T5" fmla="*/ 0 h 100"/>
                <a:gd name="T6" fmla="*/ 24 w 104"/>
                <a:gd name="T7" fmla="*/ 0 h 100"/>
                <a:gd name="T8" fmla="*/ 24 w 104"/>
                <a:gd name="T9" fmla="*/ 20 h 100"/>
                <a:gd name="T10" fmla="*/ 2 w 104"/>
                <a:gd name="T11" fmla="*/ 20 h 100"/>
                <a:gd name="T12" fmla="*/ 0 w 104"/>
                <a:gd name="T13" fmla="*/ 22 h 100"/>
                <a:gd name="T14" fmla="*/ 0 w 104"/>
                <a:gd name="T15" fmla="*/ 82 h 100"/>
                <a:gd name="T16" fmla="*/ 2 w 104"/>
                <a:gd name="T17" fmla="*/ 84 h 100"/>
                <a:gd name="T18" fmla="*/ 24 w 104"/>
                <a:gd name="T19" fmla="*/ 84 h 100"/>
                <a:gd name="T20" fmla="*/ 24 w 104"/>
                <a:gd name="T21" fmla="*/ 100 h 100"/>
                <a:gd name="T22" fmla="*/ 80 w 104"/>
                <a:gd name="T23" fmla="*/ 100 h 100"/>
                <a:gd name="T24" fmla="*/ 80 w 104"/>
                <a:gd name="T25" fmla="*/ 84 h 100"/>
                <a:gd name="T26" fmla="*/ 102 w 104"/>
                <a:gd name="T27" fmla="*/ 84 h 100"/>
                <a:gd name="T28" fmla="*/ 104 w 104"/>
                <a:gd name="T29" fmla="*/ 82 h 100"/>
                <a:gd name="T30" fmla="*/ 104 w 104"/>
                <a:gd name="T31" fmla="*/ 22 h 100"/>
                <a:gd name="T32" fmla="*/ 102 w 104"/>
                <a:gd name="T33" fmla="*/ 20 h 100"/>
                <a:gd name="T34" fmla="*/ 28 w 104"/>
                <a:gd name="T35" fmla="*/ 4 h 100"/>
                <a:gd name="T36" fmla="*/ 76 w 104"/>
                <a:gd name="T37" fmla="*/ 4 h 100"/>
                <a:gd name="T38" fmla="*/ 76 w 104"/>
                <a:gd name="T39" fmla="*/ 20 h 100"/>
                <a:gd name="T40" fmla="*/ 28 w 104"/>
                <a:gd name="T41" fmla="*/ 20 h 100"/>
                <a:gd name="T42" fmla="*/ 28 w 104"/>
                <a:gd name="T43" fmla="*/ 4 h 100"/>
                <a:gd name="T44" fmla="*/ 76 w 104"/>
                <a:gd name="T45" fmla="*/ 96 h 100"/>
                <a:gd name="T46" fmla="*/ 28 w 104"/>
                <a:gd name="T47" fmla="*/ 96 h 100"/>
                <a:gd name="T48" fmla="*/ 28 w 104"/>
                <a:gd name="T49" fmla="*/ 60 h 100"/>
                <a:gd name="T50" fmla="*/ 76 w 104"/>
                <a:gd name="T51" fmla="*/ 60 h 100"/>
                <a:gd name="T52" fmla="*/ 76 w 104"/>
                <a:gd name="T53" fmla="*/ 96 h 100"/>
                <a:gd name="T54" fmla="*/ 100 w 104"/>
                <a:gd name="T55" fmla="*/ 80 h 100"/>
                <a:gd name="T56" fmla="*/ 80 w 104"/>
                <a:gd name="T57" fmla="*/ 80 h 100"/>
                <a:gd name="T58" fmla="*/ 80 w 104"/>
                <a:gd name="T59" fmla="*/ 56 h 100"/>
                <a:gd name="T60" fmla="*/ 24 w 104"/>
                <a:gd name="T61" fmla="*/ 56 h 100"/>
                <a:gd name="T62" fmla="*/ 24 w 104"/>
                <a:gd name="T63" fmla="*/ 80 h 100"/>
                <a:gd name="T64" fmla="*/ 4 w 104"/>
                <a:gd name="T65" fmla="*/ 80 h 100"/>
                <a:gd name="T66" fmla="*/ 4 w 104"/>
                <a:gd name="T67" fmla="*/ 24 h 100"/>
                <a:gd name="T68" fmla="*/ 24 w 104"/>
                <a:gd name="T69" fmla="*/ 24 h 100"/>
                <a:gd name="T70" fmla="*/ 80 w 104"/>
                <a:gd name="T71" fmla="*/ 24 h 100"/>
                <a:gd name="T72" fmla="*/ 100 w 104"/>
                <a:gd name="T73" fmla="*/ 24 h 100"/>
                <a:gd name="T74" fmla="*/ 100 w 104"/>
                <a:gd name="T7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0">
                  <a:moveTo>
                    <a:pt x="102" y="20"/>
                  </a:moveTo>
                  <a:cubicBezTo>
                    <a:pt x="80" y="20"/>
                    <a:pt x="80" y="20"/>
                    <a:pt x="80" y="2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1"/>
                    <a:pt x="0" y="2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3" y="84"/>
                    <a:pt x="104" y="83"/>
                    <a:pt x="104" y="82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1"/>
                    <a:pt x="103" y="20"/>
                    <a:pt x="102" y="20"/>
                  </a:cubicBezTo>
                  <a:close/>
                  <a:moveTo>
                    <a:pt x="28" y="4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28" y="20"/>
                    <a:pt x="28" y="20"/>
                    <a:pt x="28" y="20"/>
                  </a:cubicBezTo>
                  <a:lnTo>
                    <a:pt x="28" y="4"/>
                  </a:lnTo>
                  <a:close/>
                  <a:moveTo>
                    <a:pt x="76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76" y="60"/>
                    <a:pt x="76" y="60"/>
                    <a:pt x="76" y="60"/>
                  </a:cubicBezTo>
                  <a:lnTo>
                    <a:pt x="76" y="96"/>
                  </a:lnTo>
                  <a:close/>
                  <a:moveTo>
                    <a:pt x="100" y="80"/>
                  </a:moveTo>
                  <a:cubicBezTo>
                    <a:pt x="80" y="80"/>
                    <a:pt x="80" y="80"/>
                    <a:pt x="80" y="80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86853" y="2662387"/>
            <a:ext cx="6189154" cy="522233"/>
            <a:chOff x="1881288" y="2662387"/>
            <a:chExt cx="6189154" cy="522233"/>
          </a:xfrm>
        </p:grpSpPr>
        <p:sp>
          <p:nvSpPr>
            <p:cNvPr id="17" name="文本框 16"/>
            <p:cNvSpPr txBox="1"/>
            <p:nvPr/>
          </p:nvSpPr>
          <p:spPr>
            <a:xfrm>
              <a:off x="3483641" y="2662387"/>
              <a:ext cx="29542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Calibri" panose="020F0502020204030204" charset="0"/>
                </a:rPr>
                <a:t>背景概述</a:t>
              </a:r>
              <a:endParaRPr lang="zh-CN" altLang="en-US" sz="24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116227" y="2739344"/>
              <a:ext cx="295421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BACKGROUND </a:t>
              </a:r>
              <a:endParaRPr lang="en-US" altLang="zh-CN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1288" y="2662650"/>
              <a:ext cx="185782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01</a:t>
              </a:r>
              <a:endParaRPr lang="zh-CN" altLang="en-US" sz="28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71613" y="3342803"/>
            <a:ext cx="6189154" cy="521970"/>
            <a:chOff x="1957488" y="3435513"/>
            <a:chExt cx="6189154" cy="521970"/>
          </a:xfrm>
        </p:grpSpPr>
        <p:sp>
          <p:nvSpPr>
            <p:cNvPr id="25" name="文本框 24"/>
            <p:cNvSpPr txBox="1"/>
            <p:nvPr/>
          </p:nvSpPr>
          <p:spPr>
            <a:xfrm>
              <a:off x="3559841" y="3461920"/>
              <a:ext cx="29542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Calibri" panose="020F0502020204030204" charset="0"/>
                </a:rPr>
                <a:t>整体规划</a:t>
              </a:r>
              <a:endParaRPr lang="zh-CN" altLang="en-US" sz="24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92427" y="3538877"/>
              <a:ext cx="295421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OVERALL DESIGN</a:t>
              </a:r>
              <a:endParaRPr lang="en-US" altLang="zh-CN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57488" y="3435513"/>
              <a:ext cx="185782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02</a:t>
              </a:r>
              <a:endParaRPr lang="zh-CN" altLang="en-US" sz="28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22370" y="4189730"/>
            <a:ext cx="4553585" cy="459740"/>
            <a:chOff x="5862" y="6572"/>
            <a:chExt cx="7171" cy="724"/>
          </a:xfrm>
        </p:grpSpPr>
        <p:sp>
          <p:nvSpPr>
            <p:cNvPr id="29" name="文本框 28"/>
            <p:cNvSpPr txBox="1"/>
            <p:nvPr/>
          </p:nvSpPr>
          <p:spPr>
            <a:xfrm>
              <a:off x="5862" y="6572"/>
              <a:ext cx="46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Calibri" panose="020F0502020204030204" charset="0"/>
                </a:rPr>
                <a:t>建设内容</a:t>
              </a:r>
              <a:endParaRPr lang="zh-CN" altLang="en-US" sz="2000" b="1" dirty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381" y="6693"/>
              <a:ext cx="4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CONTENTS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086610" y="4128135"/>
            <a:ext cx="1858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rPr>
              <a:t>03</a:t>
            </a:r>
            <a:endParaRPr lang="zh-CN" altLang="en-US" sz="2500" b="1" dirty="0">
              <a:solidFill>
                <a:srgbClr val="015A92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22370" y="4980940"/>
            <a:ext cx="4553585" cy="459740"/>
            <a:chOff x="5862" y="7844"/>
            <a:chExt cx="7171" cy="724"/>
          </a:xfrm>
        </p:grpSpPr>
        <p:sp>
          <p:nvSpPr>
            <p:cNvPr id="33" name="文本框 32"/>
            <p:cNvSpPr txBox="1"/>
            <p:nvPr/>
          </p:nvSpPr>
          <p:spPr>
            <a:xfrm>
              <a:off x="5862" y="7844"/>
              <a:ext cx="46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典型案例</a:t>
              </a:r>
              <a:endParaRPr lang="zh-CN" altLang="en-US" sz="24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381" y="7965"/>
              <a:ext cx="4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TYPICAL CASES</a:t>
              </a:r>
              <a:endParaRPr lang="en-US" altLang="zh-CN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086610" y="4949825"/>
            <a:ext cx="1858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rPr>
              <a:t>04</a:t>
            </a:r>
            <a:endParaRPr lang="zh-CN" altLang="en-US" sz="2500" b="1" dirty="0">
              <a:solidFill>
                <a:srgbClr val="015A92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96443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学生工作管理系统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597535" y="636905"/>
            <a:ext cx="11231245" cy="134175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0" algn="l" defTabSz="914400" fontAlgn="auto">
              <a:lnSpc>
                <a:spcPct val="150000"/>
              </a:lnSpc>
              <a:spcBef>
                <a:spcPts val="700"/>
              </a:spcBef>
            </a:pPr>
            <a:r>
              <a:rPr lang="en-US" altLang="zh-CN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  </a:t>
            </a:r>
            <a:r>
              <a:rPr lang="zh-CN" altLang="en-US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学生工作管理系统</a:t>
            </a:r>
            <a:r>
              <a:rPr lang="en-US" altLang="zh-CN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:</a:t>
            </a:r>
            <a:endParaRPr lang="en-US" altLang="zh-CN" sz="18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以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学生为主线，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涵盖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学生管理工作的各个环节 ，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包括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学籍、德育、资助、奖惩、户籍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等管理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，同时可对接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校园安全管理平台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，通过建立行为分析模型，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分析学生活动轨迹，对安全隐患提前预警</a:t>
            </a: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实现学生工作与安全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的多方位全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流程管理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。</a:t>
            </a:r>
            <a:endParaRPr lang="zh-CN" altLang="en-US" sz="1600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149" name="组合 148"/>
          <p:cNvGrpSpPr/>
          <p:nvPr/>
        </p:nvGrpSpPr>
        <p:grpSpPr>
          <a:xfrm rot="0">
            <a:off x="658495" y="2191385"/>
            <a:ext cx="6715760" cy="4379595"/>
            <a:chOff x="180965" y="1750261"/>
            <a:chExt cx="6715982" cy="4379273"/>
          </a:xfrm>
        </p:grpSpPr>
        <p:sp>
          <p:nvSpPr>
            <p:cNvPr id="150" name="矩形 149"/>
            <p:cNvSpPr/>
            <p:nvPr/>
          </p:nvSpPr>
          <p:spPr>
            <a:xfrm>
              <a:off x="3987281" y="2042340"/>
              <a:ext cx="2909666" cy="4087194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 flipH="1">
              <a:off x="4700410" y="1750261"/>
              <a:ext cx="1837116" cy="354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学生安全</a:t>
              </a:r>
              <a:endParaRPr lang="zh-CN" altLang="en-US" sz="1400" b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52" name="Rectangle 29"/>
            <p:cNvSpPr/>
            <p:nvPr/>
          </p:nvSpPr>
          <p:spPr>
            <a:xfrm>
              <a:off x="4057050" y="2162114"/>
              <a:ext cx="188214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安全管理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53" name="Rectangle 29"/>
            <p:cNvSpPr/>
            <p:nvPr/>
          </p:nvSpPr>
          <p:spPr>
            <a:xfrm>
              <a:off x="4097122" y="3105616"/>
              <a:ext cx="188214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行为分析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63" name="Rectangle 29"/>
            <p:cNvSpPr/>
            <p:nvPr/>
          </p:nvSpPr>
          <p:spPr>
            <a:xfrm>
              <a:off x="4097278" y="4040534"/>
              <a:ext cx="188214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隐患预警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65" name="Rectangle 29"/>
            <p:cNvSpPr/>
            <p:nvPr/>
          </p:nvSpPr>
          <p:spPr>
            <a:xfrm>
              <a:off x="4097091" y="4993513"/>
              <a:ext cx="188214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关键位置监测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67" name="Rectangle 29"/>
            <p:cNvSpPr/>
            <p:nvPr/>
          </p:nvSpPr>
          <p:spPr>
            <a:xfrm>
              <a:off x="385437" y="2231964"/>
              <a:ext cx="188214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方正黑体简体" panose="02000000000000000000" pitchFamily="2" charset="-122"/>
                  <a:sym typeface="+mn-ea"/>
                </a:rPr>
                <a:t>班级管理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68" name="Rectangle 29"/>
            <p:cNvSpPr/>
            <p:nvPr/>
          </p:nvSpPr>
          <p:spPr>
            <a:xfrm>
              <a:off x="365115" y="3397821"/>
              <a:ext cx="166878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奖励处分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69" name="Rectangle 29"/>
            <p:cNvSpPr/>
            <p:nvPr/>
          </p:nvSpPr>
          <p:spPr>
            <a:xfrm>
              <a:off x="385437" y="3811837"/>
              <a:ext cx="172974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德育管理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70" name="Rectangle 29"/>
            <p:cNvSpPr/>
            <p:nvPr/>
          </p:nvSpPr>
          <p:spPr>
            <a:xfrm>
              <a:off x="385437" y="4639877"/>
              <a:ext cx="177546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户籍管理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180965" y="2043609"/>
              <a:ext cx="1811715" cy="4085925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72" name="Rectangle 29"/>
            <p:cNvSpPr/>
            <p:nvPr/>
          </p:nvSpPr>
          <p:spPr>
            <a:xfrm>
              <a:off x="385437" y="2576134"/>
              <a:ext cx="170815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学生信息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73" name="Rectangle 29"/>
            <p:cNvSpPr/>
            <p:nvPr/>
          </p:nvSpPr>
          <p:spPr>
            <a:xfrm>
              <a:off x="429879" y="5053893"/>
              <a:ext cx="1585595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......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531060" y="1750261"/>
              <a:ext cx="1383217" cy="3543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学生工作</a:t>
              </a:r>
              <a:endParaRPr lang="zh-CN" altLang="en-US" sz="1400" b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2261294" y="2042974"/>
              <a:ext cx="1494839" cy="408656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2429292" y="5249955"/>
              <a:ext cx="1240790" cy="3771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人脸数据库</a:t>
              </a:r>
              <a:endParaRPr lang="zh-CN" altLang="en-US" sz="1400" b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2475617" y="2250379"/>
              <a:ext cx="1129873" cy="3771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学生信息库</a:t>
              </a:r>
              <a:endParaRPr lang="zh-CN" altLang="en-US" sz="1400" b="1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78" name="右箭头 177"/>
            <p:cNvSpPr/>
            <p:nvPr/>
          </p:nvSpPr>
          <p:spPr>
            <a:xfrm>
              <a:off x="3605839" y="5293512"/>
              <a:ext cx="462228" cy="31750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79" name="右箭头 178"/>
            <p:cNvSpPr/>
            <p:nvPr/>
          </p:nvSpPr>
          <p:spPr>
            <a:xfrm>
              <a:off x="1914277" y="2280224"/>
              <a:ext cx="561340" cy="31750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80" name="对角圆角矩形 179"/>
            <p:cNvSpPr/>
            <p:nvPr/>
          </p:nvSpPr>
          <p:spPr>
            <a:xfrm>
              <a:off x="2464906" y="3811808"/>
              <a:ext cx="1106332" cy="413385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人脸识别</a:t>
              </a:r>
              <a:endParaRPr lang="zh-CN" altLang="en-US" sz="1400" b="1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81" name="对角圆角矩形 180"/>
            <p:cNvSpPr/>
            <p:nvPr/>
          </p:nvSpPr>
          <p:spPr>
            <a:xfrm>
              <a:off x="2457868" y="4326279"/>
              <a:ext cx="1119236" cy="434340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数据分析</a:t>
              </a:r>
              <a:endParaRPr lang="zh-CN" altLang="en-US" sz="1400" b="1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82" name="对角圆角矩形 181"/>
            <p:cNvSpPr/>
            <p:nvPr/>
          </p:nvSpPr>
          <p:spPr>
            <a:xfrm>
              <a:off x="2500423" y="3266571"/>
              <a:ext cx="1105106" cy="413385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人脸采集</a:t>
              </a:r>
              <a:endParaRPr lang="zh-CN" altLang="en-US" sz="1400" b="1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83" name="Rectangle 29"/>
            <p:cNvSpPr/>
            <p:nvPr/>
          </p:nvSpPr>
          <p:spPr>
            <a:xfrm>
              <a:off x="385437" y="4225857"/>
              <a:ext cx="177546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资助管理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84" name="Rectangle 29"/>
            <p:cNvSpPr/>
            <p:nvPr/>
          </p:nvSpPr>
          <p:spPr>
            <a:xfrm>
              <a:off x="368291" y="2990151"/>
              <a:ext cx="1708150" cy="414020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algn="l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学籍异动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sp>
        <p:nvSpPr>
          <p:cNvPr id="185" name="Rectangle 29"/>
          <p:cNvSpPr/>
          <p:nvPr/>
        </p:nvSpPr>
        <p:spPr>
          <a:xfrm>
            <a:off x="4667250" y="2901950"/>
            <a:ext cx="2609850" cy="6451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通过人脸采集，建立人脸库，应用人脸智能识别，快速定位人员位置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86" name="Rectangle 29"/>
          <p:cNvSpPr/>
          <p:nvPr/>
        </p:nvSpPr>
        <p:spPr>
          <a:xfrm>
            <a:off x="4667250" y="3845560"/>
            <a:ext cx="2348230" cy="6451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运用大数据分析，基于海量数据，分析学生的行为轨迹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87" name="Rectangle 29"/>
          <p:cNvSpPr/>
          <p:nvPr/>
        </p:nvSpPr>
        <p:spPr>
          <a:xfrm>
            <a:off x="4657090" y="4767580"/>
            <a:ext cx="2717165" cy="6451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依据人脸查询人员行为记录，智能分析异常行为，安全隐患的行为预警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88" name="Rectangle 29"/>
          <p:cNvSpPr/>
          <p:nvPr/>
        </p:nvSpPr>
        <p:spPr>
          <a:xfrm>
            <a:off x="4657090" y="5772150"/>
            <a:ext cx="2535555" cy="6451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对校园关键位置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如机要室，档案馆等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)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，进行查询，保障重要资产安全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89" name="TextBox 94"/>
          <p:cNvSpPr txBox="1"/>
          <p:nvPr/>
        </p:nvSpPr>
        <p:spPr>
          <a:xfrm>
            <a:off x="8041640" y="2739390"/>
            <a:ext cx="3900805" cy="32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全面涵盖</a:t>
            </a:r>
            <a:r>
              <a:rPr lang="zh-CN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学生</a:t>
            </a: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在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校期间</a:t>
            </a:r>
            <a:r>
              <a:rPr lang="zh-CN" altLang="zh-CN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工作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管理业务</a:t>
            </a:r>
            <a:endParaRPr lang="zh-CN" altLang="en-US" sz="1600" b="1" kern="100" dirty="0" smtClean="0">
              <a:solidFill>
                <a:srgbClr val="00B0F0"/>
              </a:solidFill>
              <a:effectLst/>
              <a:latin typeface="方正黑体简体" panose="02000000000000000000" pitchFamily="2" charset="-122"/>
              <a:ea typeface="方正黑体简体" panose="02000000000000000000" pitchFamily="2" charset="-122"/>
              <a:cs typeface="Times New Roman" panose="02020603050405020304"/>
            </a:endParaRPr>
          </a:p>
        </p:txBody>
      </p:sp>
      <p:sp>
        <p:nvSpPr>
          <p:cNvPr id="190" name="TextBox 94"/>
          <p:cNvSpPr txBox="1"/>
          <p:nvPr/>
        </p:nvSpPr>
        <p:spPr>
          <a:xfrm>
            <a:off x="8037830" y="5124450"/>
            <a:ext cx="3650615" cy="32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/>
          <a:p>
            <a:pPr marL="285750" lvl="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开放性数据接口</a:t>
            </a: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，实现数据</a:t>
            </a: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交互</a:t>
            </a: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共享</a:t>
            </a:r>
            <a:endParaRPr lang="zh-CN" altLang="en-US" sz="14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91" name="TextBox 94"/>
          <p:cNvSpPr txBox="1"/>
          <p:nvPr/>
        </p:nvSpPr>
        <p:spPr>
          <a:xfrm>
            <a:off x="8014335" y="3884930"/>
            <a:ext cx="4070985" cy="39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/>
          <a:p>
            <a:pPr marL="285750" lvl="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提供</a:t>
            </a: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德育评分</a:t>
            </a: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、</a:t>
            </a: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课堂考勤等</a:t>
            </a: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APP</a:t>
            </a: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端应用 </a:t>
            </a:r>
            <a:endParaRPr lang="zh-CN" altLang="en-US" sz="14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92" name="TextBox 94"/>
          <p:cNvSpPr txBox="1"/>
          <p:nvPr/>
        </p:nvSpPr>
        <p:spPr>
          <a:xfrm>
            <a:off x="8021320" y="3314700"/>
            <a:ext cx="3989070" cy="39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/>
          <a:p>
            <a:pPr marL="285750" lvl="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德育成绩实时评价、记录，低分预警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93" name="TextBox 94"/>
          <p:cNvSpPr txBox="1"/>
          <p:nvPr/>
        </p:nvSpPr>
        <p:spPr>
          <a:xfrm>
            <a:off x="8018145" y="4481830"/>
            <a:ext cx="4046855" cy="39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1" rIns="91422" bIns="45711">
            <a:noAutofit/>
          </a:bodyPr>
          <a:lstStyle/>
          <a:p>
            <a:pPr marL="285750" lvl="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对接平安校园，大数据行为分析，安全预警</a:t>
            </a:r>
            <a:endParaRPr lang="zh-CN" altLang="en-US" sz="14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2155" y="0"/>
            <a:ext cx="496443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团委管理系统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2155" y="790570"/>
            <a:ext cx="11164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团委管理系统</a:t>
            </a:r>
            <a:r>
              <a:rPr lang="en-US" altLang="zh-CN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:</a:t>
            </a:r>
            <a:endParaRPr lang="en-US" altLang="zh-CN" b="1" dirty="0" smtClean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针对学校共青团、社团的管理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需求，为共青团发展及社团建设提供信息化管理的服务平台，涵盖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团组织管理、团员发展、团费缴纳、团活动管理、学生干部信息、社团信息管理、社团活动管理、社团奖励管理、统计查询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等功能，实现团委管理信息化，减少管理人员工作量，提高管理质量，进一步提升学校的思想政治教育，提升校园文化建设。</a:t>
            </a:r>
            <a:endParaRPr lang="zh-CN" altLang="zh-CN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2604135" y="2471458"/>
            <a:ext cx="1791375" cy="1756195"/>
            <a:chOff x="2623" y="1293"/>
            <a:chExt cx="2430" cy="2382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27" y="1293"/>
              <a:ext cx="2426" cy="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2623" y="1297"/>
              <a:ext cx="2387" cy="2378"/>
            </a:xfrm>
            <a:prstGeom prst="ellipse">
              <a:avLst/>
            </a:prstGeom>
            <a:solidFill>
              <a:srgbClr val="EB4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2862" y="1805"/>
              <a:ext cx="2148" cy="1870"/>
            </a:xfrm>
            <a:custGeom>
              <a:avLst/>
              <a:gdLst>
                <a:gd name="T0" fmla="*/ 223 w 502"/>
                <a:gd name="T1" fmla="*/ 438 h 438"/>
                <a:gd name="T2" fmla="*/ 502 w 502"/>
                <a:gd name="T3" fmla="*/ 160 h 438"/>
                <a:gd name="T4" fmla="*/ 451 w 502"/>
                <a:gd name="T5" fmla="*/ 0 h 438"/>
                <a:gd name="T6" fmla="*/ 271 w 502"/>
                <a:gd name="T7" fmla="*/ 0 h 438"/>
                <a:gd name="T8" fmla="*/ 79 w 502"/>
                <a:gd name="T9" fmla="*/ 0 h 438"/>
                <a:gd name="T10" fmla="*/ 69 w 502"/>
                <a:gd name="T11" fmla="*/ 10 h 438"/>
                <a:gd name="T12" fmla="*/ 69 w 502"/>
                <a:gd name="T13" fmla="*/ 102 h 438"/>
                <a:gd name="T14" fmla="*/ 56 w 502"/>
                <a:gd name="T15" fmla="*/ 102 h 438"/>
                <a:gd name="T16" fmla="*/ 14 w 502"/>
                <a:gd name="T17" fmla="*/ 102 h 438"/>
                <a:gd name="T18" fmla="*/ 0 w 502"/>
                <a:gd name="T19" fmla="*/ 116 h 438"/>
                <a:gd name="T20" fmla="*/ 0 w 502"/>
                <a:gd name="T21" fmla="*/ 293 h 438"/>
                <a:gd name="T22" fmla="*/ 4 w 502"/>
                <a:gd name="T23" fmla="*/ 303 h 438"/>
                <a:gd name="T24" fmla="*/ 70 w 502"/>
                <a:gd name="T25" fmla="*/ 393 h 438"/>
                <a:gd name="T26" fmla="*/ 223 w 502"/>
                <a:gd name="T2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438">
                  <a:moveTo>
                    <a:pt x="223" y="438"/>
                  </a:moveTo>
                  <a:cubicBezTo>
                    <a:pt x="377" y="438"/>
                    <a:pt x="502" y="314"/>
                    <a:pt x="502" y="160"/>
                  </a:cubicBezTo>
                  <a:cubicBezTo>
                    <a:pt x="502" y="100"/>
                    <a:pt x="483" y="45"/>
                    <a:pt x="451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3" y="0"/>
                    <a:pt x="69" y="4"/>
                    <a:pt x="69" y="10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7" y="102"/>
                    <a:pt x="0" y="108"/>
                    <a:pt x="0" y="116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7"/>
                    <a:pt x="2" y="300"/>
                    <a:pt x="4" y="303"/>
                  </a:cubicBezTo>
                  <a:cubicBezTo>
                    <a:pt x="5" y="304"/>
                    <a:pt x="40" y="352"/>
                    <a:pt x="70" y="393"/>
                  </a:cubicBezTo>
                  <a:cubicBezTo>
                    <a:pt x="114" y="422"/>
                    <a:pt x="166" y="438"/>
                    <a:pt x="223" y="438"/>
                  </a:cubicBezTo>
                  <a:close/>
                </a:path>
              </a:pathLst>
            </a:custGeom>
            <a:solidFill>
              <a:srgbClr val="EB4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2747" y="2032"/>
              <a:ext cx="539" cy="332"/>
            </a:xfrm>
            <a:custGeom>
              <a:avLst/>
              <a:gdLst>
                <a:gd name="T0" fmla="*/ 100 w 126"/>
                <a:gd name="T1" fmla="*/ 26 h 78"/>
                <a:gd name="T2" fmla="*/ 95 w 126"/>
                <a:gd name="T3" fmla="*/ 27 h 78"/>
                <a:gd name="T4" fmla="*/ 61 w 126"/>
                <a:gd name="T5" fmla="*/ 0 h 78"/>
                <a:gd name="T6" fmla="*/ 25 w 126"/>
                <a:gd name="T7" fmla="*/ 35 h 78"/>
                <a:gd name="T8" fmla="*/ 25 w 126"/>
                <a:gd name="T9" fmla="*/ 36 h 78"/>
                <a:gd name="T10" fmla="*/ 21 w 126"/>
                <a:gd name="T11" fmla="*/ 35 h 78"/>
                <a:gd name="T12" fmla="*/ 0 w 126"/>
                <a:gd name="T13" fmla="*/ 56 h 78"/>
                <a:gd name="T14" fmla="*/ 21 w 126"/>
                <a:gd name="T15" fmla="*/ 78 h 78"/>
                <a:gd name="T16" fmla="*/ 100 w 126"/>
                <a:gd name="T17" fmla="*/ 78 h 78"/>
                <a:gd name="T18" fmla="*/ 126 w 126"/>
                <a:gd name="T19" fmla="*/ 52 h 78"/>
                <a:gd name="T20" fmla="*/ 100 w 126"/>
                <a:gd name="T21" fmla="*/ 2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78">
                  <a:moveTo>
                    <a:pt x="100" y="26"/>
                  </a:moveTo>
                  <a:cubicBezTo>
                    <a:pt x="98" y="26"/>
                    <a:pt x="97" y="26"/>
                    <a:pt x="95" y="27"/>
                  </a:cubicBezTo>
                  <a:cubicBezTo>
                    <a:pt x="91" y="11"/>
                    <a:pt x="77" y="0"/>
                    <a:pt x="61" y="0"/>
                  </a:cubicBezTo>
                  <a:cubicBezTo>
                    <a:pt x="41" y="0"/>
                    <a:pt x="25" y="16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2" y="35"/>
                    <a:pt x="21" y="35"/>
                  </a:cubicBezTo>
                  <a:cubicBezTo>
                    <a:pt x="9" y="35"/>
                    <a:pt x="0" y="45"/>
                    <a:pt x="0" y="56"/>
                  </a:cubicBezTo>
                  <a:cubicBezTo>
                    <a:pt x="0" y="68"/>
                    <a:pt x="9" y="78"/>
                    <a:pt x="21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15" y="78"/>
                    <a:pt x="126" y="66"/>
                    <a:pt x="126" y="52"/>
                  </a:cubicBezTo>
                  <a:cubicBezTo>
                    <a:pt x="126" y="38"/>
                    <a:pt x="115" y="26"/>
                    <a:pt x="100" y="26"/>
                  </a:cubicBezTo>
                  <a:close/>
                </a:path>
              </a:pathLst>
            </a:custGeom>
            <a:solidFill>
              <a:srgbClr val="BB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4651" y="2360"/>
              <a:ext cx="359" cy="218"/>
            </a:xfrm>
            <a:custGeom>
              <a:avLst/>
              <a:gdLst>
                <a:gd name="T0" fmla="*/ 67 w 84"/>
                <a:gd name="T1" fmla="*/ 17 h 51"/>
                <a:gd name="T2" fmla="*/ 63 w 84"/>
                <a:gd name="T3" fmla="*/ 17 h 51"/>
                <a:gd name="T4" fmla="*/ 40 w 84"/>
                <a:gd name="T5" fmla="*/ 0 h 51"/>
                <a:gd name="T6" fmla="*/ 17 w 84"/>
                <a:gd name="T7" fmla="*/ 23 h 51"/>
                <a:gd name="T8" fmla="*/ 17 w 84"/>
                <a:gd name="T9" fmla="*/ 23 h 51"/>
                <a:gd name="T10" fmla="*/ 14 w 84"/>
                <a:gd name="T11" fmla="*/ 23 h 51"/>
                <a:gd name="T12" fmla="*/ 0 w 84"/>
                <a:gd name="T13" fmla="*/ 37 h 51"/>
                <a:gd name="T14" fmla="*/ 14 w 84"/>
                <a:gd name="T15" fmla="*/ 51 h 51"/>
                <a:gd name="T16" fmla="*/ 67 w 84"/>
                <a:gd name="T17" fmla="*/ 51 h 51"/>
                <a:gd name="T18" fmla="*/ 83 w 84"/>
                <a:gd name="T19" fmla="*/ 39 h 51"/>
                <a:gd name="T20" fmla="*/ 84 w 84"/>
                <a:gd name="T21" fmla="*/ 30 h 51"/>
                <a:gd name="T22" fmla="*/ 67 w 84"/>
                <a:gd name="T23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51">
                  <a:moveTo>
                    <a:pt x="67" y="17"/>
                  </a:moveTo>
                  <a:cubicBezTo>
                    <a:pt x="66" y="17"/>
                    <a:pt x="64" y="17"/>
                    <a:pt x="63" y="17"/>
                  </a:cubicBezTo>
                  <a:cubicBezTo>
                    <a:pt x="61" y="7"/>
                    <a:pt x="51" y="0"/>
                    <a:pt x="40" y="0"/>
                  </a:cubicBezTo>
                  <a:cubicBezTo>
                    <a:pt x="27" y="0"/>
                    <a:pt x="17" y="10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5" y="23"/>
                    <a:pt x="14" y="23"/>
                  </a:cubicBezTo>
                  <a:cubicBezTo>
                    <a:pt x="6" y="23"/>
                    <a:pt x="0" y="29"/>
                    <a:pt x="0" y="37"/>
                  </a:cubicBezTo>
                  <a:cubicBezTo>
                    <a:pt x="0" y="45"/>
                    <a:pt x="6" y="51"/>
                    <a:pt x="14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75" y="51"/>
                    <a:pt x="81" y="46"/>
                    <a:pt x="83" y="39"/>
                  </a:cubicBezTo>
                  <a:cubicBezTo>
                    <a:pt x="83" y="36"/>
                    <a:pt x="84" y="33"/>
                    <a:pt x="84" y="30"/>
                  </a:cubicBezTo>
                  <a:cubicBezTo>
                    <a:pt x="82" y="22"/>
                    <a:pt x="75" y="17"/>
                    <a:pt x="67" y="17"/>
                  </a:cubicBezTo>
                  <a:close/>
                </a:path>
              </a:pathLst>
            </a:custGeom>
            <a:solidFill>
              <a:srgbClr val="BB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3932" y="1404"/>
              <a:ext cx="1001" cy="670"/>
            </a:xfrm>
            <a:custGeom>
              <a:avLst/>
              <a:gdLst>
                <a:gd name="T0" fmla="*/ 89 w 234"/>
                <a:gd name="T1" fmla="*/ 0 h 157"/>
                <a:gd name="T2" fmla="*/ 43 w 234"/>
                <a:gd name="T3" fmla="*/ 69 h 157"/>
                <a:gd name="T4" fmla="*/ 43 w 234"/>
                <a:gd name="T5" fmla="*/ 71 h 157"/>
                <a:gd name="T6" fmla="*/ 43 w 234"/>
                <a:gd name="T7" fmla="*/ 71 h 157"/>
                <a:gd name="T8" fmla="*/ 0 w 234"/>
                <a:gd name="T9" fmla="*/ 114 h 157"/>
                <a:gd name="T10" fmla="*/ 43 w 234"/>
                <a:gd name="T11" fmla="*/ 157 h 157"/>
                <a:gd name="T12" fmla="*/ 234 w 234"/>
                <a:gd name="T13" fmla="*/ 157 h 157"/>
                <a:gd name="T14" fmla="*/ 89 w 234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157">
                  <a:moveTo>
                    <a:pt x="89" y="0"/>
                  </a:moveTo>
                  <a:cubicBezTo>
                    <a:pt x="62" y="12"/>
                    <a:pt x="43" y="38"/>
                    <a:pt x="43" y="69"/>
                  </a:cubicBezTo>
                  <a:cubicBezTo>
                    <a:pt x="43" y="69"/>
                    <a:pt x="43" y="70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19" y="71"/>
                    <a:pt x="0" y="90"/>
                    <a:pt x="0" y="114"/>
                  </a:cubicBezTo>
                  <a:cubicBezTo>
                    <a:pt x="0" y="138"/>
                    <a:pt x="19" y="157"/>
                    <a:pt x="4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08" y="87"/>
                    <a:pt x="156" y="31"/>
                    <a:pt x="89" y="0"/>
                  </a:cubicBezTo>
                  <a:close/>
                </a:path>
              </a:pathLst>
            </a:custGeom>
            <a:solidFill>
              <a:srgbClr val="BB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2862" y="1805"/>
              <a:ext cx="2020" cy="1434"/>
            </a:xfrm>
            <a:custGeom>
              <a:avLst/>
              <a:gdLst>
                <a:gd name="T0" fmla="*/ 462 w 472"/>
                <a:gd name="T1" fmla="*/ 0 h 336"/>
                <a:gd name="T2" fmla="*/ 271 w 472"/>
                <a:gd name="T3" fmla="*/ 0 h 336"/>
                <a:gd name="T4" fmla="*/ 79 w 472"/>
                <a:gd name="T5" fmla="*/ 0 h 336"/>
                <a:gd name="T6" fmla="*/ 69 w 472"/>
                <a:gd name="T7" fmla="*/ 10 h 336"/>
                <a:gd name="T8" fmla="*/ 69 w 472"/>
                <a:gd name="T9" fmla="*/ 102 h 336"/>
                <a:gd name="T10" fmla="*/ 56 w 472"/>
                <a:gd name="T11" fmla="*/ 102 h 336"/>
                <a:gd name="T12" fmla="*/ 14 w 472"/>
                <a:gd name="T13" fmla="*/ 102 h 336"/>
                <a:gd name="T14" fmla="*/ 0 w 472"/>
                <a:gd name="T15" fmla="*/ 116 h 336"/>
                <a:gd name="T16" fmla="*/ 0 w 472"/>
                <a:gd name="T17" fmla="*/ 293 h 336"/>
                <a:gd name="T18" fmla="*/ 14 w 472"/>
                <a:gd name="T19" fmla="*/ 307 h 336"/>
                <a:gd name="T20" fmla="*/ 56 w 472"/>
                <a:gd name="T21" fmla="*/ 307 h 336"/>
                <a:gd name="T22" fmla="*/ 98 w 472"/>
                <a:gd name="T23" fmla="*/ 307 h 336"/>
                <a:gd name="T24" fmla="*/ 112 w 472"/>
                <a:gd name="T25" fmla="*/ 293 h 336"/>
                <a:gd name="T26" fmla="*/ 112 w 472"/>
                <a:gd name="T27" fmla="*/ 293 h 336"/>
                <a:gd name="T28" fmla="*/ 124 w 472"/>
                <a:gd name="T29" fmla="*/ 293 h 336"/>
                <a:gd name="T30" fmla="*/ 222 w 472"/>
                <a:gd name="T31" fmla="*/ 293 h 336"/>
                <a:gd name="T32" fmla="*/ 211 w 472"/>
                <a:gd name="T33" fmla="*/ 326 h 336"/>
                <a:gd name="T34" fmla="*/ 203 w 472"/>
                <a:gd name="T35" fmla="*/ 326 h 336"/>
                <a:gd name="T36" fmla="*/ 197 w 472"/>
                <a:gd name="T37" fmla="*/ 333 h 336"/>
                <a:gd name="T38" fmla="*/ 197 w 472"/>
                <a:gd name="T39" fmla="*/ 336 h 336"/>
                <a:gd name="T40" fmla="*/ 271 w 472"/>
                <a:gd name="T41" fmla="*/ 336 h 336"/>
                <a:gd name="T42" fmla="*/ 343 w 472"/>
                <a:gd name="T43" fmla="*/ 336 h 336"/>
                <a:gd name="T44" fmla="*/ 343 w 472"/>
                <a:gd name="T45" fmla="*/ 333 h 336"/>
                <a:gd name="T46" fmla="*/ 337 w 472"/>
                <a:gd name="T47" fmla="*/ 326 h 336"/>
                <a:gd name="T48" fmla="*/ 329 w 472"/>
                <a:gd name="T49" fmla="*/ 326 h 336"/>
                <a:gd name="T50" fmla="*/ 318 w 472"/>
                <a:gd name="T51" fmla="*/ 293 h 336"/>
                <a:gd name="T52" fmla="*/ 462 w 472"/>
                <a:gd name="T53" fmla="*/ 293 h 336"/>
                <a:gd name="T54" fmla="*/ 472 w 472"/>
                <a:gd name="T55" fmla="*/ 283 h 336"/>
                <a:gd name="T56" fmla="*/ 472 w 472"/>
                <a:gd name="T57" fmla="*/ 254 h 336"/>
                <a:gd name="T58" fmla="*/ 472 w 472"/>
                <a:gd name="T59" fmla="*/ 10 h 336"/>
                <a:gd name="T60" fmla="*/ 462 w 472"/>
                <a:gd name="T6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2" h="336">
                  <a:moveTo>
                    <a:pt x="462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3" y="0"/>
                    <a:pt x="69" y="4"/>
                    <a:pt x="69" y="10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7" y="102"/>
                    <a:pt x="0" y="108"/>
                    <a:pt x="0" y="116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1"/>
                    <a:pt x="7" y="307"/>
                    <a:pt x="14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98" y="307"/>
                    <a:pt x="98" y="307"/>
                    <a:pt x="98" y="307"/>
                  </a:cubicBezTo>
                  <a:cubicBezTo>
                    <a:pt x="106" y="307"/>
                    <a:pt x="112" y="301"/>
                    <a:pt x="112" y="293"/>
                  </a:cubicBezTo>
                  <a:cubicBezTo>
                    <a:pt x="112" y="293"/>
                    <a:pt x="112" y="293"/>
                    <a:pt x="112" y="293"/>
                  </a:cubicBezTo>
                  <a:cubicBezTo>
                    <a:pt x="124" y="293"/>
                    <a:pt x="124" y="293"/>
                    <a:pt x="124" y="293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19" y="304"/>
                    <a:pt x="215" y="315"/>
                    <a:pt x="211" y="326"/>
                  </a:cubicBezTo>
                  <a:cubicBezTo>
                    <a:pt x="203" y="326"/>
                    <a:pt x="203" y="326"/>
                    <a:pt x="203" y="326"/>
                  </a:cubicBezTo>
                  <a:cubicBezTo>
                    <a:pt x="200" y="326"/>
                    <a:pt x="197" y="329"/>
                    <a:pt x="197" y="333"/>
                  </a:cubicBezTo>
                  <a:cubicBezTo>
                    <a:pt x="197" y="336"/>
                    <a:pt x="197" y="336"/>
                    <a:pt x="197" y="336"/>
                  </a:cubicBezTo>
                  <a:cubicBezTo>
                    <a:pt x="271" y="336"/>
                    <a:pt x="271" y="336"/>
                    <a:pt x="271" y="336"/>
                  </a:cubicBezTo>
                  <a:cubicBezTo>
                    <a:pt x="343" y="336"/>
                    <a:pt x="343" y="336"/>
                    <a:pt x="343" y="336"/>
                  </a:cubicBezTo>
                  <a:cubicBezTo>
                    <a:pt x="343" y="333"/>
                    <a:pt x="343" y="333"/>
                    <a:pt x="343" y="333"/>
                  </a:cubicBezTo>
                  <a:cubicBezTo>
                    <a:pt x="343" y="329"/>
                    <a:pt x="341" y="326"/>
                    <a:pt x="337" y="326"/>
                  </a:cubicBezTo>
                  <a:cubicBezTo>
                    <a:pt x="329" y="326"/>
                    <a:pt x="329" y="326"/>
                    <a:pt x="329" y="326"/>
                  </a:cubicBezTo>
                  <a:cubicBezTo>
                    <a:pt x="325" y="315"/>
                    <a:pt x="322" y="304"/>
                    <a:pt x="318" y="293"/>
                  </a:cubicBezTo>
                  <a:cubicBezTo>
                    <a:pt x="462" y="293"/>
                    <a:pt x="462" y="293"/>
                    <a:pt x="462" y="293"/>
                  </a:cubicBezTo>
                  <a:cubicBezTo>
                    <a:pt x="467" y="293"/>
                    <a:pt x="472" y="288"/>
                    <a:pt x="472" y="283"/>
                  </a:cubicBezTo>
                  <a:cubicBezTo>
                    <a:pt x="472" y="254"/>
                    <a:pt x="472" y="254"/>
                    <a:pt x="472" y="254"/>
                  </a:cubicBezTo>
                  <a:cubicBezTo>
                    <a:pt x="472" y="10"/>
                    <a:pt x="472" y="10"/>
                    <a:pt x="472" y="10"/>
                  </a:cubicBezTo>
                  <a:cubicBezTo>
                    <a:pt x="472" y="4"/>
                    <a:pt x="467" y="0"/>
                    <a:pt x="462" y="0"/>
                  </a:cubicBezTo>
                  <a:close/>
                </a:path>
              </a:pathLst>
            </a:custGeom>
            <a:solidFill>
              <a:srgbClr val="BB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2687" y="1985"/>
              <a:ext cx="543" cy="333"/>
            </a:xfrm>
            <a:custGeom>
              <a:avLst/>
              <a:gdLst>
                <a:gd name="T0" fmla="*/ 22 w 127"/>
                <a:gd name="T1" fmla="*/ 35 h 78"/>
                <a:gd name="T2" fmla="*/ 26 w 127"/>
                <a:gd name="T3" fmla="*/ 36 h 78"/>
                <a:gd name="T4" fmla="*/ 26 w 127"/>
                <a:gd name="T5" fmla="*/ 36 h 78"/>
                <a:gd name="T6" fmla="*/ 61 w 127"/>
                <a:gd name="T7" fmla="*/ 0 h 78"/>
                <a:gd name="T8" fmla="*/ 96 w 127"/>
                <a:gd name="T9" fmla="*/ 27 h 78"/>
                <a:gd name="T10" fmla="*/ 101 w 127"/>
                <a:gd name="T11" fmla="*/ 26 h 78"/>
                <a:gd name="T12" fmla="*/ 127 w 127"/>
                <a:gd name="T13" fmla="*/ 52 h 78"/>
                <a:gd name="T14" fmla="*/ 101 w 127"/>
                <a:gd name="T15" fmla="*/ 78 h 78"/>
                <a:gd name="T16" fmla="*/ 22 w 127"/>
                <a:gd name="T17" fmla="*/ 78 h 78"/>
                <a:gd name="T18" fmla="*/ 0 w 127"/>
                <a:gd name="T19" fmla="*/ 57 h 78"/>
                <a:gd name="T20" fmla="*/ 22 w 127"/>
                <a:gd name="T21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78">
                  <a:moveTo>
                    <a:pt x="22" y="35"/>
                  </a:moveTo>
                  <a:cubicBezTo>
                    <a:pt x="23" y="35"/>
                    <a:pt x="25" y="35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16"/>
                    <a:pt x="42" y="0"/>
                    <a:pt x="61" y="0"/>
                  </a:cubicBezTo>
                  <a:cubicBezTo>
                    <a:pt x="78" y="0"/>
                    <a:pt x="92" y="11"/>
                    <a:pt x="96" y="27"/>
                  </a:cubicBezTo>
                  <a:cubicBezTo>
                    <a:pt x="98" y="26"/>
                    <a:pt x="99" y="26"/>
                    <a:pt x="101" y="26"/>
                  </a:cubicBezTo>
                  <a:cubicBezTo>
                    <a:pt x="116" y="26"/>
                    <a:pt x="127" y="38"/>
                    <a:pt x="127" y="52"/>
                  </a:cubicBezTo>
                  <a:cubicBezTo>
                    <a:pt x="127" y="66"/>
                    <a:pt x="116" y="78"/>
                    <a:pt x="101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10" y="78"/>
                    <a:pt x="0" y="68"/>
                    <a:pt x="0" y="57"/>
                  </a:cubicBezTo>
                  <a:cubicBezTo>
                    <a:pt x="0" y="45"/>
                    <a:pt x="10" y="35"/>
                    <a:pt x="22" y="35"/>
                  </a:cubicBezTo>
                  <a:close/>
                </a:path>
              </a:pathLst>
            </a:custGeom>
            <a:solidFill>
              <a:srgbClr val="EEF7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4591" y="2313"/>
              <a:ext cx="364" cy="218"/>
            </a:xfrm>
            <a:custGeom>
              <a:avLst/>
              <a:gdLst>
                <a:gd name="T0" fmla="*/ 15 w 85"/>
                <a:gd name="T1" fmla="*/ 23 h 51"/>
                <a:gd name="T2" fmla="*/ 18 w 85"/>
                <a:gd name="T3" fmla="*/ 23 h 51"/>
                <a:gd name="T4" fmla="*/ 18 w 85"/>
                <a:gd name="T5" fmla="*/ 23 h 51"/>
                <a:gd name="T6" fmla="*/ 41 w 85"/>
                <a:gd name="T7" fmla="*/ 0 h 51"/>
                <a:gd name="T8" fmla="*/ 64 w 85"/>
                <a:gd name="T9" fmla="*/ 17 h 51"/>
                <a:gd name="T10" fmla="*/ 68 w 85"/>
                <a:gd name="T11" fmla="*/ 17 h 51"/>
                <a:gd name="T12" fmla="*/ 85 w 85"/>
                <a:gd name="T13" fmla="*/ 34 h 51"/>
                <a:gd name="T14" fmla="*/ 68 w 85"/>
                <a:gd name="T15" fmla="*/ 51 h 51"/>
                <a:gd name="T16" fmla="*/ 15 w 85"/>
                <a:gd name="T17" fmla="*/ 51 h 51"/>
                <a:gd name="T18" fmla="*/ 0 w 85"/>
                <a:gd name="T19" fmla="*/ 37 h 51"/>
                <a:gd name="T20" fmla="*/ 15 w 85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51">
                  <a:moveTo>
                    <a:pt x="15" y="23"/>
                  </a:moveTo>
                  <a:cubicBezTo>
                    <a:pt x="16" y="23"/>
                    <a:pt x="17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10"/>
                    <a:pt x="28" y="0"/>
                    <a:pt x="41" y="0"/>
                  </a:cubicBezTo>
                  <a:cubicBezTo>
                    <a:pt x="52" y="0"/>
                    <a:pt x="61" y="7"/>
                    <a:pt x="64" y="17"/>
                  </a:cubicBezTo>
                  <a:cubicBezTo>
                    <a:pt x="65" y="17"/>
                    <a:pt x="66" y="17"/>
                    <a:pt x="68" y="17"/>
                  </a:cubicBezTo>
                  <a:cubicBezTo>
                    <a:pt x="77" y="17"/>
                    <a:pt x="85" y="25"/>
                    <a:pt x="85" y="34"/>
                  </a:cubicBezTo>
                  <a:cubicBezTo>
                    <a:pt x="85" y="44"/>
                    <a:pt x="77" y="51"/>
                    <a:pt x="68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7" y="51"/>
                    <a:pt x="0" y="45"/>
                    <a:pt x="0" y="37"/>
                  </a:cubicBezTo>
                  <a:cubicBezTo>
                    <a:pt x="0" y="29"/>
                    <a:pt x="7" y="23"/>
                    <a:pt x="15" y="23"/>
                  </a:cubicBezTo>
                  <a:close/>
                </a:path>
              </a:pathLst>
            </a:custGeom>
            <a:solidFill>
              <a:srgbClr val="EEF7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3876" y="1336"/>
              <a:ext cx="1177" cy="691"/>
            </a:xfrm>
            <a:custGeom>
              <a:avLst/>
              <a:gdLst>
                <a:gd name="T0" fmla="*/ 43 w 275"/>
                <a:gd name="T1" fmla="*/ 76 h 162"/>
                <a:gd name="T2" fmla="*/ 43 w 275"/>
                <a:gd name="T3" fmla="*/ 76 h 162"/>
                <a:gd name="T4" fmla="*/ 43 w 275"/>
                <a:gd name="T5" fmla="*/ 74 h 162"/>
                <a:gd name="T6" fmla="*/ 117 w 275"/>
                <a:gd name="T7" fmla="*/ 0 h 162"/>
                <a:gd name="T8" fmla="*/ 187 w 275"/>
                <a:gd name="T9" fmla="*/ 52 h 162"/>
                <a:gd name="T10" fmla="*/ 206 w 275"/>
                <a:gd name="T11" fmla="*/ 48 h 162"/>
                <a:gd name="T12" fmla="*/ 249 w 275"/>
                <a:gd name="T13" fmla="*/ 91 h 162"/>
                <a:gd name="T14" fmla="*/ 246 w 275"/>
                <a:gd name="T15" fmla="*/ 107 h 162"/>
                <a:gd name="T16" fmla="*/ 247 w 275"/>
                <a:gd name="T17" fmla="*/ 107 h 162"/>
                <a:gd name="T18" fmla="*/ 275 w 275"/>
                <a:gd name="T19" fmla="*/ 134 h 162"/>
                <a:gd name="T20" fmla="*/ 247 w 275"/>
                <a:gd name="T21" fmla="*/ 162 h 162"/>
                <a:gd name="T22" fmla="*/ 43 w 275"/>
                <a:gd name="T23" fmla="*/ 162 h 162"/>
                <a:gd name="T24" fmla="*/ 0 w 275"/>
                <a:gd name="T25" fmla="*/ 119 h 162"/>
                <a:gd name="T26" fmla="*/ 43 w 275"/>
                <a:gd name="T27" fmla="*/ 7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162">
                  <a:moveTo>
                    <a:pt x="43" y="76"/>
                  </a:moveTo>
                  <a:cubicBezTo>
                    <a:pt x="43" y="76"/>
                    <a:pt x="43" y="76"/>
                    <a:pt x="43" y="76"/>
                  </a:cubicBezTo>
                  <a:cubicBezTo>
                    <a:pt x="43" y="75"/>
                    <a:pt x="43" y="75"/>
                    <a:pt x="43" y="74"/>
                  </a:cubicBezTo>
                  <a:cubicBezTo>
                    <a:pt x="43" y="33"/>
                    <a:pt x="76" y="0"/>
                    <a:pt x="117" y="0"/>
                  </a:cubicBezTo>
                  <a:cubicBezTo>
                    <a:pt x="150" y="0"/>
                    <a:pt x="178" y="22"/>
                    <a:pt x="187" y="52"/>
                  </a:cubicBezTo>
                  <a:cubicBezTo>
                    <a:pt x="193" y="50"/>
                    <a:pt x="199" y="48"/>
                    <a:pt x="206" y="48"/>
                  </a:cubicBezTo>
                  <a:cubicBezTo>
                    <a:pt x="229" y="48"/>
                    <a:pt x="249" y="68"/>
                    <a:pt x="249" y="91"/>
                  </a:cubicBezTo>
                  <a:cubicBezTo>
                    <a:pt x="249" y="97"/>
                    <a:pt x="248" y="102"/>
                    <a:pt x="246" y="107"/>
                  </a:cubicBezTo>
                  <a:cubicBezTo>
                    <a:pt x="246" y="107"/>
                    <a:pt x="247" y="107"/>
                    <a:pt x="247" y="107"/>
                  </a:cubicBezTo>
                  <a:cubicBezTo>
                    <a:pt x="262" y="107"/>
                    <a:pt x="275" y="119"/>
                    <a:pt x="275" y="134"/>
                  </a:cubicBezTo>
                  <a:cubicBezTo>
                    <a:pt x="275" y="150"/>
                    <a:pt x="262" y="162"/>
                    <a:pt x="247" y="162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19" y="162"/>
                    <a:pt x="0" y="143"/>
                    <a:pt x="0" y="119"/>
                  </a:cubicBezTo>
                  <a:cubicBezTo>
                    <a:pt x="0" y="95"/>
                    <a:pt x="19" y="76"/>
                    <a:pt x="43" y="76"/>
                  </a:cubicBezTo>
                  <a:close/>
                </a:path>
              </a:pathLst>
            </a:custGeom>
            <a:solidFill>
              <a:srgbClr val="EEF7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3705" y="2988"/>
              <a:ext cx="514" cy="179"/>
            </a:xfrm>
            <a:custGeom>
              <a:avLst/>
              <a:gdLst>
                <a:gd name="T0" fmla="*/ 14 w 120"/>
                <a:gd name="T1" fmla="*/ 0 h 42"/>
                <a:gd name="T2" fmla="*/ 0 w 120"/>
                <a:gd name="T3" fmla="*/ 42 h 42"/>
                <a:gd name="T4" fmla="*/ 120 w 120"/>
                <a:gd name="T5" fmla="*/ 42 h 42"/>
                <a:gd name="T6" fmla="*/ 106 w 120"/>
                <a:gd name="T7" fmla="*/ 0 h 42"/>
                <a:gd name="T8" fmla="*/ 14 w 120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42">
                  <a:moveTo>
                    <a:pt x="14" y="0"/>
                  </a:moveTo>
                  <a:cubicBezTo>
                    <a:pt x="9" y="14"/>
                    <a:pt x="5" y="28"/>
                    <a:pt x="0" y="42"/>
                  </a:cubicBezTo>
                  <a:cubicBezTo>
                    <a:pt x="40" y="42"/>
                    <a:pt x="80" y="42"/>
                    <a:pt x="120" y="42"/>
                  </a:cubicBezTo>
                  <a:cubicBezTo>
                    <a:pt x="116" y="28"/>
                    <a:pt x="111" y="14"/>
                    <a:pt x="106" y="0"/>
                  </a:cubicBezTo>
                  <a:cubicBezTo>
                    <a:pt x="76" y="0"/>
                    <a:pt x="45" y="0"/>
                    <a:pt x="14" y="0"/>
                  </a:cubicBezTo>
                  <a:close/>
                </a:path>
              </a:pathLst>
            </a:custGeom>
            <a:solidFill>
              <a:srgbClr val="9DC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3650" y="3150"/>
              <a:ext cx="624" cy="43"/>
            </a:xfrm>
            <a:custGeom>
              <a:avLst/>
              <a:gdLst>
                <a:gd name="T0" fmla="*/ 140 w 146"/>
                <a:gd name="T1" fmla="*/ 0 h 10"/>
                <a:gd name="T2" fmla="*/ 6 w 146"/>
                <a:gd name="T3" fmla="*/ 0 h 10"/>
                <a:gd name="T4" fmla="*/ 0 w 146"/>
                <a:gd name="T5" fmla="*/ 7 h 10"/>
                <a:gd name="T6" fmla="*/ 0 w 146"/>
                <a:gd name="T7" fmla="*/ 10 h 10"/>
                <a:gd name="T8" fmla="*/ 146 w 146"/>
                <a:gd name="T9" fmla="*/ 10 h 10"/>
                <a:gd name="T10" fmla="*/ 146 w 146"/>
                <a:gd name="T11" fmla="*/ 7 h 10"/>
                <a:gd name="T12" fmla="*/ 140 w 14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0">
                  <a:moveTo>
                    <a:pt x="1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6" y="3"/>
                    <a:pt x="144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3098" y="2843"/>
              <a:ext cx="1728" cy="166"/>
            </a:xfrm>
            <a:custGeom>
              <a:avLst/>
              <a:gdLst>
                <a:gd name="T0" fmla="*/ 0 w 404"/>
                <a:gd name="T1" fmla="*/ 0 h 39"/>
                <a:gd name="T2" fmla="*/ 0 w 404"/>
                <a:gd name="T3" fmla="*/ 29 h 39"/>
                <a:gd name="T4" fmla="*/ 10 w 404"/>
                <a:gd name="T5" fmla="*/ 39 h 39"/>
                <a:gd name="T6" fmla="*/ 394 w 404"/>
                <a:gd name="T7" fmla="*/ 39 h 39"/>
                <a:gd name="T8" fmla="*/ 404 w 404"/>
                <a:gd name="T9" fmla="*/ 29 h 39"/>
                <a:gd name="T10" fmla="*/ 404 w 404"/>
                <a:gd name="T11" fmla="*/ 0 h 39"/>
                <a:gd name="T12" fmla="*/ 0 w 4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39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5" y="39"/>
                    <a:pt x="10" y="39"/>
                  </a:cubicBezTo>
                  <a:cubicBezTo>
                    <a:pt x="394" y="39"/>
                    <a:pt x="394" y="39"/>
                    <a:pt x="394" y="39"/>
                  </a:cubicBezTo>
                  <a:cubicBezTo>
                    <a:pt x="399" y="39"/>
                    <a:pt x="404" y="34"/>
                    <a:pt x="404" y="29"/>
                  </a:cubicBezTo>
                  <a:cubicBezTo>
                    <a:pt x="404" y="0"/>
                    <a:pt x="404" y="0"/>
                    <a:pt x="4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3098" y="1758"/>
              <a:ext cx="1728" cy="1085"/>
            </a:xfrm>
            <a:custGeom>
              <a:avLst/>
              <a:gdLst>
                <a:gd name="T0" fmla="*/ 404 w 404"/>
                <a:gd name="T1" fmla="*/ 254 h 254"/>
                <a:gd name="T2" fmla="*/ 404 w 404"/>
                <a:gd name="T3" fmla="*/ 10 h 254"/>
                <a:gd name="T4" fmla="*/ 394 w 404"/>
                <a:gd name="T5" fmla="*/ 0 h 254"/>
                <a:gd name="T6" fmla="*/ 10 w 404"/>
                <a:gd name="T7" fmla="*/ 0 h 254"/>
                <a:gd name="T8" fmla="*/ 0 w 404"/>
                <a:gd name="T9" fmla="*/ 10 h 254"/>
                <a:gd name="T10" fmla="*/ 0 w 404"/>
                <a:gd name="T11" fmla="*/ 254 h 254"/>
                <a:gd name="T12" fmla="*/ 404 w 404"/>
                <a:gd name="T13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54">
                  <a:moveTo>
                    <a:pt x="404" y="254"/>
                  </a:moveTo>
                  <a:cubicBezTo>
                    <a:pt x="404" y="10"/>
                    <a:pt x="404" y="10"/>
                    <a:pt x="404" y="10"/>
                  </a:cubicBezTo>
                  <a:cubicBezTo>
                    <a:pt x="404" y="4"/>
                    <a:pt x="399" y="0"/>
                    <a:pt x="39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54"/>
                    <a:pt x="0" y="254"/>
                    <a:pt x="0" y="254"/>
                  </a:cubicBezTo>
                  <a:lnTo>
                    <a:pt x="404" y="254"/>
                  </a:lnTo>
                  <a:close/>
                </a:path>
              </a:pathLst>
            </a:custGeom>
            <a:solidFill>
              <a:srgbClr val="408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3705" y="2988"/>
              <a:ext cx="261" cy="179"/>
            </a:xfrm>
            <a:custGeom>
              <a:avLst/>
              <a:gdLst>
                <a:gd name="T0" fmla="*/ 61 w 61"/>
                <a:gd name="T1" fmla="*/ 0 h 42"/>
                <a:gd name="T2" fmla="*/ 14 w 61"/>
                <a:gd name="T3" fmla="*/ 0 h 42"/>
                <a:gd name="T4" fmla="*/ 0 w 61"/>
                <a:gd name="T5" fmla="*/ 42 h 42"/>
                <a:gd name="T6" fmla="*/ 61 w 61"/>
                <a:gd name="T7" fmla="*/ 42 h 42"/>
                <a:gd name="T8" fmla="*/ 61 w 6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2">
                  <a:moveTo>
                    <a:pt x="6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14"/>
                    <a:pt x="5" y="28"/>
                    <a:pt x="0" y="42"/>
                  </a:cubicBezTo>
                  <a:cubicBezTo>
                    <a:pt x="61" y="42"/>
                    <a:pt x="61" y="42"/>
                    <a:pt x="61" y="42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8CB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650" y="3150"/>
              <a:ext cx="316" cy="43"/>
            </a:xfrm>
            <a:custGeom>
              <a:avLst/>
              <a:gdLst>
                <a:gd name="T0" fmla="*/ 74 w 74"/>
                <a:gd name="T1" fmla="*/ 0 h 10"/>
                <a:gd name="T2" fmla="*/ 6 w 74"/>
                <a:gd name="T3" fmla="*/ 0 h 10"/>
                <a:gd name="T4" fmla="*/ 0 w 74"/>
                <a:gd name="T5" fmla="*/ 7 h 10"/>
                <a:gd name="T6" fmla="*/ 0 w 74"/>
                <a:gd name="T7" fmla="*/ 10 h 10"/>
                <a:gd name="T8" fmla="*/ 74 w 74"/>
                <a:gd name="T9" fmla="*/ 10 h 10"/>
                <a:gd name="T10" fmla="*/ 74 w 7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0">
                  <a:moveTo>
                    <a:pt x="7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4" y="10"/>
                    <a:pt x="74" y="10"/>
                    <a:pt x="74" y="1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3098" y="2843"/>
              <a:ext cx="868" cy="166"/>
            </a:xfrm>
            <a:custGeom>
              <a:avLst/>
              <a:gdLst>
                <a:gd name="T0" fmla="*/ 203 w 203"/>
                <a:gd name="T1" fmla="*/ 0 h 39"/>
                <a:gd name="T2" fmla="*/ 0 w 203"/>
                <a:gd name="T3" fmla="*/ 0 h 39"/>
                <a:gd name="T4" fmla="*/ 0 w 203"/>
                <a:gd name="T5" fmla="*/ 29 h 39"/>
                <a:gd name="T6" fmla="*/ 10 w 203"/>
                <a:gd name="T7" fmla="*/ 39 h 39"/>
                <a:gd name="T8" fmla="*/ 203 w 203"/>
                <a:gd name="T9" fmla="*/ 39 h 39"/>
                <a:gd name="T10" fmla="*/ 203 w 203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39">
                  <a:moveTo>
                    <a:pt x="2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5" y="39"/>
                    <a:pt x="10" y="39"/>
                  </a:cubicBezTo>
                  <a:cubicBezTo>
                    <a:pt x="203" y="39"/>
                    <a:pt x="203" y="39"/>
                    <a:pt x="203" y="39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3098" y="1758"/>
              <a:ext cx="868" cy="1085"/>
            </a:xfrm>
            <a:custGeom>
              <a:avLst/>
              <a:gdLst>
                <a:gd name="T0" fmla="*/ 203 w 203"/>
                <a:gd name="T1" fmla="*/ 0 h 254"/>
                <a:gd name="T2" fmla="*/ 10 w 203"/>
                <a:gd name="T3" fmla="*/ 0 h 254"/>
                <a:gd name="T4" fmla="*/ 0 w 203"/>
                <a:gd name="T5" fmla="*/ 10 h 254"/>
                <a:gd name="T6" fmla="*/ 0 w 203"/>
                <a:gd name="T7" fmla="*/ 254 h 254"/>
                <a:gd name="T8" fmla="*/ 203 w 203"/>
                <a:gd name="T9" fmla="*/ 254 h 254"/>
                <a:gd name="T10" fmla="*/ 203 w 203"/>
                <a:gd name="T1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254">
                  <a:moveTo>
                    <a:pt x="20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203" y="254"/>
                    <a:pt x="203" y="254"/>
                    <a:pt x="203" y="254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408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3175" y="1827"/>
              <a:ext cx="1579" cy="943"/>
            </a:xfrm>
            <a:prstGeom prst="rect">
              <a:avLst/>
            </a:prstGeom>
            <a:solidFill>
              <a:srgbClr val="26A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3175" y="1827"/>
              <a:ext cx="791" cy="943"/>
            </a:xfrm>
            <a:prstGeom prst="rect">
              <a:avLst/>
            </a:prstGeom>
            <a:solidFill>
              <a:srgbClr val="009E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3205" y="1972"/>
              <a:ext cx="1514" cy="7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3427" y="2010"/>
              <a:ext cx="261" cy="22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4309" y="2010"/>
              <a:ext cx="162" cy="22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4099" y="2010"/>
              <a:ext cx="167" cy="22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3889" y="2010"/>
              <a:ext cx="167" cy="22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3427" y="2121"/>
              <a:ext cx="471" cy="517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3966" y="2130"/>
              <a:ext cx="278" cy="38"/>
            </a:xfrm>
            <a:prstGeom prst="rect">
              <a:avLst/>
            </a:prstGeom>
            <a:solidFill>
              <a:srgbClr val="00A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3966" y="2228"/>
              <a:ext cx="505" cy="21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3966" y="2300"/>
              <a:ext cx="428" cy="22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3966" y="2369"/>
              <a:ext cx="475" cy="25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3175" y="2241"/>
              <a:ext cx="162" cy="529"/>
            </a:xfrm>
            <a:custGeom>
              <a:avLst/>
              <a:gdLst>
                <a:gd name="T0" fmla="*/ 24 w 38"/>
                <a:gd name="T1" fmla="*/ 0 h 124"/>
                <a:gd name="T2" fmla="*/ 0 w 38"/>
                <a:gd name="T3" fmla="*/ 0 h 124"/>
                <a:gd name="T4" fmla="*/ 0 w 38"/>
                <a:gd name="T5" fmla="*/ 124 h 124"/>
                <a:gd name="T6" fmla="*/ 38 w 38"/>
                <a:gd name="T7" fmla="*/ 124 h 124"/>
                <a:gd name="T8" fmla="*/ 38 w 38"/>
                <a:gd name="T9" fmla="*/ 14 h 124"/>
                <a:gd name="T10" fmla="*/ 24 w 38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2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7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3175" y="2736"/>
              <a:ext cx="162" cy="34"/>
            </a:xfrm>
            <a:prstGeom prst="rect">
              <a:avLst/>
            </a:prstGeom>
            <a:solidFill>
              <a:srgbClr val="009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3966" y="2441"/>
              <a:ext cx="373" cy="26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3966" y="2531"/>
              <a:ext cx="163" cy="68"/>
            </a:xfrm>
            <a:prstGeom prst="rect">
              <a:avLst/>
            </a:prstGeom>
            <a:solidFill>
              <a:srgbClr val="00A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3996" y="2557"/>
              <a:ext cx="107" cy="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3205" y="1848"/>
              <a:ext cx="1514" cy="124"/>
            </a:xfrm>
            <a:custGeom>
              <a:avLst/>
              <a:gdLst>
                <a:gd name="T0" fmla="*/ 344 w 354"/>
                <a:gd name="T1" fmla="*/ 0 h 29"/>
                <a:gd name="T2" fmla="*/ 10 w 354"/>
                <a:gd name="T3" fmla="*/ 0 h 29"/>
                <a:gd name="T4" fmla="*/ 0 w 354"/>
                <a:gd name="T5" fmla="*/ 10 h 29"/>
                <a:gd name="T6" fmla="*/ 0 w 354"/>
                <a:gd name="T7" fmla="*/ 29 h 29"/>
                <a:gd name="T8" fmla="*/ 354 w 354"/>
                <a:gd name="T9" fmla="*/ 29 h 29"/>
                <a:gd name="T10" fmla="*/ 354 w 354"/>
                <a:gd name="T11" fmla="*/ 10 h 29"/>
                <a:gd name="T12" fmla="*/ 344 w 354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4" h="29">
                  <a:moveTo>
                    <a:pt x="34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54" y="10"/>
                    <a:pt x="354" y="10"/>
                    <a:pt x="354" y="10"/>
                  </a:cubicBezTo>
                  <a:cubicBezTo>
                    <a:pt x="354" y="4"/>
                    <a:pt x="350" y="0"/>
                    <a:pt x="344" y="0"/>
                  </a:cubicBezTo>
                  <a:close/>
                </a:path>
              </a:pathLst>
            </a:cu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6" name="Oval 40"/>
            <p:cNvSpPr>
              <a:spLocks noChangeArrowheads="1"/>
            </p:cNvSpPr>
            <p:nvPr/>
          </p:nvSpPr>
          <p:spPr bwMode="auto">
            <a:xfrm>
              <a:off x="3247" y="1886"/>
              <a:ext cx="48" cy="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7" name="Oval 41"/>
            <p:cNvSpPr>
              <a:spLocks noChangeArrowheads="1"/>
            </p:cNvSpPr>
            <p:nvPr/>
          </p:nvSpPr>
          <p:spPr bwMode="auto">
            <a:xfrm>
              <a:off x="3312" y="1886"/>
              <a:ext cx="51" cy="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8" name="Oval 42"/>
            <p:cNvSpPr>
              <a:spLocks noChangeArrowheads="1"/>
            </p:cNvSpPr>
            <p:nvPr/>
          </p:nvSpPr>
          <p:spPr bwMode="auto">
            <a:xfrm>
              <a:off x="3380" y="1886"/>
              <a:ext cx="47" cy="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3496" y="1891"/>
              <a:ext cx="1159" cy="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3427" y="2010"/>
              <a:ext cx="261" cy="22"/>
            </a:xfrm>
            <a:prstGeom prst="rect">
              <a:avLst/>
            </a:prstGeom>
            <a:solidFill>
              <a:srgbClr val="95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889" y="2010"/>
              <a:ext cx="77" cy="22"/>
            </a:xfrm>
            <a:prstGeom prst="rect">
              <a:avLst/>
            </a:prstGeom>
            <a:solidFill>
              <a:srgbClr val="95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427" y="2121"/>
              <a:ext cx="471" cy="517"/>
            </a:xfrm>
            <a:prstGeom prst="rect">
              <a:avLst/>
            </a:prstGeom>
            <a:solidFill>
              <a:srgbClr val="95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3205" y="1848"/>
              <a:ext cx="761" cy="124"/>
            </a:xfrm>
            <a:custGeom>
              <a:avLst/>
              <a:gdLst>
                <a:gd name="T0" fmla="*/ 178 w 178"/>
                <a:gd name="T1" fmla="*/ 0 h 29"/>
                <a:gd name="T2" fmla="*/ 10 w 178"/>
                <a:gd name="T3" fmla="*/ 0 h 29"/>
                <a:gd name="T4" fmla="*/ 0 w 178"/>
                <a:gd name="T5" fmla="*/ 10 h 29"/>
                <a:gd name="T6" fmla="*/ 0 w 178"/>
                <a:gd name="T7" fmla="*/ 29 h 29"/>
                <a:gd name="T8" fmla="*/ 178 w 178"/>
                <a:gd name="T9" fmla="*/ 29 h 29"/>
                <a:gd name="T10" fmla="*/ 178 w 178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29">
                  <a:moveTo>
                    <a:pt x="17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0"/>
                  </a:lnTo>
                  <a:close/>
                </a:path>
              </a:pathLst>
            </a:custGeom>
            <a:solidFill>
              <a:srgbClr val="95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4" name="Oval 48"/>
            <p:cNvSpPr>
              <a:spLocks noChangeArrowheads="1"/>
            </p:cNvSpPr>
            <p:nvPr/>
          </p:nvSpPr>
          <p:spPr bwMode="auto">
            <a:xfrm>
              <a:off x="3247" y="1886"/>
              <a:ext cx="48" cy="47"/>
            </a:xfrm>
            <a:prstGeom prst="ellipse">
              <a:avLst/>
            </a:pr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5" name="Oval 49"/>
            <p:cNvSpPr>
              <a:spLocks noChangeArrowheads="1"/>
            </p:cNvSpPr>
            <p:nvPr/>
          </p:nvSpPr>
          <p:spPr bwMode="auto">
            <a:xfrm>
              <a:off x="3312" y="1886"/>
              <a:ext cx="51" cy="47"/>
            </a:xfrm>
            <a:prstGeom prst="ellipse">
              <a:avLst/>
            </a:pr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6" name="Oval 50"/>
            <p:cNvSpPr>
              <a:spLocks noChangeArrowheads="1"/>
            </p:cNvSpPr>
            <p:nvPr/>
          </p:nvSpPr>
          <p:spPr bwMode="auto">
            <a:xfrm>
              <a:off x="3380" y="1886"/>
              <a:ext cx="47" cy="47"/>
            </a:xfrm>
            <a:prstGeom prst="ellipse">
              <a:avLst/>
            </a:pr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496" y="1891"/>
              <a:ext cx="470" cy="42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3098" y="2843"/>
              <a:ext cx="239" cy="166"/>
            </a:xfrm>
            <a:custGeom>
              <a:avLst/>
              <a:gdLst>
                <a:gd name="T0" fmla="*/ 56 w 56"/>
                <a:gd name="T1" fmla="*/ 0 h 39"/>
                <a:gd name="T2" fmla="*/ 0 w 56"/>
                <a:gd name="T3" fmla="*/ 0 h 39"/>
                <a:gd name="T4" fmla="*/ 0 w 56"/>
                <a:gd name="T5" fmla="*/ 29 h 39"/>
                <a:gd name="T6" fmla="*/ 10 w 56"/>
                <a:gd name="T7" fmla="*/ 39 h 39"/>
                <a:gd name="T8" fmla="*/ 56 w 56"/>
                <a:gd name="T9" fmla="*/ 39 h 39"/>
                <a:gd name="T10" fmla="*/ 56 w 56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5" y="39"/>
                    <a:pt x="10" y="39"/>
                  </a:cubicBezTo>
                  <a:cubicBezTo>
                    <a:pt x="56" y="39"/>
                    <a:pt x="56" y="39"/>
                    <a:pt x="56" y="39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DB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3098" y="2241"/>
              <a:ext cx="239" cy="602"/>
            </a:xfrm>
            <a:custGeom>
              <a:avLst/>
              <a:gdLst>
                <a:gd name="T0" fmla="*/ 77 w 239"/>
                <a:gd name="T1" fmla="*/ 0 h 602"/>
                <a:gd name="T2" fmla="*/ 0 w 239"/>
                <a:gd name="T3" fmla="*/ 0 h 602"/>
                <a:gd name="T4" fmla="*/ 0 w 239"/>
                <a:gd name="T5" fmla="*/ 602 h 602"/>
                <a:gd name="T6" fmla="*/ 239 w 239"/>
                <a:gd name="T7" fmla="*/ 602 h 602"/>
                <a:gd name="T8" fmla="*/ 239 w 239"/>
                <a:gd name="T9" fmla="*/ 529 h 602"/>
                <a:gd name="T10" fmla="*/ 77 w 239"/>
                <a:gd name="T11" fmla="*/ 529 h 602"/>
                <a:gd name="T12" fmla="*/ 77 w 239"/>
                <a:gd name="T13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02">
                  <a:moveTo>
                    <a:pt x="77" y="0"/>
                  </a:moveTo>
                  <a:lnTo>
                    <a:pt x="0" y="0"/>
                  </a:lnTo>
                  <a:lnTo>
                    <a:pt x="0" y="602"/>
                  </a:lnTo>
                  <a:lnTo>
                    <a:pt x="239" y="602"/>
                  </a:lnTo>
                  <a:lnTo>
                    <a:pt x="239" y="529"/>
                  </a:lnTo>
                  <a:lnTo>
                    <a:pt x="77" y="52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F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2807" y="2194"/>
              <a:ext cx="479" cy="875"/>
            </a:xfrm>
            <a:custGeom>
              <a:avLst/>
              <a:gdLst>
                <a:gd name="T0" fmla="*/ 14 w 112"/>
                <a:gd name="T1" fmla="*/ 205 h 205"/>
                <a:gd name="T2" fmla="*/ 0 w 112"/>
                <a:gd name="T3" fmla="*/ 191 h 205"/>
                <a:gd name="T4" fmla="*/ 0 w 112"/>
                <a:gd name="T5" fmla="*/ 14 h 205"/>
                <a:gd name="T6" fmla="*/ 14 w 112"/>
                <a:gd name="T7" fmla="*/ 0 h 205"/>
                <a:gd name="T8" fmla="*/ 98 w 112"/>
                <a:gd name="T9" fmla="*/ 0 h 205"/>
                <a:gd name="T10" fmla="*/ 112 w 112"/>
                <a:gd name="T11" fmla="*/ 14 h 205"/>
                <a:gd name="T12" fmla="*/ 112 w 112"/>
                <a:gd name="T13" fmla="*/ 191 h 205"/>
                <a:gd name="T14" fmla="*/ 98 w 112"/>
                <a:gd name="T15" fmla="*/ 205 h 205"/>
                <a:gd name="T16" fmla="*/ 14 w 112"/>
                <a:gd name="T1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205">
                  <a:moveTo>
                    <a:pt x="14" y="205"/>
                  </a:moveTo>
                  <a:cubicBezTo>
                    <a:pt x="6" y="205"/>
                    <a:pt x="0" y="199"/>
                    <a:pt x="0" y="19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5" y="0"/>
                    <a:pt x="112" y="6"/>
                    <a:pt x="112" y="14"/>
                  </a:cubicBezTo>
                  <a:cubicBezTo>
                    <a:pt x="112" y="191"/>
                    <a:pt x="112" y="191"/>
                    <a:pt x="112" y="191"/>
                  </a:cubicBezTo>
                  <a:cubicBezTo>
                    <a:pt x="112" y="199"/>
                    <a:pt x="105" y="205"/>
                    <a:pt x="98" y="205"/>
                  </a:cubicBezTo>
                  <a:lnTo>
                    <a:pt x="14" y="205"/>
                  </a:lnTo>
                  <a:close/>
                </a:path>
              </a:pathLst>
            </a:custGeom>
            <a:solidFill>
              <a:srgbClr val="408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2807" y="2194"/>
              <a:ext cx="239" cy="875"/>
            </a:xfrm>
            <a:custGeom>
              <a:avLst/>
              <a:gdLst>
                <a:gd name="T0" fmla="*/ 56 w 56"/>
                <a:gd name="T1" fmla="*/ 0 h 205"/>
                <a:gd name="T2" fmla="*/ 14 w 56"/>
                <a:gd name="T3" fmla="*/ 0 h 205"/>
                <a:gd name="T4" fmla="*/ 0 w 56"/>
                <a:gd name="T5" fmla="*/ 14 h 205"/>
                <a:gd name="T6" fmla="*/ 0 w 56"/>
                <a:gd name="T7" fmla="*/ 191 h 205"/>
                <a:gd name="T8" fmla="*/ 14 w 56"/>
                <a:gd name="T9" fmla="*/ 205 h 205"/>
                <a:gd name="T10" fmla="*/ 56 w 56"/>
                <a:gd name="T11" fmla="*/ 205 h 205"/>
                <a:gd name="T12" fmla="*/ 56 w 56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05">
                  <a:moveTo>
                    <a:pt x="5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9"/>
                    <a:pt x="6" y="205"/>
                    <a:pt x="14" y="205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408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2" name="Freeform 56"/>
            <p:cNvSpPr/>
            <p:nvPr/>
          </p:nvSpPr>
          <p:spPr bwMode="auto">
            <a:xfrm>
              <a:off x="2986" y="2983"/>
              <a:ext cx="120" cy="43"/>
            </a:xfrm>
            <a:custGeom>
              <a:avLst/>
              <a:gdLst>
                <a:gd name="T0" fmla="*/ 0 w 28"/>
                <a:gd name="T1" fmla="*/ 4 h 10"/>
                <a:gd name="T2" fmla="*/ 5 w 28"/>
                <a:gd name="T3" fmla="*/ 0 h 10"/>
                <a:gd name="T4" fmla="*/ 23 w 28"/>
                <a:gd name="T5" fmla="*/ 0 h 10"/>
                <a:gd name="T6" fmla="*/ 28 w 28"/>
                <a:gd name="T7" fmla="*/ 4 h 10"/>
                <a:gd name="T8" fmla="*/ 28 w 28"/>
                <a:gd name="T9" fmla="*/ 6 h 10"/>
                <a:gd name="T10" fmla="*/ 23 w 28"/>
                <a:gd name="T11" fmla="*/ 10 h 10"/>
                <a:gd name="T12" fmla="*/ 5 w 28"/>
                <a:gd name="T13" fmla="*/ 10 h 10"/>
                <a:gd name="T14" fmla="*/ 0 w 28"/>
                <a:gd name="T15" fmla="*/ 6 h 10"/>
                <a:gd name="T16" fmla="*/ 0 w 28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0" y="4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8" y="2"/>
                    <a:pt x="28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8"/>
                    <a:pt x="25" y="10"/>
                    <a:pt x="23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6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16A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3" name="Freeform 57"/>
            <p:cNvSpPr/>
            <p:nvPr/>
          </p:nvSpPr>
          <p:spPr bwMode="auto">
            <a:xfrm>
              <a:off x="2986" y="2983"/>
              <a:ext cx="60" cy="43"/>
            </a:xfrm>
            <a:custGeom>
              <a:avLst/>
              <a:gdLst>
                <a:gd name="T0" fmla="*/ 14 w 14"/>
                <a:gd name="T1" fmla="*/ 0 h 10"/>
                <a:gd name="T2" fmla="*/ 5 w 14"/>
                <a:gd name="T3" fmla="*/ 0 h 10"/>
                <a:gd name="T4" fmla="*/ 0 w 14"/>
                <a:gd name="T5" fmla="*/ 4 h 10"/>
                <a:gd name="T6" fmla="*/ 0 w 14"/>
                <a:gd name="T7" fmla="*/ 6 h 10"/>
                <a:gd name="T8" fmla="*/ 5 w 14"/>
                <a:gd name="T9" fmla="*/ 10 h 10"/>
                <a:gd name="T10" fmla="*/ 14 w 14"/>
                <a:gd name="T11" fmla="*/ 10 h 10"/>
                <a:gd name="T12" fmla="*/ 14 w 1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">
                  <a:moveTo>
                    <a:pt x="1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4A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4" name="Freeform 58"/>
            <p:cNvSpPr/>
            <p:nvPr/>
          </p:nvSpPr>
          <p:spPr bwMode="auto">
            <a:xfrm>
              <a:off x="2991" y="2988"/>
              <a:ext cx="107" cy="34"/>
            </a:xfrm>
            <a:custGeom>
              <a:avLst/>
              <a:gdLst>
                <a:gd name="T0" fmla="*/ 25 w 25"/>
                <a:gd name="T1" fmla="*/ 5 h 8"/>
                <a:gd name="T2" fmla="*/ 22 w 25"/>
                <a:gd name="T3" fmla="*/ 8 h 8"/>
                <a:gd name="T4" fmla="*/ 4 w 25"/>
                <a:gd name="T5" fmla="*/ 8 h 8"/>
                <a:gd name="T6" fmla="*/ 0 w 25"/>
                <a:gd name="T7" fmla="*/ 5 h 8"/>
                <a:gd name="T8" fmla="*/ 0 w 25"/>
                <a:gd name="T9" fmla="*/ 3 h 8"/>
                <a:gd name="T10" fmla="*/ 4 w 25"/>
                <a:gd name="T11" fmla="*/ 0 h 8"/>
                <a:gd name="T12" fmla="*/ 22 w 25"/>
                <a:gd name="T13" fmla="*/ 0 h 8"/>
                <a:gd name="T14" fmla="*/ 25 w 25"/>
                <a:gd name="T15" fmla="*/ 3 h 8"/>
                <a:gd name="T16" fmla="*/ 25 w 25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8">
                  <a:moveTo>
                    <a:pt x="25" y="5"/>
                  </a:moveTo>
                  <a:cubicBezTo>
                    <a:pt x="25" y="6"/>
                    <a:pt x="24" y="8"/>
                    <a:pt x="2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5" y="1"/>
                    <a:pt x="25" y="3"/>
                  </a:cubicBezTo>
                  <a:lnTo>
                    <a:pt x="25" y="5"/>
                  </a:lnTo>
                  <a:close/>
                </a:path>
              </a:pathLst>
            </a:custGeom>
            <a:solidFill>
              <a:srgbClr val="4F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5" name="Freeform 59"/>
            <p:cNvSpPr/>
            <p:nvPr/>
          </p:nvSpPr>
          <p:spPr bwMode="auto">
            <a:xfrm>
              <a:off x="2991" y="2988"/>
              <a:ext cx="55" cy="34"/>
            </a:xfrm>
            <a:custGeom>
              <a:avLst/>
              <a:gdLst>
                <a:gd name="T0" fmla="*/ 13 w 13"/>
                <a:gd name="T1" fmla="*/ 0 h 8"/>
                <a:gd name="T2" fmla="*/ 4 w 13"/>
                <a:gd name="T3" fmla="*/ 0 h 8"/>
                <a:gd name="T4" fmla="*/ 0 w 13"/>
                <a:gd name="T5" fmla="*/ 3 h 8"/>
                <a:gd name="T6" fmla="*/ 0 w 13"/>
                <a:gd name="T7" fmla="*/ 5 h 8"/>
                <a:gd name="T8" fmla="*/ 4 w 13"/>
                <a:gd name="T9" fmla="*/ 8 h 8"/>
                <a:gd name="T10" fmla="*/ 13 w 13"/>
                <a:gd name="T11" fmla="*/ 8 h 8"/>
                <a:gd name="T12" fmla="*/ 13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4F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3029" y="2241"/>
              <a:ext cx="34" cy="34"/>
            </a:xfrm>
            <a:prstGeom prst="ellipse">
              <a:avLst/>
            </a:prstGeom>
            <a:solidFill>
              <a:srgbClr val="16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3029" y="2241"/>
              <a:ext cx="17" cy="34"/>
            </a:xfrm>
            <a:custGeom>
              <a:avLst/>
              <a:gdLst>
                <a:gd name="T0" fmla="*/ 4 w 4"/>
                <a:gd name="T1" fmla="*/ 0 h 8"/>
                <a:gd name="T2" fmla="*/ 0 w 4"/>
                <a:gd name="T3" fmla="*/ 4 h 8"/>
                <a:gd name="T4" fmla="*/ 4 w 4"/>
                <a:gd name="T5" fmla="*/ 8 h 8"/>
                <a:gd name="T6" fmla="*/ 4 w 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42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8" name="Oval 62"/>
            <p:cNvSpPr>
              <a:spLocks noChangeArrowheads="1"/>
            </p:cNvSpPr>
            <p:nvPr/>
          </p:nvSpPr>
          <p:spPr bwMode="auto">
            <a:xfrm>
              <a:off x="3038" y="2249"/>
              <a:ext cx="17" cy="17"/>
            </a:xfrm>
            <a:prstGeom prst="ellipse">
              <a:avLst/>
            </a:prstGeom>
            <a:solidFill>
              <a:srgbClr val="4F9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2841" y="2326"/>
              <a:ext cx="411" cy="610"/>
            </a:xfrm>
            <a:prstGeom prst="rect">
              <a:avLst/>
            </a:prstGeom>
            <a:solidFill>
              <a:srgbClr val="EAF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3046" y="2326"/>
              <a:ext cx="206" cy="610"/>
            </a:xfrm>
            <a:prstGeom prst="rect">
              <a:avLst/>
            </a:prstGeom>
            <a:solidFill>
              <a:srgbClr val="F8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1" name="Rectangle 65"/>
            <p:cNvSpPr>
              <a:spLocks noChangeArrowheads="1"/>
            </p:cNvSpPr>
            <p:nvPr/>
          </p:nvSpPr>
          <p:spPr bwMode="auto">
            <a:xfrm>
              <a:off x="2862" y="2356"/>
              <a:ext cx="94" cy="8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2" name="Rectangle 66"/>
            <p:cNvSpPr>
              <a:spLocks noChangeArrowheads="1"/>
            </p:cNvSpPr>
            <p:nvPr/>
          </p:nvSpPr>
          <p:spPr bwMode="auto">
            <a:xfrm>
              <a:off x="2862" y="2527"/>
              <a:ext cx="99" cy="8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3" name="Rectangle 67"/>
            <p:cNvSpPr>
              <a:spLocks noChangeArrowheads="1"/>
            </p:cNvSpPr>
            <p:nvPr/>
          </p:nvSpPr>
          <p:spPr bwMode="auto">
            <a:xfrm>
              <a:off x="2982" y="2603"/>
              <a:ext cx="47" cy="111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4" name="Rectangle 68"/>
            <p:cNvSpPr>
              <a:spLocks noChangeArrowheads="1"/>
            </p:cNvSpPr>
            <p:nvPr/>
          </p:nvSpPr>
          <p:spPr bwMode="auto">
            <a:xfrm>
              <a:off x="2862" y="2552"/>
              <a:ext cx="364" cy="5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5" name="Rectangle 69"/>
            <p:cNvSpPr>
              <a:spLocks noChangeArrowheads="1"/>
            </p:cNvSpPr>
            <p:nvPr/>
          </p:nvSpPr>
          <p:spPr bwMode="auto">
            <a:xfrm>
              <a:off x="2862" y="2732"/>
              <a:ext cx="364" cy="8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6" name="Rectangle 70"/>
            <p:cNvSpPr>
              <a:spLocks noChangeArrowheads="1"/>
            </p:cNvSpPr>
            <p:nvPr/>
          </p:nvSpPr>
          <p:spPr bwMode="auto">
            <a:xfrm>
              <a:off x="2862" y="2757"/>
              <a:ext cx="364" cy="9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7" name="Rectangle 71"/>
            <p:cNvSpPr>
              <a:spLocks noChangeArrowheads="1"/>
            </p:cNvSpPr>
            <p:nvPr/>
          </p:nvSpPr>
          <p:spPr bwMode="auto">
            <a:xfrm>
              <a:off x="2862" y="2574"/>
              <a:ext cx="364" cy="8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8" name="Rectangle 72"/>
            <p:cNvSpPr>
              <a:spLocks noChangeArrowheads="1"/>
            </p:cNvSpPr>
            <p:nvPr/>
          </p:nvSpPr>
          <p:spPr bwMode="auto">
            <a:xfrm>
              <a:off x="3170" y="2356"/>
              <a:ext cx="56" cy="8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9" name="Rectangle 73"/>
            <p:cNvSpPr>
              <a:spLocks noChangeArrowheads="1"/>
            </p:cNvSpPr>
            <p:nvPr/>
          </p:nvSpPr>
          <p:spPr bwMode="auto">
            <a:xfrm>
              <a:off x="3098" y="2356"/>
              <a:ext cx="55" cy="8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0" name="Rectangle 74"/>
            <p:cNvSpPr>
              <a:spLocks noChangeArrowheads="1"/>
            </p:cNvSpPr>
            <p:nvPr/>
          </p:nvSpPr>
          <p:spPr bwMode="auto">
            <a:xfrm>
              <a:off x="3025" y="2356"/>
              <a:ext cx="56" cy="8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1" name="Rectangle 75"/>
            <p:cNvSpPr>
              <a:spLocks noChangeArrowheads="1"/>
            </p:cNvSpPr>
            <p:nvPr/>
          </p:nvSpPr>
          <p:spPr bwMode="auto">
            <a:xfrm>
              <a:off x="2862" y="2390"/>
              <a:ext cx="368" cy="115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2" name="Rectangle 76"/>
            <p:cNvSpPr>
              <a:spLocks noChangeArrowheads="1"/>
            </p:cNvSpPr>
            <p:nvPr/>
          </p:nvSpPr>
          <p:spPr bwMode="auto">
            <a:xfrm>
              <a:off x="2862" y="2778"/>
              <a:ext cx="368" cy="133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3" name="Freeform 77"/>
            <p:cNvSpPr>
              <a:spLocks noEditPoints="1"/>
            </p:cNvSpPr>
            <p:nvPr/>
          </p:nvSpPr>
          <p:spPr bwMode="auto">
            <a:xfrm>
              <a:off x="2862" y="2603"/>
              <a:ext cx="112" cy="111"/>
            </a:xfrm>
            <a:custGeom>
              <a:avLst/>
              <a:gdLst>
                <a:gd name="T0" fmla="*/ 112 w 112"/>
                <a:gd name="T1" fmla="*/ 111 h 111"/>
                <a:gd name="T2" fmla="*/ 0 w 112"/>
                <a:gd name="T3" fmla="*/ 111 h 111"/>
                <a:gd name="T4" fmla="*/ 0 w 112"/>
                <a:gd name="T5" fmla="*/ 0 h 111"/>
                <a:gd name="T6" fmla="*/ 112 w 112"/>
                <a:gd name="T7" fmla="*/ 0 h 111"/>
                <a:gd name="T8" fmla="*/ 112 w 112"/>
                <a:gd name="T9" fmla="*/ 111 h 111"/>
                <a:gd name="T10" fmla="*/ 112 w 112"/>
                <a:gd name="T11" fmla="*/ 111 h 111"/>
                <a:gd name="T12" fmla="*/ 5 w 112"/>
                <a:gd name="T13" fmla="*/ 107 h 111"/>
                <a:gd name="T14" fmla="*/ 107 w 112"/>
                <a:gd name="T15" fmla="*/ 107 h 111"/>
                <a:gd name="T16" fmla="*/ 107 w 112"/>
                <a:gd name="T17" fmla="*/ 5 h 111"/>
                <a:gd name="T18" fmla="*/ 5 w 112"/>
                <a:gd name="T19" fmla="*/ 5 h 111"/>
                <a:gd name="T20" fmla="*/ 5 w 112"/>
                <a:gd name="T21" fmla="*/ 107 h 111"/>
                <a:gd name="T22" fmla="*/ 5 w 112"/>
                <a:gd name="T23" fmla="*/ 10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1">
                  <a:moveTo>
                    <a:pt x="112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11"/>
                  </a:lnTo>
                  <a:lnTo>
                    <a:pt x="112" y="111"/>
                  </a:lnTo>
                  <a:close/>
                  <a:moveTo>
                    <a:pt x="5" y="107"/>
                  </a:moveTo>
                  <a:lnTo>
                    <a:pt x="107" y="107"/>
                  </a:lnTo>
                  <a:lnTo>
                    <a:pt x="107" y="5"/>
                  </a:lnTo>
                  <a:lnTo>
                    <a:pt x="5" y="5"/>
                  </a:lnTo>
                  <a:lnTo>
                    <a:pt x="5" y="107"/>
                  </a:lnTo>
                  <a:lnTo>
                    <a:pt x="5" y="107"/>
                  </a:lnTo>
                  <a:close/>
                </a:path>
              </a:pathLst>
            </a:cu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2862" y="2356"/>
              <a:ext cx="94" cy="8"/>
            </a:xfrm>
            <a:prstGeom prst="rect">
              <a:avLst/>
            </a:pr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5" name="Rectangle 79"/>
            <p:cNvSpPr>
              <a:spLocks noChangeArrowheads="1"/>
            </p:cNvSpPr>
            <p:nvPr/>
          </p:nvSpPr>
          <p:spPr bwMode="auto">
            <a:xfrm>
              <a:off x="2862" y="2527"/>
              <a:ext cx="99" cy="8"/>
            </a:xfrm>
            <a:prstGeom prst="rect">
              <a:avLst/>
            </a:pr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2982" y="2603"/>
              <a:ext cx="47" cy="111"/>
            </a:xfrm>
            <a:prstGeom prst="rect">
              <a:avLst/>
            </a:pr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7" name="Rectangle 81"/>
            <p:cNvSpPr>
              <a:spLocks noChangeArrowheads="1"/>
            </p:cNvSpPr>
            <p:nvPr/>
          </p:nvSpPr>
          <p:spPr bwMode="auto">
            <a:xfrm>
              <a:off x="2862" y="2552"/>
              <a:ext cx="184" cy="5"/>
            </a:xfrm>
            <a:prstGeom prst="rect">
              <a:avLst/>
            </a:pr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8" name="Rectangle 82"/>
            <p:cNvSpPr>
              <a:spLocks noChangeArrowheads="1"/>
            </p:cNvSpPr>
            <p:nvPr/>
          </p:nvSpPr>
          <p:spPr bwMode="auto">
            <a:xfrm>
              <a:off x="2862" y="2732"/>
              <a:ext cx="184" cy="8"/>
            </a:xfrm>
            <a:prstGeom prst="rect">
              <a:avLst/>
            </a:pr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2862" y="2757"/>
              <a:ext cx="184" cy="9"/>
            </a:xfrm>
            <a:prstGeom prst="rect">
              <a:avLst/>
            </a:pr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0" name="Rectangle 84"/>
            <p:cNvSpPr>
              <a:spLocks noChangeArrowheads="1"/>
            </p:cNvSpPr>
            <p:nvPr/>
          </p:nvSpPr>
          <p:spPr bwMode="auto">
            <a:xfrm>
              <a:off x="2862" y="2574"/>
              <a:ext cx="184" cy="8"/>
            </a:xfrm>
            <a:prstGeom prst="rect">
              <a:avLst/>
            </a:pr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1" name="Rectangle 85"/>
            <p:cNvSpPr>
              <a:spLocks noChangeArrowheads="1"/>
            </p:cNvSpPr>
            <p:nvPr/>
          </p:nvSpPr>
          <p:spPr bwMode="auto">
            <a:xfrm>
              <a:off x="2862" y="2390"/>
              <a:ext cx="184" cy="115"/>
            </a:xfrm>
            <a:prstGeom prst="rect">
              <a:avLst/>
            </a:pr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2" name="Rectangle 86"/>
            <p:cNvSpPr>
              <a:spLocks noChangeArrowheads="1"/>
            </p:cNvSpPr>
            <p:nvPr/>
          </p:nvSpPr>
          <p:spPr bwMode="auto">
            <a:xfrm>
              <a:off x="2862" y="2778"/>
              <a:ext cx="184" cy="133"/>
            </a:xfrm>
            <a:prstGeom prst="rect">
              <a:avLst/>
            </a:pr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3" name="Freeform 87"/>
            <p:cNvSpPr>
              <a:spLocks noEditPoints="1"/>
            </p:cNvSpPr>
            <p:nvPr/>
          </p:nvSpPr>
          <p:spPr bwMode="auto">
            <a:xfrm>
              <a:off x="2862" y="2603"/>
              <a:ext cx="112" cy="111"/>
            </a:xfrm>
            <a:custGeom>
              <a:avLst/>
              <a:gdLst>
                <a:gd name="T0" fmla="*/ 112 w 112"/>
                <a:gd name="T1" fmla="*/ 111 h 111"/>
                <a:gd name="T2" fmla="*/ 0 w 112"/>
                <a:gd name="T3" fmla="*/ 111 h 111"/>
                <a:gd name="T4" fmla="*/ 0 w 112"/>
                <a:gd name="T5" fmla="*/ 0 h 111"/>
                <a:gd name="T6" fmla="*/ 112 w 112"/>
                <a:gd name="T7" fmla="*/ 0 h 111"/>
                <a:gd name="T8" fmla="*/ 112 w 112"/>
                <a:gd name="T9" fmla="*/ 111 h 111"/>
                <a:gd name="T10" fmla="*/ 112 w 112"/>
                <a:gd name="T11" fmla="*/ 111 h 111"/>
                <a:gd name="T12" fmla="*/ 5 w 112"/>
                <a:gd name="T13" fmla="*/ 107 h 111"/>
                <a:gd name="T14" fmla="*/ 107 w 112"/>
                <a:gd name="T15" fmla="*/ 107 h 111"/>
                <a:gd name="T16" fmla="*/ 107 w 112"/>
                <a:gd name="T17" fmla="*/ 5 h 111"/>
                <a:gd name="T18" fmla="*/ 5 w 112"/>
                <a:gd name="T19" fmla="*/ 5 h 111"/>
                <a:gd name="T20" fmla="*/ 5 w 112"/>
                <a:gd name="T21" fmla="*/ 107 h 111"/>
                <a:gd name="T22" fmla="*/ 5 w 112"/>
                <a:gd name="T23" fmla="*/ 10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1">
                  <a:moveTo>
                    <a:pt x="112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11"/>
                  </a:lnTo>
                  <a:lnTo>
                    <a:pt x="112" y="111"/>
                  </a:lnTo>
                  <a:close/>
                  <a:moveTo>
                    <a:pt x="5" y="107"/>
                  </a:moveTo>
                  <a:lnTo>
                    <a:pt x="107" y="107"/>
                  </a:lnTo>
                  <a:lnTo>
                    <a:pt x="107" y="5"/>
                  </a:lnTo>
                  <a:lnTo>
                    <a:pt x="5" y="5"/>
                  </a:lnTo>
                  <a:lnTo>
                    <a:pt x="5" y="107"/>
                  </a:lnTo>
                  <a:lnTo>
                    <a:pt x="5" y="107"/>
                  </a:lnTo>
                  <a:close/>
                </a:path>
              </a:pathLst>
            </a:custGeom>
            <a:solidFill>
              <a:srgbClr val="9F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4" name="Rectangle 88"/>
            <p:cNvSpPr>
              <a:spLocks noChangeArrowheads="1"/>
            </p:cNvSpPr>
            <p:nvPr/>
          </p:nvSpPr>
          <p:spPr bwMode="auto">
            <a:xfrm>
              <a:off x="3179" y="2603"/>
              <a:ext cx="47" cy="111"/>
            </a:xfrm>
            <a:prstGeom prst="rect">
              <a:avLst/>
            </a:pr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5" name="Freeform 89"/>
            <p:cNvSpPr>
              <a:spLocks noEditPoints="1"/>
            </p:cNvSpPr>
            <p:nvPr/>
          </p:nvSpPr>
          <p:spPr bwMode="auto">
            <a:xfrm>
              <a:off x="3059" y="2603"/>
              <a:ext cx="111" cy="111"/>
            </a:xfrm>
            <a:custGeom>
              <a:avLst/>
              <a:gdLst>
                <a:gd name="T0" fmla="*/ 111 w 111"/>
                <a:gd name="T1" fmla="*/ 111 h 111"/>
                <a:gd name="T2" fmla="*/ 0 w 111"/>
                <a:gd name="T3" fmla="*/ 111 h 111"/>
                <a:gd name="T4" fmla="*/ 0 w 111"/>
                <a:gd name="T5" fmla="*/ 0 h 111"/>
                <a:gd name="T6" fmla="*/ 111 w 111"/>
                <a:gd name="T7" fmla="*/ 0 h 111"/>
                <a:gd name="T8" fmla="*/ 111 w 111"/>
                <a:gd name="T9" fmla="*/ 111 h 111"/>
                <a:gd name="T10" fmla="*/ 111 w 111"/>
                <a:gd name="T11" fmla="*/ 111 h 111"/>
                <a:gd name="T12" fmla="*/ 4 w 111"/>
                <a:gd name="T13" fmla="*/ 107 h 111"/>
                <a:gd name="T14" fmla="*/ 107 w 111"/>
                <a:gd name="T15" fmla="*/ 107 h 111"/>
                <a:gd name="T16" fmla="*/ 107 w 111"/>
                <a:gd name="T17" fmla="*/ 5 h 111"/>
                <a:gd name="T18" fmla="*/ 4 w 111"/>
                <a:gd name="T19" fmla="*/ 5 h 111"/>
                <a:gd name="T20" fmla="*/ 4 w 111"/>
                <a:gd name="T21" fmla="*/ 107 h 111"/>
                <a:gd name="T22" fmla="*/ 4 w 111"/>
                <a:gd name="T23" fmla="*/ 10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11">
                  <a:moveTo>
                    <a:pt x="111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11" y="111"/>
                  </a:lnTo>
                  <a:lnTo>
                    <a:pt x="111" y="111"/>
                  </a:lnTo>
                  <a:close/>
                  <a:moveTo>
                    <a:pt x="4" y="107"/>
                  </a:moveTo>
                  <a:lnTo>
                    <a:pt x="107" y="107"/>
                  </a:lnTo>
                  <a:lnTo>
                    <a:pt x="107" y="5"/>
                  </a:lnTo>
                  <a:lnTo>
                    <a:pt x="4" y="5"/>
                  </a:lnTo>
                  <a:lnTo>
                    <a:pt x="4" y="107"/>
                  </a:lnTo>
                  <a:lnTo>
                    <a:pt x="4" y="107"/>
                  </a:lnTo>
                  <a:close/>
                </a:path>
              </a:pathLst>
            </a:custGeom>
            <a:solidFill>
              <a:srgbClr val="B5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1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pic>
        <p:nvPicPr>
          <p:cNvPr id="8" name="table"/>
          <p:cNvPicPr>
            <a:picLocks noGr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020" y="3903988"/>
            <a:ext cx="2205497" cy="2256445"/>
          </a:xfrm>
          <a:prstGeom prst="rect">
            <a:avLst/>
          </a:prstGeom>
        </p:spPr>
      </p:pic>
      <p:pic>
        <p:nvPicPr>
          <p:cNvPr id="9" name="table"/>
          <p:cNvPicPr>
            <a:picLocks noGr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752" y="3874184"/>
            <a:ext cx="2205497" cy="2256445"/>
          </a:xfrm>
          <a:prstGeom prst="rect">
            <a:avLst/>
          </a:prstGeom>
        </p:spPr>
      </p:pic>
      <p:sp>
        <p:nvSpPr>
          <p:cNvPr id="96" name="TextBox 94"/>
          <p:cNvSpPr txBox="1"/>
          <p:nvPr/>
        </p:nvSpPr>
        <p:spPr>
          <a:xfrm>
            <a:off x="7305676" y="5120228"/>
            <a:ext cx="3756185" cy="34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285750" indent="-285750">
              <a:buFont typeface="方正黑体简体" panose="02000000000000000000" pitchFamily="2" charset="-122"/>
              <a:buChar char="◆"/>
              <a:defRPr sz="1600" b="1">
                <a:solidFill>
                  <a:schemeClr val="accent5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社团人员、计划、活动全方位管理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7" name="TextBox 94"/>
          <p:cNvSpPr txBox="1"/>
          <p:nvPr/>
        </p:nvSpPr>
        <p:spPr>
          <a:xfrm>
            <a:off x="7305676" y="3217349"/>
            <a:ext cx="4038600" cy="34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方正黑体简体" panose="02000000000000000000" pitchFamily="2" charset="-122"/>
              <a:buChar char="◆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在线申请入团、审核，流程信息化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98" name="TextBox 94"/>
          <p:cNvSpPr txBox="1"/>
          <p:nvPr/>
        </p:nvSpPr>
        <p:spPr>
          <a:xfrm>
            <a:off x="7305676" y="4187175"/>
            <a:ext cx="3629026" cy="34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285750" indent="-285750">
              <a:buFont typeface="方正黑体简体" panose="02000000000000000000" pitchFamily="2" charset="-122"/>
              <a:buChar char="◆"/>
              <a:defRPr sz="1600" b="1">
                <a:solidFill>
                  <a:schemeClr val="accent5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团活动在线申报、审批、记录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9" name="TextBox 94"/>
          <p:cNvSpPr txBox="1"/>
          <p:nvPr/>
        </p:nvSpPr>
        <p:spPr>
          <a:xfrm>
            <a:off x="7305676" y="4646843"/>
            <a:ext cx="3118255" cy="34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285750" indent="-285750">
              <a:buFont typeface="方正黑体简体" panose="02000000000000000000" pitchFamily="2" charset="-122"/>
              <a:buChar char="◆"/>
              <a:defRPr sz="1600" b="1">
                <a:solidFill>
                  <a:schemeClr val="accent5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团费收缴在线统计，待缴提醒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305676" y="3681793"/>
            <a:ext cx="4238623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2" tIns="45711" rIns="91422" bIns="45711">
            <a:noAutofit/>
          </a:bodyPr>
          <a:lstStyle/>
          <a:p>
            <a:pPr marL="285750" indent="-285750">
              <a:buFont typeface="方正黑体简体" panose="02000000000000000000" pitchFamily="2" charset="-122"/>
              <a:buChar char="◆"/>
            </a:pPr>
            <a:r>
              <a:rPr lang="en-US" altLang="zh-CN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B/S</a:t>
            </a: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架构，团员、团委信息随时更新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2155" y="0"/>
            <a:ext cx="496443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党建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4785" y="818792"/>
            <a:ext cx="10255189" cy="16158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党建管理系统</a:t>
            </a:r>
            <a:endParaRPr lang="en-US" altLang="zh-CN" b="1" dirty="0" smtClean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集</a:t>
            </a:r>
            <a:r>
              <a:rPr lang="zh-CN" altLang="zh-CN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信息发布、党建宣传、工作管理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党员管理、学校培训、奖励处分、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信息查询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于一体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的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平台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为学校党组织建设提供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便捷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、高效的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沟通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交流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平台，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实现党建工作的信息化管理，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简化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党务管理工作，实现党务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工作制度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化、规范化、智能化。</a:t>
            </a:r>
            <a:endParaRPr lang="zh-CN" altLang="zh-CN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597550" y="3190145"/>
            <a:ext cx="2302469" cy="41793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党组织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管理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8" name="Rectangle 29"/>
          <p:cNvSpPr/>
          <p:nvPr/>
        </p:nvSpPr>
        <p:spPr>
          <a:xfrm>
            <a:off x="4288026" y="3185839"/>
            <a:ext cx="1756762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党组织关系管理</a:t>
            </a:r>
            <a:endParaRPr lang="zh-CN" altLang="zh-CN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9" name="Rectangle 29"/>
          <p:cNvSpPr/>
          <p:nvPr/>
        </p:nvSpPr>
        <p:spPr>
          <a:xfrm>
            <a:off x="2648029" y="3162047"/>
            <a:ext cx="1627505" cy="41793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党员管理</a:t>
            </a:r>
            <a:endParaRPr lang="en-US" altLang="zh-CN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0" name="Freeform 282"/>
          <p:cNvSpPr/>
          <p:nvPr/>
        </p:nvSpPr>
        <p:spPr bwMode="auto">
          <a:xfrm>
            <a:off x="1456684" y="2737707"/>
            <a:ext cx="498475" cy="452438"/>
          </a:xfrm>
          <a:custGeom>
            <a:avLst/>
            <a:gdLst>
              <a:gd name="T0" fmla="*/ 2147483647 w 87"/>
              <a:gd name="T1" fmla="*/ 2147483647 h 79"/>
              <a:gd name="T2" fmla="*/ 2147483647 w 87"/>
              <a:gd name="T3" fmla="*/ 2147483647 h 79"/>
              <a:gd name="T4" fmla="*/ 2147483647 w 87"/>
              <a:gd name="T5" fmla="*/ 2147483647 h 79"/>
              <a:gd name="T6" fmla="*/ 2147483647 w 87"/>
              <a:gd name="T7" fmla="*/ 2147483647 h 79"/>
              <a:gd name="T8" fmla="*/ 2147483647 w 87"/>
              <a:gd name="T9" fmla="*/ 2147483647 h 79"/>
              <a:gd name="T10" fmla="*/ 2147483647 w 87"/>
              <a:gd name="T11" fmla="*/ 2147483647 h 79"/>
              <a:gd name="T12" fmla="*/ 2147483647 w 87"/>
              <a:gd name="T13" fmla="*/ 2147483647 h 79"/>
              <a:gd name="T14" fmla="*/ 2147483647 w 87"/>
              <a:gd name="T15" fmla="*/ 2147483647 h 79"/>
              <a:gd name="T16" fmla="*/ 2147483647 w 87"/>
              <a:gd name="T17" fmla="*/ 2147483647 h 79"/>
              <a:gd name="T18" fmla="*/ 2147483647 w 87"/>
              <a:gd name="T19" fmla="*/ 0 h 79"/>
              <a:gd name="T20" fmla="*/ 2147483647 w 87"/>
              <a:gd name="T21" fmla="*/ 0 h 79"/>
              <a:gd name="T22" fmla="*/ 2147483647 w 87"/>
              <a:gd name="T23" fmla="*/ 2147483647 h 79"/>
              <a:gd name="T24" fmla="*/ 2147483647 w 87"/>
              <a:gd name="T25" fmla="*/ 2147483647 h 79"/>
              <a:gd name="T26" fmla="*/ 2147483647 w 87"/>
              <a:gd name="T27" fmla="*/ 2147483647 h 79"/>
              <a:gd name="T28" fmla="*/ 2147483647 w 87"/>
              <a:gd name="T29" fmla="*/ 2147483647 h 79"/>
              <a:gd name="T30" fmla="*/ 2147483647 w 87"/>
              <a:gd name="T31" fmla="*/ 2147483647 h 79"/>
              <a:gd name="T32" fmla="*/ 2147483647 w 87"/>
              <a:gd name="T33" fmla="*/ 2147483647 h 79"/>
              <a:gd name="T34" fmla="*/ 2147483647 w 87"/>
              <a:gd name="T35" fmla="*/ 2147483647 h 79"/>
              <a:gd name="T36" fmla="*/ 2147483647 w 87"/>
              <a:gd name="T37" fmla="*/ 2147483647 h 79"/>
              <a:gd name="T38" fmla="*/ 2147483647 w 87"/>
              <a:gd name="T39" fmla="*/ 2147483647 h 79"/>
              <a:gd name="T40" fmla="*/ 0 w 87"/>
              <a:gd name="T41" fmla="*/ 2147483647 h 79"/>
              <a:gd name="T42" fmla="*/ 0 w 87"/>
              <a:gd name="T43" fmla="*/ 2147483647 h 79"/>
              <a:gd name="T44" fmla="*/ 2147483647 w 87"/>
              <a:gd name="T45" fmla="*/ 2147483647 h 79"/>
              <a:gd name="T46" fmla="*/ 2147483647 w 87"/>
              <a:gd name="T47" fmla="*/ 2147483647 h 79"/>
              <a:gd name="T48" fmla="*/ 2147483647 w 87"/>
              <a:gd name="T49" fmla="*/ 2147483647 h 79"/>
              <a:gd name="T50" fmla="*/ 2147483647 w 87"/>
              <a:gd name="T51" fmla="*/ 2147483647 h 79"/>
              <a:gd name="T52" fmla="*/ 2147483647 w 87"/>
              <a:gd name="T53" fmla="*/ 2147483647 h 79"/>
              <a:gd name="T54" fmla="*/ 2147483647 w 87"/>
              <a:gd name="T55" fmla="*/ 2147483647 h 79"/>
              <a:gd name="T56" fmla="*/ 2147483647 w 87"/>
              <a:gd name="T57" fmla="*/ 2147483647 h 79"/>
              <a:gd name="T58" fmla="*/ 2147483647 w 87"/>
              <a:gd name="T59" fmla="*/ 2147483647 h 79"/>
              <a:gd name="T60" fmla="*/ 2147483647 w 87"/>
              <a:gd name="T61" fmla="*/ 2147483647 h 79"/>
              <a:gd name="T62" fmla="*/ 2147483647 w 87"/>
              <a:gd name="T63" fmla="*/ 2147483647 h 79"/>
              <a:gd name="T64" fmla="*/ 2147483647 w 87"/>
              <a:gd name="T65" fmla="*/ 2147483647 h 79"/>
              <a:gd name="T66" fmla="*/ 2147483647 w 87"/>
              <a:gd name="T67" fmla="*/ 2147483647 h 79"/>
              <a:gd name="T68" fmla="*/ 2147483647 w 87"/>
              <a:gd name="T69" fmla="*/ 2147483647 h 79"/>
              <a:gd name="T70" fmla="*/ 2147483647 w 87"/>
              <a:gd name="T71" fmla="*/ 2147483647 h 79"/>
              <a:gd name="T72" fmla="*/ 2147483647 w 87"/>
              <a:gd name="T73" fmla="*/ 2147483647 h 79"/>
              <a:gd name="T74" fmla="*/ 2147483647 w 87"/>
              <a:gd name="T75" fmla="*/ 2147483647 h 79"/>
              <a:gd name="T76" fmla="*/ 2147483647 w 87"/>
              <a:gd name="T77" fmla="*/ 2147483647 h 79"/>
              <a:gd name="T78" fmla="*/ 2147483647 w 87"/>
              <a:gd name="T79" fmla="*/ 2147483647 h 79"/>
              <a:gd name="T80" fmla="*/ 2147483647 w 87"/>
              <a:gd name="T81" fmla="*/ 2147483647 h 79"/>
              <a:gd name="T82" fmla="*/ 2147483647 w 87"/>
              <a:gd name="T83" fmla="*/ 2147483647 h 79"/>
              <a:gd name="T84" fmla="*/ 2147483647 w 87"/>
              <a:gd name="T85" fmla="*/ 2147483647 h 79"/>
              <a:gd name="T86" fmla="*/ 2147483647 w 87"/>
              <a:gd name="T87" fmla="*/ 2147483647 h 79"/>
              <a:gd name="T88" fmla="*/ 2147483647 w 87"/>
              <a:gd name="T89" fmla="*/ 2147483647 h 79"/>
              <a:gd name="T90" fmla="*/ 2147483647 w 87"/>
              <a:gd name="T91" fmla="*/ 2147483647 h 79"/>
              <a:gd name="T92" fmla="*/ 2147483647 w 87"/>
              <a:gd name="T93" fmla="*/ 2147483647 h 79"/>
              <a:gd name="T94" fmla="*/ 2147483647 w 87"/>
              <a:gd name="T95" fmla="*/ 2147483647 h 79"/>
              <a:gd name="T96" fmla="*/ 2147483647 w 87"/>
              <a:gd name="T97" fmla="*/ 2147483647 h 79"/>
              <a:gd name="T98" fmla="*/ 2147483647 w 87"/>
              <a:gd name="T99" fmla="*/ 2147483647 h 79"/>
              <a:gd name="T100" fmla="*/ 2147483647 w 87"/>
              <a:gd name="T101" fmla="*/ 2147483647 h 79"/>
              <a:gd name="T102" fmla="*/ 2147483647 w 87"/>
              <a:gd name="T103" fmla="*/ 2147483647 h 79"/>
              <a:gd name="T104" fmla="*/ 2147483647 w 87"/>
              <a:gd name="T105" fmla="*/ 2147483647 h 7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87" h="79">
                <a:moveTo>
                  <a:pt x="85" y="56"/>
                </a:moveTo>
                <a:cubicBezTo>
                  <a:pt x="76" y="56"/>
                  <a:pt x="76" y="56"/>
                  <a:pt x="76" y="56"/>
                </a:cubicBezTo>
                <a:cubicBezTo>
                  <a:pt x="76" y="45"/>
                  <a:pt x="76" y="45"/>
                  <a:pt x="76" y="45"/>
                </a:cubicBezTo>
                <a:cubicBezTo>
                  <a:pt x="76" y="42"/>
                  <a:pt x="74" y="40"/>
                  <a:pt x="72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23"/>
                  <a:pt x="45" y="23"/>
                  <a:pt x="45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6" y="22"/>
                  <a:pt x="56" y="21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2" y="0"/>
                  <a:pt x="32" y="1"/>
                  <a:pt x="32" y="2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2"/>
                  <a:pt x="32" y="23"/>
                  <a:pt x="34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40"/>
                  <a:pt x="43" y="40"/>
                  <a:pt x="43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4" y="40"/>
                  <a:pt x="11" y="42"/>
                  <a:pt x="11" y="45"/>
                </a:cubicBezTo>
                <a:cubicBezTo>
                  <a:pt x="11" y="56"/>
                  <a:pt x="11" y="56"/>
                  <a:pt x="11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1" y="56"/>
                  <a:pt x="0" y="57"/>
                  <a:pt x="0" y="58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9"/>
                  <a:pt x="2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4" y="79"/>
                  <a:pt x="25" y="78"/>
                  <a:pt x="25" y="77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7"/>
                  <a:pt x="24" y="56"/>
                  <a:pt x="23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3"/>
                  <a:pt x="15" y="42"/>
                  <a:pt x="16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56"/>
                  <a:pt x="43" y="56"/>
                  <a:pt x="43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2" y="56"/>
                  <a:pt x="32" y="57"/>
                  <a:pt x="32" y="58"/>
                </a:cubicBezTo>
                <a:cubicBezTo>
                  <a:pt x="32" y="77"/>
                  <a:pt x="32" y="77"/>
                  <a:pt x="32" y="77"/>
                </a:cubicBezTo>
                <a:cubicBezTo>
                  <a:pt x="32" y="78"/>
                  <a:pt x="32" y="79"/>
                  <a:pt x="34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55" y="79"/>
                  <a:pt x="56" y="78"/>
                  <a:pt x="56" y="77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57"/>
                  <a:pt x="55" y="56"/>
                  <a:pt x="54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42"/>
                  <a:pt x="45" y="42"/>
                  <a:pt x="45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56"/>
                  <a:pt x="74" y="56"/>
                  <a:pt x="74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4" y="56"/>
                  <a:pt x="63" y="57"/>
                  <a:pt x="63" y="58"/>
                </a:cubicBezTo>
                <a:cubicBezTo>
                  <a:pt x="63" y="77"/>
                  <a:pt x="63" y="77"/>
                  <a:pt x="63" y="77"/>
                </a:cubicBezTo>
                <a:cubicBezTo>
                  <a:pt x="63" y="78"/>
                  <a:pt x="64" y="79"/>
                  <a:pt x="6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9"/>
                  <a:pt x="87" y="78"/>
                  <a:pt x="87" y="77"/>
                </a:cubicBezTo>
                <a:cubicBezTo>
                  <a:pt x="87" y="58"/>
                  <a:pt x="87" y="58"/>
                  <a:pt x="87" y="58"/>
                </a:cubicBezTo>
                <a:cubicBezTo>
                  <a:pt x="87" y="57"/>
                  <a:pt x="87" y="56"/>
                  <a:pt x="85" y="56"/>
                </a:cubicBezTo>
                <a:close/>
              </a:path>
            </a:pathLst>
          </a:custGeom>
          <a:solidFill>
            <a:srgbClr val="27506E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270" kern="0">
              <a:solidFill>
                <a:srgbClr val="000000"/>
              </a:solidFill>
              <a:latin typeface="微软雅黑" panose="020B0503020204020204" pitchFamily="34" charset="-122"/>
              <a:ea typeface="Microsoft YaHei UI" panose="020B0503020204020204" charset="-122"/>
            </a:endParaRPr>
          </a:p>
        </p:txBody>
      </p:sp>
      <p:sp>
        <p:nvSpPr>
          <p:cNvPr id="11" name="Freeform 551"/>
          <p:cNvSpPr>
            <a:spLocks noEditPoints="1"/>
          </p:cNvSpPr>
          <p:nvPr/>
        </p:nvSpPr>
        <p:spPr bwMode="auto">
          <a:xfrm>
            <a:off x="3183232" y="2768196"/>
            <a:ext cx="584200" cy="412750"/>
          </a:xfrm>
          <a:custGeom>
            <a:avLst/>
            <a:gdLst>
              <a:gd name="T0" fmla="*/ 2147483647 w 102"/>
              <a:gd name="T1" fmla="*/ 2147483647 h 72"/>
              <a:gd name="T2" fmla="*/ 2147483647 w 102"/>
              <a:gd name="T3" fmla="*/ 2147483647 h 72"/>
              <a:gd name="T4" fmla="*/ 2147483647 w 102"/>
              <a:gd name="T5" fmla="*/ 2147483647 h 72"/>
              <a:gd name="T6" fmla="*/ 2147483647 w 102"/>
              <a:gd name="T7" fmla="*/ 2147483647 h 72"/>
              <a:gd name="T8" fmla="*/ 2147483647 w 102"/>
              <a:gd name="T9" fmla="*/ 2147483647 h 72"/>
              <a:gd name="T10" fmla="*/ 2147483647 w 102"/>
              <a:gd name="T11" fmla="*/ 2147483647 h 72"/>
              <a:gd name="T12" fmla="*/ 2147483647 w 102"/>
              <a:gd name="T13" fmla="*/ 2147483647 h 72"/>
              <a:gd name="T14" fmla="*/ 2147483647 w 102"/>
              <a:gd name="T15" fmla="*/ 2147483647 h 72"/>
              <a:gd name="T16" fmla="*/ 2147483647 w 102"/>
              <a:gd name="T17" fmla="*/ 2147483647 h 72"/>
              <a:gd name="T18" fmla="*/ 2147483647 w 102"/>
              <a:gd name="T19" fmla="*/ 2147483647 h 72"/>
              <a:gd name="T20" fmla="*/ 2147483647 w 102"/>
              <a:gd name="T21" fmla="*/ 2147483647 h 72"/>
              <a:gd name="T22" fmla="*/ 0 w 102"/>
              <a:gd name="T23" fmla="*/ 2147483647 h 72"/>
              <a:gd name="T24" fmla="*/ 2147483647 w 102"/>
              <a:gd name="T25" fmla="*/ 2147483647 h 72"/>
              <a:gd name="T26" fmla="*/ 2147483647 w 102"/>
              <a:gd name="T27" fmla="*/ 2147483647 h 72"/>
              <a:gd name="T28" fmla="*/ 2147483647 w 102"/>
              <a:gd name="T29" fmla="*/ 2147483647 h 72"/>
              <a:gd name="T30" fmla="*/ 2147483647 w 102"/>
              <a:gd name="T31" fmla="*/ 2147483647 h 72"/>
              <a:gd name="T32" fmla="*/ 2147483647 w 102"/>
              <a:gd name="T33" fmla="*/ 2147483647 h 72"/>
              <a:gd name="T34" fmla="*/ 2147483647 w 102"/>
              <a:gd name="T35" fmla="*/ 2147483647 h 72"/>
              <a:gd name="T36" fmla="*/ 2147483647 w 102"/>
              <a:gd name="T37" fmla="*/ 2147483647 h 72"/>
              <a:gd name="T38" fmla="*/ 2147483647 w 102"/>
              <a:gd name="T39" fmla="*/ 2147483647 h 72"/>
              <a:gd name="T40" fmla="*/ 2147483647 w 102"/>
              <a:gd name="T41" fmla="*/ 2147483647 h 72"/>
              <a:gd name="T42" fmla="*/ 2147483647 w 102"/>
              <a:gd name="T43" fmla="*/ 2147483647 h 72"/>
              <a:gd name="T44" fmla="*/ 2147483647 w 102"/>
              <a:gd name="T45" fmla="*/ 2147483647 h 72"/>
              <a:gd name="T46" fmla="*/ 2147483647 w 102"/>
              <a:gd name="T47" fmla="*/ 0 h 72"/>
              <a:gd name="T48" fmla="*/ 2147483647 w 102"/>
              <a:gd name="T49" fmla="*/ 2147483647 h 72"/>
              <a:gd name="T50" fmla="*/ 2147483647 w 102"/>
              <a:gd name="T51" fmla="*/ 2147483647 h 72"/>
              <a:gd name="T52" fmla="*/ 2147483647 w 102"/>
              <a:gd name="T53" fmla="*/ 2147483647 h 7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2" h="72">
                <a:moveTo>
                  <a:pt x="34" y="24"/>
                </a:moveTo>
                <a:cubicBezTo>
                  <a:pt x="34" y="18"/>
                  <a:pt x="30" y="14"/>
                  <a:pt x="24" y="14"/>
                </a:cubicBezTo>
                <a:cubicBezTo>
                  <a:pt x="19" y="14"/>
                  <a:pt x="14" y="18"/>
                  <a:pt x="14" y="24"/>
                </a:cubicBezTo>
                <a:cubicBezTo>
                  <a:pt x="14" y="30"/>
                  <a:pt x="19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02" y="72"/>
                </a:moveTo>
                <a:cubicBezTo>
                  <a:pt x="102" y="51"/>
                  <a:pt x="91" y="35"/>
                  <a:pt x="78" y="35"/>
                </a:cubicBezTo>
                <a:cubicBezTo>
                  <a:pt x="75" y="35"/>
                  <a:pt x="73" y="35"/>
                  <a:pt x="70" y="36"/>
                </a:cubicBezTo>
                <a:cubicBezTo>
                  <a:pt x="66" y="27"/>
                  <a:pt x="59" y="21"/>
                  <a:pt x="51" y="21"/>
                </a:cubicBezTo>
                <a:cubicBezTo>
                  <a:pt x="43" y="21"/>
                  <a:pt x="36" y="27"/>
                  <a:pt x="32" y="36"/>
                </a:cubicBezTo>
                <a:cubicBezTo>
                  <a:pt x="29" y="35"/>
                  <a:pt x="27" y="35"/>
                  <a:pt x="24" y="35"/>
                </a:cubicBezTo>
                <a:cubicBezTo>
                  <a:pt x="11" y="35"/>
                  <a:pt x="0" y="51"/>
                  <a:pt x="0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67"/>
                  <a:pt x="47" y="63"/>
                  <a:pt x="4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5" y="63"/>
                  <a:pt x="54" y="67"/>
                  <a:pt x="54" y="72"/>
                </a:cubicBezTo>
                <a:lnTo>
                  <a:pt x="102" y="72"/>
                </a:lnTo>
                <a:close/>
                <a:moveTo>
                  <a:pt x="88" y="24"/>
                </a:moveTo>
                <a:cubicBezTo>
                  <a:pt x="88" y="18"/>
                  <a:pt x="83" y="14"/>
                  <a:pt x="78" y="14"/>
                </a:cubicBezTo>
                <a:cubicBezTo>
                  <a:pt x="72" y="14"/>
                  <a:pt x="68" y="18"/>
                  <a:pt x="68" y="24"/>
                </a:cubicBezTo>
                <a:cubicBezTo>
                  <a:pt x="68" y="30"/>
                  <a:pt x="72" y="35"/>
                  <a:pt x="78" y="35"/>
                </a:cubicBezTo>
                <a:cubicBezTo>
                  <a:pt x="83" y="35"/>
                  <a:pt x="88" y="30"/>
                  <a:pt x="88" y="24"/>
                </a:cubicBezTo>
                <a:close/>
                <a:moveTo>
                  <a:pt x="61" y="10"/>
                </a:moveTo>
                <a:cubicBezTo>
                  <a:pt x="61" y="5"/>
                  <a:pt x="56" y="0"/>
                  <a:pt x="51" y="0"/>
                </a:cubicBezTo>
                <a:cubicBezTo>
                  <a:pt x="45" y="0"/>
                  <a:pt x="41" y="5"/>
                  <a:pt x="41" y="10"/>
                </a:cubicBezTo>
                <a:cubicBezTo>
                  <a:pt x="41" y="16"/>
                  <a:pt x="45" y="21"/>
                  <a:pt x="51" y="21"/>
                </a:cubicBezTo>
                <a:cubicBezTo>
                  <a:pt x="56" y="21"/>
                  <a:pt x="61" y="16"/>
                  <a:pt x="61" y="10"/>
                </a:cubicBezTo>
                <a:close/>
              </a:path>
            </a:pathLst>
          </a:custGeom>
          <a:solidFill>
            <a:srgbClr val="27506E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270" kern="0">
              <a:solidFill>
                <a:srgbClr val="000000"/>
              </a:solidFill>
              <a:latin typeface="微软雅黑" panose="020B0503020204020204" pitchFamily="34" charset="-122"/>
              <a:ea typeface="Microsoft YaHei UI" panose="020B0503020204020204" charset="-122"/>
            </a:endParaRPr>
          </a:p>
        </p:txBody>
      </p:sp>
      <p:sp>
        <p:nvSpPr>
          <p:cNvPr id="12" name="Freeform 284"/>
          <p:cNvSpPr>
            <a:spLocks noEditPoints="1"/>
          </p:cNvSpPr>
          <p:nvPr/>
        </p:nvSpPr>
        <p:spPr bwMode="auto">
          <a:xfrm>
            <a:off x="5056636" y="2700401"/>
            <a:ext cx="567628" cy="422984"/>
          </a:xfrm>
          <a:custGeom>
            <a:avLst/>
            <a:gdLst>
              <a:gd name="T0" fmla="*/ 2147483647 w 85"/>
              <a:gd name="T1" fmla="*/ 0 h 63"/>
              <a:gd name="T2" fmla="*/ 0 w 85"/>
              <a:gd name="T3" fmla="*/ 2147483647 h 63"/>
              <a:gd name="T4" fmla="*/ 2147483647 w 85"/>
              <a:gd name="T5" fmla="*/ 2147483647 h 63"/>
              <a:gd name="T6" fmla="*/ 2147483647 w 85"/>
              <a:gd name="T7" fmla="*/ 2147483647 h 63"/>
              <a:gd name="T8" fmla="*/ 2147483647 w 85"/>
              <a:gd name="T9" fmla="*/ 2147483647 h 63"/>
              <a:gd name="T10" fmla="*/ 2147483647 w 85"/>
              <a:gd name="T11" fmla="*/ 2147483647 h 63"/>
              <a:gd name="T12" fmla="*/ 2147483647 w 85"/>
              <a:gd name="T13" fmla="*/ 2147483647 h 63"/>
              <a:gd name="T14" fmla="*/ 2147483647 w 85"/>
              <a:gd name="T15" fmla="*/ 2147483647 h 63"/>
              <a:gd name="T16" fmla="*/ 2147483647 w 85"/>
              <a:gd name="T17" fmla="*/ 2147483647 h 63"/>
              <a:gd name="T18" fmla="*/ 2147483647 w 85"/>
              <a:gd name="T19" fmla="*/ 2147483647 h 63"/>
              <a:gd name="T20" fmla="*/ 2147483647 w 85"/>
              <a:gd name="T21" fmla="*/ 2147483647 h 63"/>
              <a:gd name="T22" fmla="*/ 2147483647 w 85"/>
              <a:gd name="T23" fmla="*/ 2147483647 h 63"/>
              <a:gd name="T24" fmla="*/ 2147483647 w 85"/>
              <a:gd name="T25" fmla="*/ 2147483647 h 63"/>
              <a:gd name="T26" fmla="*/ 2147483647 w 85"/>
              <a:gd name="T27" fmla="*/ 2147483647 h 63"/>
              <a:gd name="T28" fmla="*/ 2147483647 w 85"/>
              <a:gd name="T29" fmla="*/ 2147483647 h 63"/>
              <a:gd name="T30" fmla="*/ 2147483647 w 85"/>
              <a:gd name="T31" fmla="*/ 2147483647 h 63"/>
              <a:gd name="T32" fmla="*/ 2147483647 w 85"/>
              <a:gd name="T33" fmla="*/ 0 h 63"/>
              <a:gd name="T34" fmla="*/ 2147483647 w 85"/>
              <a:gd name="T35" fmla="*/ 2147483647 h 63"/>
              <a:gd name="T36" fmla="*/ 2147483647 w 85"/>
              <a:gd name="T37" fmla="*/ 2147483647 h 63"/>
              <a:gd name="T38" fmla="*/ 2147483647 w 85"/>
              <a:gd name="T39" fmla="*/ 2147483647 h 63"/>
              <a:gd name="T40" fmla="*/ 2147483647 w 85"/>
              <a:gd name="T41" fmla="*/ 2147483647 h 63"/>
              <a:gd name="T42" fmla="*/ 2147483647 w 85"/>
              <a:gd name="T43" fmla="*/ 2147483647 h 63"/>
              <a:gd name="T44" fmla="*/ 2147483647 w 85"/>
              <a:gd name="T45" fmla="*/ 2147483647 h 63"/>
              <a:gd name="T46" fmla="*/ 2147483647 w 85"/>
              <a:gd name="T47" fmla="*/ 2147483647 h 63"/>
              <a:gd name="T48" fmla="*/ 2147483647 w 85"/>
              <a:gd name="T49" fmla="*/ 2147483647 h 63"/>
              <a:gd name="T50" fmla="*/ 2147483647 w 85"/>
              <a:gd name="T51" fmla="*/ 2147483647 h 63"/>
              <a:gd name="T52" fmla="*/ 2147483647 w 85"/>
              <a:gd name="T53" fmla="*/ 2147483647 h 63"/>
              <a:gd name="T54" fmla="*/ 2147483647 w 85"/>
              <a:gd name="T55" fmla="*/ 2147483647 h 63"/>
              <a:gd name="T56" fmla="*/ 2147483647 w 85"/>
              <a:gd name="T57" fmla="*/ 2147483647 h 63"/>
              <a:gd name="T58" fmla="*/ 2147483647 w 85"/>
              <a:gd name="T59" fmla="*/ 2147483647 h 63"/>
              <a:gd name="T60" fmla="*/ 2147483647 w 85"/>
              <a:gd name="T61" fmla="*/ 2147483647 h 63"/>
              <a:gd name="T62" fmla="*/ 2147483647 w 85"/>
              <a:gd name="T63" fmla="*/ 2147483647 h 63"/>
              <a:gd name="T64" fmla="*/ 2147483647 w 85"/>
              <a:gd name="T65" fmla="*/ 2147483647 h 63"/>
              <a:gd name="T66" fmla="*/ 2147483647 w 85"/>
              <a:gd name="T67" fmla="*/ 2147483647 h 63"/>
              <a:gd name="T68" fmla="*/ 2147483647 w 85"/>
              <a:gd name="T69" fmla="*/ 2147483647 h 63"/>
              <a:gd name="T70" fmla="*/ 2147483647 w 85"/>
              <a:gd name="T71" fmla="*/ 2147483647 h 63"/>
              <a:gd name="T72" fmla="*/ 2147483647 w 85"/>
              <a:gd name="T73" fmla="*/ 2147483647 h 63"/>
              <a:gd name="T74" fmla="*/ 2147483647 w 85"/>
              <a:gd name="T75" fmla="*/ 2147483647 h 63"/>
              <a:gd name="T76" fmla="*/ 2147483647 w 85"/>
              <a:gd name="T77" fmla="*/ 2147483647 h 63"/>
              <a:gd name="T78" fmla="*/ 2147483647 w 85"/>
              <a:gd name="T79" fmla="*/ 2147483647 h 63"/>
              <a:gd name="T80" fmla="*/ 2147483647 w 85"/>
              <a:gd name="T81" fmla="*/ 2147483647 h 63"/>
              <a:gd name="T82" fmla="*/ 2147483647 w 85"/>
              <a:gd name="T83" fmla="*/ 2147483647 h 63"/>
              <a:gd name="T84" fmla="*/ 2147483647 w 85"/>
              <a:gd name="T85" fmla="*/ 2147483647 h 63"/>
              <a:gd name="T86" fmla="*/ 2147483647 w 85"/>
              <a:gd name="T87" fmla="*/ 2147483647 h 63"/>
              <a:gd name="T88" fmla="*/ 2147483647 w 85"/>
              <a:gd name="T89" fmla="*/ 2147483647 h 63"/>
              <a:gd name="T90" fmla="*/ 2147483647 w 85"/>
              <a:gd name="T91" fmla="*/ 2147483647 h 63"/>
              <a:gd name="T92" fmla="*/ 2147483647 w 85"/>
              <a:gd name="T93" fmla="*/ 2147483647 h 63"/>
              <a:gd name="T94" fmla="*/ 2147483647 w 85"/>
              <a:gd name="T95" fmla="*/ 2147483647 h 6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rgbClr val="27506E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270" kern="0">
              <a:solidFill>
                <a:srgbClr val="000000"/>
              </a:solidFill>
              <a:latin typeface="微软雅黑" panose="020B0503020204020204" pitchFamily="34" charset="-122"/>
              <a:ea typeface="Microsoft YaHei UI" panose="020B0503020204020204" charset="-122"/>
            </a:endParaRPr>
          </a:p>
        </p:txBody>
      </p:sp>
      <p:sp>
        <p:nvSpPr>
          <p:cNvPr id="13" name="Rectangle 29"/>
          <p:cNvSpPr/>
          <p:nvPr/>
        </p:nvSpPr>
        <p:spPr>
          <a:xfrm>
            <a:off x="636284" y="4422080"/>
            <a:ext cx="2302469" cy="41793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党费缴纳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2363337" y="4377371"/>
            <a:ext cx="2302469" cy="41793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rPr>
              <a:t>党校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rPr>
              <a:t>培训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Rectangle 29"/>
          <p:cNvSpPr/>
          <p:nvPr/>
        </p:nvSpPr>
        <p:spPr>
          <a:xfrm>
            <a:off x="4588617" y="4366502"/>
            <a:ext cx="1457730" cy="41793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rPr>
              <a:t>组织发展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Rectangle 29"/>
          <p:cNvSpPr/>
          <p:nvPr/>
        </p:nvSpPr>
        <p:spPr>
          <a:xfrm>
            <a:off x="865659" y="5613718"/>
            <a:ext cx="1745535" cy="41793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表彰奖励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7" name="Rectangle 29"/>
          <p:cNvSpPr/>
          <p:nvPr/>
        </p:nvSpPr>
        <p:spPr>
          <a:xfrm>
            <a:off x="2684358" y="5562578"/>
            <a:ext cx="1404185" cy="41793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处分受理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8" name="Rectangle 29"/>
          <p:cNvSpPr/>
          <p:nvPr/>
        </p:nvSpPr>
        <p:spPr>
          <a:xfrm>
            <a:off x="4645428" y="5613718"/>
            <a:ext cx="1393360" cy="41793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rPr>
              <a:t>学习活动</a:t>
            </a:r>
            <a:endParaRPr lang="en-US" altLang="zh-CN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宋体" panose="02010600030101010101" pitchFamily="2" charset="-122"/>
            </a:endParaRPr>
          </a:p>
        </p:txBody>
      </p:sp>
      <p:grpSp>
        <p:nvGrpSpPr>
          <p:cNvPr id="19" name="Group 263"/>
          <p:cNvGrpSpPr/>
          <p:nvPr/>
        </p:nvGrpSpPr>
        <p:grpSpPr>
          <a:xfrm>
            <a:off x="1487550" y="3963438"/>
            <a:ext cx="444641" cy="440023"/>
            <a:chOff x="2097088" y="4630738"/>
            <a:chExt cx="417513" cy="414338"/>
          </a:xfrm>
          <a:solidFill>
            <a:srgbClr val="27506E"/>
          </a:solidFill>
        </p:grpSpPr>
        <p:sp>
          <p:nvSpPr>
            <p:cNvPr id="42" name="Freeform 244"/>
            <p:cNvSpPr>
              <a:spLocks noEditPoints="1"/>
            </p:cNvSpPr>
            <p:nvPr/>
          </p:nvSpPr>
          <p:spPr bwMode="auto">
            <a:xfrm>
              <a:off x="2097088" y="4630738"/>
              <a:ext cx="417513" cy="320675"/>
            </a:xfrm>
            <a:custGeom>
              <a:avLst/>
              <a:gdLst>
                <a:gd name="T0" fmla="*/ 312 w 543"/>
                <a:gd name="T1" fmla="*/ 241 h 417"/>
                <a:gd name="T2" fmla="*/ 306 w 543"/>
                <a:gd name="T3" fmla="*/ 229 h 417"/>
                <a:gd name="T4" fmla="*/ 283 w 543"/>
                <a:gd name="T5" fmla="*/ 222 h 417"/>
                <a:gd name="T6" fmla="*/ 283 w 543"/>
                <a:gd name="T7" fmla="*/ 260 h 417"/>
                <a:gd name="T8" fmla="*/ 304 w 543"/>
                <a:gd name="T9" fmla="*/ 255 h 417"/>
                <a:gd name="T10" fmla="*/ 312 w 543"/>
                <a:gd name="T11" fmla="*/ 241 h 417"/>
                <a:gd name="T12" fmla="*/ 256 w 543"/>
                <a:gd name="T13" fmla="*/ 173 h 417"/>
                <a:gd name="T14" fmla="*/ 256 w 543"/>
                <a:gd name="T15" fmla="*/ 138 h 417"/>
                <a:gd name="T16" fmla="*/ 237 w 543"/>
                <a:gd name="T17" fmla="*/ 143 h 417"/>
                <a:gd name="T18" fmla="*/ 229 w 543"/>
                <a:gd name="T19" fmla="*/ 155 h 417"/>
                <a:gd name="T20" fmla="*/ 234 w 543"/>
                <a:gd name="T21" fmla="*/ 166 h 417"/>
                <a:gd name="T22" fmla="*/ 256 w 543"/>
                <a:gd name="T23" fmla="*/ 173 h 417"/>
                <a:gd name="T24" fmla="*/ 0 w 543"/>
                <a:gd name="T25" fmla="*/ 210 h 417"/>
                <a:gd name="T26" fmla="*/ 271 w 543"/>
                <a:gd name="T27" fmla="*/ 1 h 417"/>
                <a:gd name="T28" fmla="*/ 543 w 543"/>
                <a:gd name="T29" fmla="*/ 208 h 417"/>
                <a:gd name="T30" fmla="*/ 271 w 543"/>
                <a:gd name="T31" fmla="*/ 417 h 417"/>
                <a:gd name="T32" fmla="*/ 0 w 543"/>
                <a:gd name="T33" fmla="*/ 210 h 417"/>
                <a:gd name="T34" fmla="*/ 161 w 543"/>
                <a:gd name="T35" fmla="*/ 157 h 417"/>
                <a:gd name="T36" fmla="*/ 167 w 543"/>
                <a:gd name="T37" fmla="*/ 182 h 417"/>
                <a:gd name="T38" fmla="*/ 184 w 543"/>
                <a:gd name="T39" fmla="*/ 198 h 417"/>
                <a:gd name="T40" fmla="*/ 209 w 543"/>
                <a:gd name="T41" fmla="*/ 209 h 417"/>
                <a:gd name="T42" fmla="*/ 237 w 543"/>
                <a:gd name="T43" fmla="*/ 216 h 417"/>
                <a:gd name="T44" fmla="*/ 255 w 543"/>
                <a:gd name="T45" fmla="*/ 219 h 417"/>
                <a:gd name="T46" fmla="*/ 255 w 543"/>
                <a:gd name="T47" fmla="*/ 261 h 417"/>
                <a:gd name="T48" fmla="*/ 206 w 543"/>
                <a:gd name="T49" fmla="*/ 254 h 417"/>
                <a:gd name="T50" fmla="*/ 172 w 543"/>
                <a:gd name="T51" fmla="*/ 244 h 417"/>
                <a:gd name="T52" fmla="*/ 166 w 543"/>
                <a:gd name="T53" fmla="*/ 244 h 417"/>
                <a:gd name="T54" fmla="*/ 166 w 543"/>
                <a:gd name="T55" fmla="*/ 287 h 417"/>
                <a:gd name="T56" fmla="*/ 207 w 543"/>
                <a:gd name="T57" fmla="*/ 297 h 417"/>
                <a:gd name="T58" fmla="*/ 254 w 543"/>
                <a:gd name="T59" fmla="*/ 300 h 417"/>
                <a:gd name="T60" fmla="*/ 254 w 543"/>
                <a:gd name="T61" fmla="*/ 354 h 417"/>
                <a:gd name="T62" fmla="*/ 286 w 543"/>
                <a:gd name="T63" fmla="*/ 354 h 417"/>
                <a:gd name="T64" fmla="*/ 286 w 543"/>
                <a:gd name="T65" fmla="*/ 300 h 417"/>
                <a:gd name="T66" fmla="*/ 326 w 543"/>
                <a:gd name="T67" fmla="*/ 293 h 417"/>
                <a:gd name="T68" fmla="*/ 356 w 543"/>
                <a:gd name="T69" fmla="*/ 279 h 417"/>
                <a:gd name="T70" fmla="*/ 375 w 543"/>
                <a:gd name="T71" fmla="*/ 259 h 417"/>
                <a:gd name="T72" fmla="*/ 382 w 543"/>
                <a:gd name="T73" fmla="*/ 235 h 417"/>
                <a:gd name="T74" fmla="*/ 362 w 543"/>
                <a:gd name="T75" fmla="*/ 198 h 417"/>
                <a:gd name="T76" fmla="*/ 302 w 543"/>
                <a:gd name="T77" fmla="*/ 178 h 417"/>
                <a:gd name="T78" fmla="*/ 285 w 543"/>
                <a:gd name="T79" fmla="*/ 176 h 417"/>
                <a:gd name="T80" fmla="*/ 285 w 543"/>
                <a:gd name="T81" fmla="*/ 138 h 417"/>
                <a:gd name="T82" fmla="*/ 324 w 543"/>
                <a:gd name="T83" fmla="*/ 142 h 417"/>
                <a:gd name="T84" fmla="*/ 355 w 543"/>
                <a:gd name="T85" fmla="*/ 153 h 417"/>
                <a:gd name="T86" fmla="*/ 361 w 543"/>
                <a:gd name="T87" fmla="*/ 153 h 417"/>
                <a:gd name="T88" fmla="*/ 361 w 543"/>
                <a:gd name="T89" fmla="*/ 109 h 417"/>
                <a:gd name="T90" fmla="*/ 326 w 543"/>
                <a:gd name="T91" fmla="*/ 102 h 417"/>
                <a:gd name="T92" fmla="*/ 286 w 543"/>
                <a:gd name="T93" fmla="*/ 98 h 417"/>
                <a:gd name="T94" fmla="*/ 286 w 543"/>
                <a:gd name="T95" fmla="*/ 64 h 417"/>
                <a:gd name="T96" fmla="*/ 254 w 543"/>
                <a:gd name="T97" fmla="*/ 64 h 417"/>
                <a:gd name="T98" fmla="*/ 254 w 543"/>
                <a:gd name="T99" fmla="*/ 99 h 417"/>
                <a:gd name="T100" fmla="*/ 186 w 543"/>
                <a:gd name="T101" fmla="*/ 118 h 417"/>
                <a:gd name="T102" fmla="*/ 161 w 543"/>
                <a:gd name="T103" fmla="*/ 15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3" h="417">
                  <a:moveTo>
                    <a:pt x="312" y="241"/>
                  </a:moveTo>
                  <a:cubicBezTo>
                    <a:pt x="312" y="236"/>
                    <a:pt x="310" y="232"/>
                    <a:pt x="306" y="229"/>
                  </a:cubicBezTo>
                  <a:cubicBezTo>
                    <a:pt x="301" y="226"/>
                    <a:pt x="294" y="224"/>
                    <a:pt x="283" y="222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92" y="260"/>
                    <a:pt x="299" y="258"/>
                    <a:pt x="304" y="255"/>
                  </a:cubicBezTo>
                  <a:cubicBezTo>
                    <a:pt x="310" y="252"/>
                    <a:pt x="312" y="248"/>
                    <a:pt x="312" y="241"/>
                  </a:cubicBezTo>
                  <a:close/>
                  <a:moveTo>
                    <a:pt x="256" y="173"/>
                  </a:moveTo>
                  <a:cubicBezTo>
                    <a:pt x="256" y="138"/>
                    <a:pt x="256" y="138"/>
                    <a:pt x="256" y="138"/>
                  </a:cubicBezTo>
                  <a:cubicBezTo>
                    <a:pt x="249" y="138"/>
                    <a:pt x="243" y="140"/>
                    <a:pt x="237" y="143"/>
                  </a:cubicBezTo>
                  <a:cubicBezTo>
                    <a:pt x="232" y="146"/>
                    <a:pt x="229" y="150"/>
                    <a:pt x="229" y="155"/>
                  </a:cubicBezTo>
                  <a:cubicBezTo>
                    <a:pt x="229" y="159"/>
                    <a:pt x="231" y="163"/>
                    <a:pt x="234" y="166"/>
                  </a:cubicBezTo>
                  <a:cubicBezTo>
                    <a:pt x="237" y="168"/>
                    <a:pt x="244" y="171"/>
                    <a:pt x="256" y="173"/>
                  </a:cubicBezTo>
                  <a:close/>
                  <a:moveTo>
                    <a:pt x="0" y="210"/>
                  </a:moveTo>
                  <a:cubicBezTo>
                    <a:pt x="0" y="95"/>
                    <a:pt x="122" y="2"/>
                    <a:pt x="271" y="1"/>
                  </a:cubicBezTo>
                  <a:cubicBezTo>
                    <a:pt x="421" y="0"/>
                    <a:pt x="543" y="92"/>
                    <a:pt x="543" y="208"/>
                  </a:cubicBezTo>
                  <a:cubicBezTo>
                    <a:pt x="543" y="323"/>
                    <a:pt x="421" y="417"/>
                    <a:pt x="271" y="417"/>
                  </a:cubicBezTo>
                  <a:cubicBezTo>
                    <a:pt x="122" y="417"/>
                    <a:pt x="0" y="324"/>
                    <a:pt x="0" y="210"/>
                  </a:cubicBezTo>
                  <a:close/>
                  <a:moveTo>
                    <a:pt x="161" y="157"/>
                  </a:moveTo>
                  <a:cubicBezTo>
                    <a:pt x="161" y="167"/>
                    <a:pt x="163" y="175"/>
                    <a:pt x="167" y="182"/>
                  </a:cubicBezTo>
                  <a:cubicBezTo>
                    <a:pt x="171" y="188"/>
                    <a:pt x="177" y="194"/>
                    <a:pt x="184" y="198"/>
                  </a:cubicBezTo>
                  <a:cubicBezTo>
                    <a:pt x="191" y="203"/>
                    <a:pt x="200" y="207"/>
                    <a:pt x="209" y="209"/>
                  </a:cubicBezTo>
                  <a:cubicBezTo>
                    <a:pt x="218" y="212"/>
                    <a:pt x="227" y="214"/>
                    <a:pt x="237" y="216"/>
                  </a:cubicBezTo>
                  <a:cubicBezTo>
                    <a:pt x="255" y="219"/>
                    <a:pt x="255" y="219"/>
                    <a:pt x="255" y="219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9" y="260"/>
                    <a:pt x="222" y="258"/>
                    <a:pt x="206" y="254"/>
                  </a:cubicBezTo>
                  <a:cubicBezTo>
                    <a:pt x="190" y="250"/>
                    <a:pt x="179" y="247"/>
                    <a:pt x="172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87"/>
                    <a:pt x="166" y="287"/>
                    <a:pt x="166" y="287"/>
                  </a:cubicBezTo>
                  <a:cubicBezTo>
                    <a:pt x="176" y="291"/>
                    <a:pt x="190" y="294"/>
                    <a:pt x="207" y="297"/>
                  </a:cubicBezTo>
                  <a:cubicBezTo>
                    <a:pt x="224" y="299"/>
                    <a:pt x="240" y="300"/>
                    <a:pt x="254" y="300"/>
                  </a:cubicBezTo>
                  <a:cubicBezTo>
                    <a:pt x="254" y="354"/>
                    <a:pt x="254" y="354"/>
                    <a:pt x="254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00"/>
                    <a:pt x="286" y="300"/>
                    <a:pt x="286" y="300"/>
                  </a:cubicBezTo>
                  <a:cubicBezTo>
                    <a:pt x="301" y="299"/>
                    <a:pt x="314" y="297"/>
                    <a:pt x="326" y="293"/>
                  </a:cubicBezTo>
                  <a:cubicBezTo>
                    <a:pt x="338" y="289"/>
                    <a:pt x="348" y="285"/>
                    <a:pt x="356" y="279"/>
                  </a:cubicBezTo>
                  <a:cubicBezTo>
                    <a:pt x="364" y="273"/>
                    <a:pt x="370" y="267"/>
                    <a:pt x="375" y="259"/>
                  </a:cubicBezTo>
                  <a:cubicBezTo>
                    <a:pt x="379" y="252"/>
                    <a:pt x="382" y="244"/>
                    <a:pt x="382" y="235"/>
                  </a:cubicBezTo>
                  <a:cubicBezTo>
                    <a:pt x="382" y="219"/>
                    <a:pt x="375" y="206"/>
                    <a:pt x="362" y="198"/>
                  </a:cubicBezTo>
                  <a:cubicBezTo>
                    <a:pt x="349" y="189"/>
                    <a:pt x="329" y="183"/>
                    <a:pt x="302" y="178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38"/>
                    <a:pt x="285" y="138"/>
                    <a:pt x="285" y="138"/>
                  </a:cubicBezTo>
                  <a:cubicBezTo>
                    <a:pt x="299" y="138"/>
                    <a:pt x="312" y="140"/>
                    <a:pt x="324" y="142"/>
                  </a:cubicBezTo>
                  <a:cubicBezTo>
                    <a:pt x="335" y="145"/>
                    <a:pt x="345" y="148"/>
                    <a:pt x="355" y="153"/>
                  </a:cubicBezTo>
                  <a:cubicBezTo>
                    <a:pt x="361" y="153"/>
                    <a:pt x="361" y="153"/>
                    <a:pt x="361" y="153"/>
                  </a:cubicBezTo>
                  <a:cubicBezTo>
                    <a:pt x="361" y="109"/>
                    <a:pt x="361" y="109"/>
                    <a:pt x="361" y="109"/>
                  </a:cubicBezTo>
                  <a:cubicBezTo>
                    <a:pt x="353" y="107"/>
                    <a:pt x="341" y="104"/>
                    <a:pt x="326" y="102"/>
                  </a:cubicBezTo>
                  <a:cubicBezTo>
                    <a:pt x="311" y="100"/>
                    <a:pt x="298" y="99"/>
                    <a:pt x="286" y="98"/>
                  </a:cubicBezTo>
                  <a:cubicBezTo>
                    <a:pt x="286" y="64"/>
                    <a:pt x="286" y="64"/>
                    <a:pt x="286" y="64"/>
                  </a:cubicBezTo>
                  <a:cubicBezTo>
                    <a:pt x="254" y="64"/>
                    <a:pt x="254" y="64"/>
                    <a:pt x="254" y="64"/>
                  </a:cubicBezTo>
                  <a:cubicBezTo>
                    <a:pt x="254" y="99"/>
                    <a:pt x="254" y="99"/>
                    <a:pt x="254" y="99"/>
                  </a:cubicBezTo>
                  <a:cubicBezTo>
                    <a:pt x="225" y="101"/>
                    <a:pt x="202" y="108"/>
                    <a:pt x="186" y="118"/>
                  </a:cubicBezTo>
                  <a:cubicBezTo>
                    <a:pt x="169" y="129"/>
                    <a:pt x="161" y="142"/>
                    <a:pt x="161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3" name="Freeform 245"/>
            <p:cNvSpPr/>
            <p:nvPr/>
          </p:nvSpPr>
          <p:spPr bwMode="auto">
            <a:xfrm>
              <a:off x="2097088" y="4811713"/>
              <a:ext cx="417513" cy="168275"/>
            </a:xfrm>
            <a:custGeom>
              <a:avLst/>
              <a:gdLst>
                <a:gd name="T0" fmla="*/ 542 w 543"/>
                <a:gd name="T1" fmla="*/ 0 h 219"/>
                <a:gd name="T2" fmla="*/ 543 w 543"/>
                <a:gd name="T3" fmla="*/ 10 h 219"/>
                <a:gd name="T4" fmla="*/ 271 w 543"/>
                <a:gd name="T5" fmla="*/ 219 h 219"/>
                <a:gd name="T6" fmla="*/ 0 w 543"/>
                <a:gd name="T7" fmla="*/ 12 h 219"/>
                <a:gd name="T8" fmla="*/ 0 w 543"/>
                <a:gd name="T9" fmla="*/ 2 h 219"/>
                <a:gd name="T10" fmla="*/ 271 w 543"/>
                <a:gd name="T11" fmla="*/ 201 h 219"/>
                <a:gd name="T12" fmla="*/ 542 w 543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" h="219">
                  <a:moveTo>
                    <a:pt x="542" y="0"/>
                  </a:moveTo>
                  <a:cubicBezTo>
                    <a:pt x="542" y="4"/>
                    <a:pt x="543" y="7"/>
                    <a:pt x="543" y="10"/>
                  </a:cubicBezTo>
                  <a:cubicBezTo>
                    <a:pt x="543" y="125"/>
                    <a:pt x="421" y="219"/>
                    <a:pt x="271" y="219"/>
                  </a:cubicBezTo>
                  <a:cubicBezTo>
                    <a:pt x="122" y="219"/>
                    <a:pt x="0" y="126"/>
                    <a:pt x="0" y="12"/>
                  </a:cubicBezTo>
                  <a:cubicBezTo>
                    <a:pt x="0" y="9"/>
                    <a:pt x="0" y="5"/>
                    <a:pt x="0" y="2"/>
                  </a:cubicBezTo>
                  <a:cubicBezTo>
                    <a:pt x="7" y="113"/>
                    <a:pt x="126" y="201"/>
                    <a:pt x="271" y="201"/>
                  </a:cubicBezTo>
                  <a:cubicBezTo>
                    <a:pt x="417" y="201"/>
                    <a:pt x="536" y="112"/>
                    <a:pt x="5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4" name="Freeform 246"/>
            <p:cNvSpPr/>
            <p:nvPr/>
          </p:nvSpPr>
          <p:spPr bwMode="auto">
            <a:xfrm>
              <a:off x="2097088" y="4845050"/>
              <a:ext cx="417513" cy="166688"/>
            </a:xfrm>
            <a:custGeom>
              <a:avLst/>
              <a:gdLst>
                <a:gd name="T0" fmla="*/ 271 w 543"/>
                <a:gd name="T1" fmla="*/ 200 h 218"/>
                <a:gd name="T2" fmla="*/ 0 w 543"/>
                <a:gd name="T3" fmla="*/ 2 h 218"/>
                <a:gd name="T4" fmla="*/ 0 w 543"/>
                <a:gd name="T5" fmla="*/ 11 h 218"/>
                <a:gd name="T6" fmla="*/ 271 w 543"/>
                <a:gd name="T7" fmla="*/ 218 h 218"/>
                <a:gd name="T8" fmla="*/ 543 w 543"/>
                <a:gd name="T9" fmla="*/ 9 h 218"/>
                <a:gd name="T10" fmla="*/ 542 w 543"/>
                <a:gd name="T11" fmla="*/ 0 h 218"/>
                <a:gd name="T12" fmla="*/ 271 w 543"/>
                <a:gd name="T13" fmla="*/ 20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" h="218">
                  <a:moveTo>
                    <a:pt x="271" y="200"/>
                  </a:moveTo>
                  <a:cubicBezTo>
                    <a:pt x="126" y="200"/>
                    <a:pt x="7" y="112"/>
                    <a:pt x="0" y="2"/>
                  </a:cubicBezTo>
                  <a:cubicBezTo>
                    <a:pt x="0" y="5"/>
                    <a:pt x="0" y="8"/>
                    <a:pt x="0" y="11"/>
                  </a:cubicBezTo>
                  <a:cubicBezTo>
                    <a:pt x="0" y="126"/>
                    <a:pt x="122" y="218"/>
                    <a:pt x="271" y="218"/>
                  </a:cubicBezTo>
                  <a:cubicBezTo>
                    <a:pt x="421" y="218"/>
                    <a:pt x="543" y="125"/>
                    <a:pt x="543" y="9"/>
                  </a:cubicBezTo>
                  <a:cubicBezTo>
                    <a:pt x="543" y="6"/>
                    <a:pt x="542" y="3"/>
                    <a:pt x="542" y="0"/>
                  </a:cubicBezTo>
                  <a:cubicBezTo>
                    <a:pt x="536" y="111"/>
                    <a:pt x="417" y="200"/>
                    <a:pt x="271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5" name="Freeform 247"/>
            <p:cNvSpPr/>
            <p:nvPr/>
          </p:nvSpPr>
          <p:spPr bwMode="auto">
            <a:xfrm>
              <a:off x="2097088" y="4878388"/>
              <a:ext cx="417513" cy="166688"/>
            </a:xfrm>
            <a:custGeom>
              <a:avLst/>
              <a:gdLst>
                <a:gd name="T0" fmla="*/ 271 w 543"/>
                <a:gd name="T1" fmla="*/ 200 h 218"/>
                <a:gd name="T2" fmla="*/ 0 w 543"/>
                <a:gd name="T3" fmla="*/ 1 h 218"/>
                <a:gd name="T4" fmla="*/ 0 w 543"/>
                <a:gd name="T5" fmla="*/ 11 h 218"/>
                <a:gd name="T6" fmla="*/ 271 w 543"/>
                <a:gd name="T7" fmla="*/ 218 h 218"/>
                <a:gd name="T8" fmla="*/ 543 w 543"/>
                <a:gd name="T9" fmla="*/ 9 h 218"/>
                <a:gd name="T10" fmla="*/ 542 w 543"/>
                <a:gd name="T11" fmla="*/ 0 h 218"/>
                <a:gd name="T12" fmla="*/ 271 w 543"/>
                <a:gd name="T13" fmla="*/ 20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" h="218">
                  <a:moveTo>
                    <a:pt x="271" y="200"/>
                  </a:moveTo>
                  <a:cubicBezTo>
                    <a:pt x="126" y="200"/>
                    <a:pt x="7" y="112"/>
                    <a:pt x="0" y="1"/>
                  </a:cubicBezTo>
                  <a:cubicBezTo>
                    <a:pt x="0" y="5"/>
                    <a:pt x="0" y="8"/>
                    <a:pt x="0" y="11"/>
                  </a:cubicBezTo>
                  <a:cubicBezTo>
                    <a:pt x="0" y="125"/>
                    <a:pt x="122" y="218"/>
                    <a:pt x="271" y="218"/>
                  </a:cubicBezTo>
                  <a:cubicBezTo>
                    <a:pt x="421" y="218"/>
                    <a:pt x="543" y="124"/>
                    <a:pt x="543" y="9"/>
                  </a:cubicBezTo>
                  <a:cubicBezTo>
                    <a:pt x="543" y="6"/>
                    <a:pt x="542" y="3"/>
                    <a:pt x="542" y="0"/>
                  </a:cubicBezTo>
                  <a:cubicBezTo>
                    <a:pt x="536" y="111"/>
                    <a:pt x="417" y="200"/>
                    <a:pt x="271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20" name="Group 253"/>
          <p:cNvGrpSpPr/>
          <p:nvPr/>
        </p:nvGrpSpPr>
        <p:grpSpPr>
          <a:xfrm>
            <a:off x="4978442" y="3938018"/>
            <a:ext cx="508027" cy="378005"/>
            <a:chOff x="2044700" y="5510213"/>
            <a:chExt cx="479425" cy="357188"/>
          </a:xfrm>
          <a:solidFill>
            <a:srgbClr val="27506E"/>
          </a:solidFill>
        </p:grpSpPr>
        <p:sp>
          <p:nvSpPr>
            <p:cNvPr id="37" name="Freeform 236"/>
            <p:cNvSpPr>
              <a:spLocks noEditPoints="1"/>
            </p:cNvSpPr>
            <p:nvPr/>
          </p:nvSpPr>
          <p:spPr bwMode="auto">
            <a:xfrm>
              <a:off x="2044700" y="5510213"/>
              <a:ext cx="479425" cy="357188"/>
            </a:xfrm>
            <a:custGeom>
              <a:avLst/>
              <a:gdLst>
                <a:gd name="T0" fmla="*/ 614 w 624"/>
                <a:gd name="T1" fmla="*/ 355 h 464"/>
                <a:gd name="T2" fmla="*/ 535 w 624"/>
                <a:gd name="T3" fmla="*/ 461 h 464"/>
                <a:gd name="T4" fmla="*/ 519 w 624"/>
                <a:gd name="T5" fmla="*/ 464 h 464"/>
                <a:gd name="T6" fmla="*/ 65 w 624"/>
                <a:gd name="T7" fmla="*/ 464 h 464"/>
                <a:gd name="T8" fmla="*/ 0 w 624"/>
                <a:gd name="T9" fmla="*/ 399 h 464"/>
                <a:gd name="T10" fmla="*/ 0 w 624"/>
                <a:gd name="T11" fmla="*/ 394 h 464"/>
                <a:gd name="T12" fmla="*/ 0 w 624"/>
                <a:gd name="T13" fmla="*/ 124 h 464"/>
                <a:gd name="T14" fmla="*/ 0 w 624"/>
                <a:gd name="T15" fmla="*/ 59 h 464"/>
                <a:gd name="T16" fmla="*/ 4 w 624"/>
                <a:gd name="T17" fmla="*/ 48 h 464"/>
                <a:gd name="T18" fmla="*/ 15 w 624"/>
                <a:gd name="T19" fmla="*/ 44 h 464"/>
                <a:gd name="T20" fmla="*/ 37 w 624"/>
                <a:gd name="T21" fmla="*/ 44 h 464"/>
                <a:gd name="T22" fmla="*/ 75 w 624"/>
                <a:gd name="T23" fmla="*/ 0 h 464"/>
                <a:gd name="T24" fmla="*/ 579 w 624"/>
                <a:gd name="T25" fmla="*/ 0 h 464"/>
                <a:gd name="T26" fmla="*/ 614 w 624"/>
                <a:gd name="T27" fmla="*/ 32 h 464"/>
                <a:gd name="T28" fmla="*/ 614 w 624"/>
                <a:gd name="T29" fmla="*/ 355 h 464"/>
                <a:gd name="T30" fmla="*/ 554 w 624"/>
                <a:gd name="T31" fmla="*/ 74 h 464"/>
                <a:gd name="T32" fmla="*/ 30 w 624"/>
                <a:gd name="T33" fmla="*/ 74 h 464"/>
                <a:gd name="T34" fmla="*/ 30 w 624"/>
                <a:gd name="T35" fmla="*/ 124 h 464"/>
                <a:gd name="T36" fmla="*/ 30 w 624"/>
                <a:gd name="T37" fmla="*/ 394 h 464"/>
                <a:gd name="T38" fmla="*/ 30 w 624"/>
                <a:gd name="T39" fmla="*/ 399 h 464"/>
                <a:gd name="T40" fmla="*/ 65 w 624"/>
                <a:gd name="T41" fmla="*/ 434 h 464"/>
                <a:gd name="T42" fmla="*/ 519 w 624"/>
                <a:gd name="T43" fmla="*/ 434 h 464"/>
                <a:gd name="T44" fmla="*/ 554 w 624"/>
                <a:gd name="T45" fmla="*/ 399 h 464"/>
                <a:gd name="T46" fmla="*/ 554 w 624"/>
                <a:gd name="T47" fmla="*/ 394 h 464"/>
                <a:gd name="T48" fmla="*/ 554 w 624"/>
                <a:gd name="T49" fmla="*/ 124 h 464"/>
                <a:gd name="T50" fmla="*/ 554 w 624"/>
                <a:gd name="T51" fmla="*/ 7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4" h="464">
                  <a:moveTo>
                    <a:pt x="614" y="355"/>
                  </a:moveTo>
                  <a:cubicBezTo>
                    <a:pt x="613" y="377"/>
                    <a:pt x="624" y="460"/>
                    <a:pt x="535" y="461"/>
                  </a:cubicBezTo>
                  <a:cubicBezTo>
                    <a:pt x="530" y="463"/>
                    <a:pt x="525" y="464"/>
                    <a:pt x="519" y="464"/>
                  </a:cubicBezTo>
                  <a:cubicBezTo>
                    <a:pt x="65" y="464"/>
                    <a:pt x="65" y="464"/>
                    <a:pt x="65" y="464"/>
                  </a:cubicBezTo>
                  <a:cubicBezTo>
                    <a:pt x="29" y="464"/>
                    <a:pt x="0" y="435"/>
                    <a:pt x="0" y="399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2" y="51"/>
                    <a:pt x="4" y="48"/>
                  </a:cubicBezTo>
                  <a:cubicBezTo>
                    <a:pt x="7" y="46"/>
                    <a:pt x="11" y="44"/>
                    <a:pt x="15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90" y="35"/>
                    <a:pt x="75" y="0"/>
                    <a:pt x="75" y="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598" y="0"/>
                    <a:pt x="614" y="8"/>
                    <a:pt x="614" y="32"/>
                  </a:cubicBezTo>
                  <a:lnTo>
                    <a:pt x="614" y="355"/>
                  </a:lnTo>
                  <a:close/>
                  <a:moveTo>
                    <a:pt x="554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30" y="394"/>
                    <a:pt x="30" y="394"/>
                    <a:pt x="30" y="394"/>
                  </a:cubicBezTo>
                  <a:cubicBezTo>
                    <a:pt x="30" y="399"/>
                    <a:pt x="30" y="399"/>
                    <a:pt x="30" y="399"/>
                  </a:cubicBezTo>
                  <a:cubicBezTo>
                    <a:pt x="30" y="418"/>
                    <a:pt x="46" y="434"/>
                    <a:pt x="65" y="434"/>
                  </a:cubicBezTo>
                  <a:cubicBezTo>
                    <a:pt x="519" y="434"/>
                    <a:pt x="519" y="434"/>
                    <a:pt x="519" y="434"/>
                  </a:cubicBezTo>
                  <a:cubicBezTo>
                    <a:pt x="538" y="434"/>
                    <a:pt x="554" y="418"/>
                    <a:pt x="554" y="399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4" y="124"/>
                    <a:pt x="554" y="124"/>
                    <a:pt x="554" y="124"/>
                  </a:cubicBezTo>
                  <a:lnTo>
                    <a:pt x="554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8" name="Freeform 237"/>
            <p:cNvSpPr/>
            <p:nvPr/>
          </p:nvSpPr>
          <p:spPr bwMode="auto">
            <a:xfrm>
              <a:off x="2271713" y="5668963"/>
              <a:ext cx="176213" cy="17463"/>
            </a:xfrm>
            <a:custGeom>
              <a:avLst/>
              <a:gdLst>
                <a:gd name="T0" fmla="*/ 0 w 229"/>
                <a:gd name="T1" fmla="*/ 12 h 24"/>
                <a:gd name="T2" fmla="*/ 12 w 229"/>
                <a:gd name="T3" fmla="*/ 0 h 24"/>
                <a:gd name="T4" fmla="*/ 217 w 229"/>
                <a:gd name="T5" fmla="*/ 0 h 24"/>
                <a:gd name="T6" fmla="*/ 229 w 229"/>
                <a:gd name="T7" fmla="*/ 12 h 24"/>
                <a:gd name="T8" fmla="*/ 217 w 229"/>
                <a:gd name="T9" fmla="*/ 24 h 24"/>
                <a:gd name="T10" fmla="*/ 12 w 229"/>
                <a:gd name="T11" fmla="*/ 24 h 24"/>
                <a:gd name="T12" fmla="*/ 0 w 229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0" y="12"/>
                  </a:moveTo>
                  <a:cubicBezTo>
                    <a:pt x="0" y="5"/>
                    <a:pt x="5" y="0"/>
                    <a:pt x="12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4" y="0"/>
                    <a:pt x="229" y="5"/>
                    <a:pt x="229" y="12"/>
                  </a:cubicBezTo>
                  <a:cubicBezTo>
                    <a:pt x="229" y="18"/>
                    <a:pt x="224" y="24"/>
                    <a:pt x="217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8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9" name="Freeform 238"/>
            <p:cNvSpPr/>
            <p:nvPr/>
          </p:nvSpPr>
          <p:spPr bwMode="auto">
            <a:xfrm>
              <a:off x="2271713" y="5749925"/>
              <a:ext cx="176213" cy="19050"/>
            </a:xfrm>
            <a:custGeom>
              <a:avLst/>
              <a:gdLst>
                <a:gd name="T0" fmla="*/ 12 w 229"/>
                <a:gd name="T1" fmla="*/ 24 h 24"/>
                <a:gd name="T2" fmla="*/ 217 w 229"/>
                <a:gd name="T3" fmla="*/ 24 h 24"/>
                <a:gd name="T4" fmla="*/ 229 w 229"/>
                <a:gd name="T5" fmla="*/ 12 h 24"/>
                <a:gd name="T6" fmla="*/ 217 w 229"/>
                <a:gd name="T7" fmla="*/ 0 h 24"/>
                <a:gd name="T8" fmla="*/ 12 w 229"/>
                <a:gd name="T9" fmla="*/ 0 h 24"/>
                <a:gd name="T10" fmla="*/ 0 w 229"/>
                <a:gd name="T11" fmla="*/ 12 h 24"/>
                <a:gd name="T12" fmla="*/ 12 w 22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12" y="24"/>
                  </a:moveTo>
                  <a:cubicBezTo>
                    <a:pt x="217" y="24"/>
                    <a:pt x="217" y="24"/>
                    <a:pt x="217" y="24"/>
                  </a:cubicBezTo>
                  <a:cubicBezTo>
                    <a:pt x="224" y="24"/>
                    <a:pt x="229" y="18"/>
                    <a:pt x="229" y="12"/>
                  </a:cubicBezTo>
                  <a:cubicBezTo>
                    <a:pt x="229" y="5"/>
                    <a:pt x="224" y="0"/>
                    <a:pt x="2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0" name="Freeform 239"/>
            <p:cNvSpPr/>
            <p:nvPr/>
          </p:nvSpPr>
          <p:spPr bwMode="auto">
            <a:xfrm>
              <a:off x="2271713" y="5708650"/>
              <a:ext cx="176213" cy="19050"/>
            </a:xfrm>
            <a:custGeom>
              <a:avLst/>
              <a:gdLst>
                <a:gd name="T0" fmla="*/ 12 w 229"/>
                <a:gd name="T1" fmla="*/ 24 h 24"/>
                <a:gd name="T2" fmla="*/ 217 w 229"/>
                <a:gd name="T3" fmla="*/ 24 h 24"/>
                <a:gd name="T4" fmla="*/ 229 w 229"/>
                <a:gd name="T5" fmla="*/ 12 h 24"/>
                <a:gd name="T6" fmla="*/ 217 w 229"/>
                <a:gd name="T7" fmla="*/ 0 h 24"/>
                <a:gd name="T8" fmla="*/ 12 w 229"/>
                <a:gd name="T9" fmla="*/ 0 h 24"/>
                <a:gd name="T10" fmla="*/ 0 w 229"/>
                <a:gd name="T11" fmla="*/ 12 h 24"/>
                <a:gd name="T12" fmla="*/ 12 w 22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12" y="24"/>
                  </a:moveTo>
                  <a:cubicBezTo>
                    <a:pt x="217" y="24"/>
                    <a:pt x="217" y="24"/>
                    <a:pt x="217" y="24"/>
                  </a:cubicBezTo>
                  <a:cubicBezTo>
                    <a:pt x="224" y="24"/>
                    <a:pt x="229" y="19"/>
                    <a:pt x="229" y="12"/>
                  </a:cubicBezTo>
                  <a:cubicBezTo>
                    <a:pt x="229" y="6"/>
                    <a:pt x="224" y="0"/>
                    <a:pt x="2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1" name="Freeform 240"/>
            <p:cNvSpPr>
              <a:spLocks noEditPoints="1"/>
            </p:cNvSpPr>
            <p:nvPr/>
          </p:nvSpPr>
          <p:spPr bwMode="auto">
            <a:xfrm>
              <a:off x="2093913" y="5654675"/>
              <a:ext cx="150813" cy="168275"/>
            </a:xfrm>
            <a:custGeom>
              <a:avLst/>
              <a:gdLst>
                <a:gd name="T0" fmla="*/ 0 w 196"/>
                <a:gd name="T1" fmla="*/ 0 h 218"/>
                <a:gd name="T2" fmla="*/ 0 w 196"/>
                <a:gd name="T3" fmla="*/ 218 h 218"/>
                <a:gd name="T4" fmla="*/ 196 w 196"/>
                <a:gd name="T5" fmla="*/ 218 h 218"/>
                <a:gd name="T6" fmla="*/ 196 w 196"/>
                <a:gd name="T7" fmla="*/ 0 h 218"/>
                <a:gd name="T8" fmla="*/ 0 w 196"/>
                <a:gd name="T9" fmla="*/ 0 h 218"/>
                <a:gd name="T10" fmla="*/ 7 w 196"/>
                <a:gd name="T11" fmla="*/ 208 h 218"/>
                <a:gd name="T12" fmla="*/ 13 w 196"/>
                <a:gd name="T13" fmla="*/ 181 h 218"/>
                <a:gd name="T14" fmla="*/ 27 w 196"/>
                <a:gd name="T15" fmla="*/ 162 h 218"/>
                <a:gd name="T16" fmla="*/ 63 w 196"/>
                <a:gd name="T17" fmla="*/ 145 h 218"/>
                <a:gd name="T18" fmla="*/ 79 w 196"/>
                <a:gd name="T19" fmla="*/ 133 h 218"/>
                <a:gd name="T20" fmla="*/ 79 w 196"/>
                <a:gd name="T21" fmla="*/ 133 h 218"/>
                <a:gd name="T22" fmla="*/ 79 w 196"/>
                <a:gd name="T23" fmla="*/ 128 h 218"/>
                <a:gd name="T24" fmla="*/ 67 w 196"/>
                <a:gd name="T25" fmla="*/ 110 h 218"/>
                <a:gd name="T26" fmla="*/ 63 w 196"/>
                <a:gd name="T27" fmla="*/ 75 h 218"/>
                <a:gd name="T28" fmla="*/ 78 w 196"/>
                <a:gd name="T29" fmla="*/ 50 h 218"/>
                <a:gd name="T30" fmla="*/ 121 w 196"/>
                <a:gd name="T31" fmla="*/ 48 h 218"/>
                <a:gd name="T32" fmla="*/ 137 w 196"/>
                <a:gd name="T33" fmla="*/ 56 h 218"/>
                <a:gd name="T34" fmla="*/ 139 w 196"/>
                <a:gd name="T35" fmla="*/ 76 h 218"/>
                <a:gd name="T36" fmla="*/ 133 w 196"/>
                <a:gd name="T37" fmla="*/ 93 h 218"/>
                <a:gd name="T38" fmla="*/ 132 w 196"/>
                <a:gd name="T39" fmla="*/ 112 h 218"/>
                <a:gd name="T40" fmla="*/ 123 w 196"/>
                <a:gd name="T41" fmla="*/ 132 h 218"/>
                <a:gd name="T42" fmla="*/ 123 w 196"/>
                <a:gd name="T43" fmla="*/ 133 h 218"/>
                <a:gd name="T44" fmla="*/ 123 w 196"/>
                <a:gd name="T45" fmla="*/ 133 h 218"/>
                <a:gd name="T46" fmla="*/ 145 w 196"/>
                <a:gd name="T47" fmla="*/ 150 h 218"/>
                <a:gd name="T48" fmla="*/ 177 w 196"/>
                <a:gd name="T49" fmla="*/ 178 h 218"/>
                <a:gd name="T50" fmla="*/ 183 w 196"/>
                <a:gd name="T51" fmla="*/ 209 h 218"/>
                <a:gd name="T52" fmla="*/ 7 w 196"/>
                <a:gd name="T53" fmla="*/ 2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6" h="218">
                  <a:moveTo>
                    <a:pt x="0" y="0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96" y="218"/>
                    <a:pt x="196" y="218"/>
                    <a:pt x="196" y="218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0" y="0"/>
                  </a:lnTo>
                  <a:close/>
                  <a:moveTo>
                    <a:pt x="7" y="208"/>
                  </a:moveTo>
                  <a:cubicBezTo>
                    <a:pt x="7" y="208"/>
                    <a:pt x="11" y="189"/>
                    <a:pt x="13" y="181"/>
                  </a:cubicBezTo>
                  <a:cubicBezTo>
                    <a:pt x="15" y="173"/>
                    <a:pt x="14" y="169"/>
                    <a:pt x="27" y="162"/>
                  </a:cubicBezTo>
                  <a:cubicBezTo>
                    <a:pt x="40" y="155"/>
                    <a:pt x="61" y="147"/>
                    <a:pt x="63" y="145"/>
                  </a:cubicBezTo>
                  <a:cubicBezTo>
                    <a:pt x="65" y="143"/>
                    <a:pt x="77" y="135"/>
                    <a:pt x="79" y="133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9" y="132"/>
                    <a:pt x="79" y="130"/>
                    <a:pt x="79" y="128"/>
                  </a:cubicBezTo>
                  <a:cubicBezTo>
                    <a:pt x="77" y="122"/>
                    <a:pt x="70" y="115"/>
                    <a:pt x="67" y="110"/>
                  </a:cubicBezTo>
                  <a:cubicBezTo>
                    <a:pt x="63" y="104"/>
                    <a:pt x="62" y="90"/>
                    <a:pt x="63" y="75"/>
                  </a:cubicBezTo>
                  <a:cubicBezTo>
                    <a:pt x="64" y="60"/>
                    <a:pt x="78" y="50"/>
                    <a:pt x="78" y="50"/>
                  </a:cubicBezTo>
                  <a:cubicBezTo>
                    <a:pt x="103" y="36"/>
                    <a:pt x="114" y="45"/>
                    <a:pt x="121" y="48"/>
                  </a:cubicBezTo>
                  <a:cubicBezTo>
                    <a:pt x="128" y="50"/>
                    <a:pt x="136" y="52"/>
                    <a:pt x="137" y="56"/>
                  </a:cubicBezTo>
                  <a:cubicBezTo>
                    <a:pt x="138" y="61"/>
                    <a:pt x="139" y="71"/>
                    <a:pt x="139" y="76"/>
                  </a:cubicBezTo>
                  <a:cubicBezTo>
                    <a:pt x="139" y="82"/>
                    <a:pt x="134" y="91"/>
                    <a:pt x="133" y="93"/>
                  </a:cubicBezTo>
                  <a:cubicBezTo>
                    <a:pt x="133" y="100"/>
                    <a:pt x="132" y="110"/>
                    <a:pt x="132" y="112"/>
                  </a:cubicBezTo>
                  <a:cubicBezTo>
                    <a:pt x="131" y="117"/>
                    <a:pt x="127" y="125"/>
                    <a:pt x="123" y="132"/>
                  </a:cubicBezTo>
                  <a:cubicBezTo>
                    <a:pt x="123" y="132"/>
                    <a:pt x="123" y="132"/>
                    <a:pt x="123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133"/>
                    <a:pt x="121" y="138"/>
                    <a:pt x="145" y="150"/>
                  </a:cubicBezTo>
                  <a:cubicBezTo>
                    <a:pt x="168" y="162"/>
                    <a:pt x="175" y="171"/>
                    <a:pt x="177" y="178"/>
                  </a:cubicBezTo>
                  <a:cubicBezTo>
                    <a:pt x="179" y="186"/>
                    <a:pt x="183" y="209"/>
                    <a:pt x="183" y="209"/>
                  </a:cubicBezTo>
                  <a:lnTo>
                    <a:pt x="7" y="2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21" name="Group 245"/>
          <p:cNvGrpSpPr/>
          <p:nvPr/>
        </p:nvGrpSpPr>
        <p:grpSpPr>
          <a:xfrm>
            <a:off x="1552863" y="5115914"/>
            <a:ext cx="445974" cy="497804"/>
            <a:chOff x="3767138" y="6329363"/>
            <a:chExt cx="446087" cy="414338"/>
          </a:xfrm>
          <a:solidFill>
            <a:srgbClr val="27506E"/>
          </a:solidFill>
        </p:grpSpPr>
        <p:sp>
          <p:nvSpPr>
            <p:cNvPr id="30" name="Freeform 229"/>
            <p:cNvSpPr/>
            <p:nvPr/>
          </p:nvSpPr>
          <p:spPr bwMode="auto">
            <a:xfrm>
              <a:off x="3767138" y="6329363"/>
              <a:ext cx="382588" cy="414338"/>
            </a:xfrm>
            <a:custGeom>
              <a:avLst/>
              <a:gdLst>
                <a:gd name="T0" fmla="*/ 476 w 497"/>
                <a:gd name="T1" fmla="*/ 422 h 538"/>
                <a:gd name="T2" fmla="*/ 497 w 497"/>
                <a:gd name="T3" fmla="*/ 440 h 538"/>
                <a:gd name="T4" fmla="*/ 497 w 497"/>
                <a:gd name="T5" fmla="*/ 470 h 538"/>
                <a:gd name="T6" fmla="*/ 430 w 497"/>
                <a:gd name="T7" fmla="*/ 538 h 538"/>
                <a:gd name="T8" fmla="*/ 67 w 497"/>
                <a:gd name="T9" fmla="*/ 538 h 538"/>
                <a:gd name="T10" fmla="*/ 0 w 497"/>
                <a:gd name="T11" fmla="*/ 470 h 538"/>
                <a:gd name="T12" fmla="*/ 0 w 497"/>
                <a:gd name="T13" fmla="*/ 125 h 538"/>
                <a:gd name="T14" fmla="*/ 0 w 497"/>
                <a:gd name="T15" fmla="*/ 125 h 538"/>
                <a:gd name="T16" fmla="*/ 5 w 497"/>
                <a:gd name="T17" fmla="*/ 113 h 538"/>
                <a:gd name="T18" fmla="*/ 107 w 497"/>
                <a:gd name="T19" fmla="*/ 6 h 538"/>
                <a:gd name="T20" fmla="*/ 120 w 497"/>
                <a:gd name="T21" fmla="*/ 0 h 538"/>
                <a:gd name="T22" fmla="*/ 120 w 497"/>
                <a:gd name="T23" fmla="*/ 0 h 538"/>
                <a:gd name="T24" fmla="*/ 430 w 497"/>
                <a:gd name="T25" fmla="*/ 0 h 538"/>
                <a:gd name="T26" fmla="*/ 497 w 497"/>
                <a:gd name="T27" fmla="*/ 68 h 538"/>
                <a:gd name="T28" fmla="*/ 497 w 497"/>
                <a:gd name="T29" fmla="*/ 137 h 538"/>
                <a:gd name="T30" fmla="*/ 475 w 497"/>
                <a:gd name="T31" fmla="*/ 134 h 538"/>
                <a:gd name="T32" fmla="*/ 462 w 497"/>
                <a:gd name="T33" fmla="*/ 135 h 538"/>
                <a:gd name="T34" fmla="*/ 462 w 497"/>
                <a:gd name="T35" fmla="*/ 68 h 538"/>
                <a:gd name="T36" fmla="*/ 430 w 497"/>
                <a:gd name="T37" fmla="*/ 35 h 538"/>
                <a:gd name="T38" fmla="*/ 137 w 497"/>
                <a:gd name="T39" fmla="*/ 35 h 538"/>
                <a:gd name="T40" fmla="*/ 137 w 497"/>
                <a:gd name="T41" fmla="*/ 75 h 538"/>
                <a:gd name="T42" fmla="*/ 70 w 497"/>
                <a:gd name="T43" fmla="*/ 143 h 538"/>
                <a:gd name="T44" fmla="*/ 35 w 497"/>
                <a:gd name="T45" fmla="*/ 143 h 538"/>
                <a:gd name="T46" fmla="*/ 35 w 497"/>
                <a:gd name="T47" fmla="*/ 470 h 538"/>
                <a:gd name="T48" fmla="*/ 67 w 497"/>
                <a:gd name="T49" fmla="*/ 503 h 538"/>
                <a:gd name="T50" fmla="*/ 430 w 497"/>
                <a:gd name="T51" fmla="*/ 503 h 538"/>
                <a:gd name="T52" fmla="*/ 462 w 497"/>
                <a:gd name="T53" fmla="*/ 470 h 538"/>
                <a:gd name="T54" fmla="*/ 462 w 497"/>
                <a:gd name="T55" fmla="*/ 433 h 538"/>
                <a:gd name="T56" fmla="*/ 476 w 497"/>
                <a:gd name="T57" fmla="*/ 42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538">
                  <a:moveTo>
                    <a:pt x="476" y="422"/>
                  </a:moveTo>
                  <a:cubicBezTo>
                    <a:pt x="497" y="440"/>
                    <a:pt x="497" y="440"/>
                    <a:pt x="497" y="440"/>
                  </a:cubicBezTo>
                  <a:cubicBezTo>
                    <a:pt x="497" y="470"/>
                    <a:pt x="497" y="470"/>
                    <a:pt x="497" y="470"/>
                  </a:cubicBezTo>
                  <a:cubicBezTo>
                    <a:pt x="497" y="507"/>
                    <a:pt x="467" y="538"/>
                    <a:pt x="430" y="538"/>
                  </a:cubicBezTo>
                  <a:cubicBezTo>
                    <a:pt x="67" y="538"/>
                    <a:pt x="67" y="538"/>
                    <a:pt x="67" y="538"/>
                  </a:cubicBezTo>
                  <a:cubicBezTo>
                    <a:pt x="30" y="538"/>
                    <a:pt x="0" y="507"/>
                    <a:pt x="0" y="47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1"/>
                    <a:pt x="2" y="117"/>
                    <a:pt x="5" y="113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1" y="2"/>
                    <a:pt x="115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467" y="0"/>
                    <a:pt x="497" y="31"/>
                    <a:pt x="497" y="68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0" y="135"/>
                    <a:pt x="483" y="134"/>
                    <a:pt x="475" y="134"/>
                  </a:cubicBezTo>
                  <a:cubicBezTo>
                    <a:pt x="471" y="134"/>
                    <a:pt x="467" y="135"/>
                    <a:pt x="462" y="135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50"/>
                    <a:pt x="448" y="35"/>
                    <a:pt x="430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7" y="75"/>
                    <a:pt x="137" y="75"/>
                    <a:pt x="137" y="75"/>
                  </a:cubicBezTo>
                  <a:cubicBezTo>
                    <a:pt x="137" y="113"/>
                    <a:pt x="107" y="143"/>
                    <a:pt x="70" y="143"/>
                  </a:cubicBezTo>
                  <a:cubicBezTo>
                    <a:pt x="35" y="143"/>
                    <a:pt x="35" y="143"/>
                    <a:pt x="35" y="143"/>
                  </a:cubicBezTo>
                  <a:cubicBezTo>
                    <a:pt x="35" y="470"/>
                    <a:pt x="35" y="470"/>
                    <a:pt x="35" y="470"/>
                  </a:cubicBezTo>
                  <a:cubicBezTo>
                    <a:pt x="35" y="488"/>
                    <a:pt x="50" y="503"/>
                    <a:pt x="67" y="503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448" y="503"/>
                    <a:pt x="462" y="488"/>
                    <a:pt x="462" y="470"/>
                  </a:cubicBezTo>
                  <a:cubicBezTo>
                    <a:pt x="462" y="433"/>
                    <a:pt x="462" y="433"/>
                    <a:pt x="462" y="433"/>
                  </a:cubicBezTo>
                  <a:lnTo>
                    <a:pt x="476" y="4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1" name="Freeform 230"/>
            <p:cNvSpPr/>
            <p:nvPr/>
          </p:nvSpPr>
          <p:spPr bwMode="auto">
            <a:xfrm>
              <a:off x="3844925" y="6446838"/>
              <a:ext cx="187325" cy="22225"/>
            </a:xfrm>
            <a:custGeom>
              <a:avLst/>
              <a:gdLst>
                <a:gd name="T0" fmla="*/ 229 w 243"/>
                <a:gd name="T1" fmla="*/ 0 h 28"/>
                <a:gd name="T2" fmla="*/ 14 w 243"/>
                <a:gd name="T3" fmla="*/ 0 h 28"/>
                <a:gd name="T4" fmla="*/ 0 w 243"/>
                <a:gd name="T5" fmla="*/ 14 h 28"/>
                <a:gd name="T6" fmla="*/ 14 w 243"/>
                <a:gd name="T7" fmla="*/ 28 h 28"/>
                <a:gd name="T8" fmla="*/ 229 w 243"/>
                <a:gd name="T9" fmla="*/ 28 h 28"/>
                <a:gd name="T10" fmla="*/ 243 w 243"/>
                <a:gd name="T11" fmla="*/ 14 h 28"/>
                <a:gd name="T12" fmla="*/ 229 w 24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8">
                  <a:moveTo>
                    <a:pt x="22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29" y="28"/>
                    <a:pt x="229" y="28"/>
                    <a:pt x="229" y="28"/>
                  </a:cubicBezTo>
                  <a:cubicBezTo>
                    <a:pt x="237" y="28"/>
                    <a:pt x="243" y="22"/>
                    <a:pt x="243" y="14"/>
                  </a:cubicBezTo>
                  <a:cubicBezTo>
                    <a:pt x="243" y="6"/>
                    <a:pt x="237" y="0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2" name="Freeform 231"/>
            <p:cNvSpPr/>
            <p:nvPr/>
          </p:nvSpPr>
          <p:spPr bwMode="auto">
            <a:xfrm>
              <a:off x="3844925" y="6497638"/>
              <a:ext cx="187325" cy="22225"/>
            </a:xfrm>
            <a:custGeom>
              <a:avLst/>
              <a:gdLst>
                <a:gd name="T0" fmla="*/ 14 w 243"/>
                <a:gd name="T1" fmla="*/ 29 h 29"/>
                <a:gd name="T2" fmla="*/ 229 w 243"/>
                <a:gd name="T3" fmla="*/ 29 h 29"/>
                <a:gd name="T4" fmla="*/ 243 w 243"/>
                <a:gd name="T5" fmla="*/ 15 h 29"/>
                <a:gd name="T6" fmla="*/ 229 w 243"/>
                <a:gd name="T7" fmla="*/ 0 h 29"/>
                <a:gd name="T8" fmla="*/ 14 w 243"/>
                <a:gd name="T9" fmla="*/ 0 h 29"/>
                <a:gd name="T10" fmla="*/ 0 w 243"/>
                <a:gd name="T11" fmla="*/ 15 h 29"/>
                <a:gd name="T12" fmla="*/ 14 w 243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9">
                  <a:moveTo>
                    <a:pt x="14" y="29"/>
                  </a:moveTo>
                  <a:cubicBezTo>
                    <a:pt x="229" y="29"/>
                    <a:pt x="229" y="29"/>
                    <a:pt x="229" y="29"/>
                  </a:cubicBezTo>
                  <a:cubicBezTo>
                    <a:pt x="237" y="29"/>
                    <a:pt x="243" y="22"/>
                    <a:pt x="243" y="15"/>
                  </a:cubicBezTo>
                  <a:cubicBezTo>
                    <a:pt x="243" y="7"/>
                    <a:pt x="237" y="0"/>
                    <a:pt x="2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6" y="29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3" name="Freeform 232"/>
            <p:cNvSpPr/>
            <p:nvPr/>
          </p:nvSpPr>
          <p:spPr bwMode="auto">
            <a:xfrm>
              <a:off x="3844925" y="6550025"/>
              <a:ext cx="187325" cy="22225"/>
            </a:xfrm>
            <a:custGeom>
              <a:avLst/>
              <a:gdLst>
                <a:gd name="T0" fmla="*/ 14 w 243"/>
                <a:gd name="T1" fmla="*/ 28 h 28"/>
                <a:gd name="T2" fmla="*/ 229 w 243"/>
                <a:gd name="T3" fmla="*/ 28 h 28"/>
                <a:gd name="T4" fmla="*/ 243 w 243"/>
                <a:gd name="T5" fmla="*/ 14 h 28"/>
                <a:gd name="T6" fmla="*/ 229 w 243"/>
                <a:gd name="T7" fmla="*/ 0 h 28"/>
                <a:gd name="T8" fmla="*/ 14 w 243"/>
                <a:gd name="T9" fmla="*/ 0 h 28"/>
                <a:gd name="T10" fmla="*/ 0 w 243"/>
                <a:gd name="T11" fmla="*/ 14 h 28"/>
                <a:gd name="T12" fmla="*/ 14 w 24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8">
                  <a:moveTo>
                    <a:pt x="14" y="28"/>
                  </a:moveTo>
                  <a:cubicBezTo>
                    <a:pt x="229" y="28"/>
                    <a:pt x="229" y="28"/>
                    <a:pt x="229" y="28"/>
                  </a:cubicBezTo>
                  <a:cubicBezTo>
                    <a:pt x="237" y="28"/>
                    <a:pt x="243" y="22"/>
                    <a:pt x="243" y="14"/>
                  </a:cubicBezTo>
                  <a:cubicBezTo>
                    <a:pt x="243" y="6"/>
                    <a:pt x="237" y="0"/>
                    <a:pt x="2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4" name="Freeform 233"/>
            <p:cNvSpPr/>
            <p:nvPr/>
          </p:nvSpPr>
          <p:spPr bwMode="auto">
            <a:xfrm>
              <a:off x="3844925" y="6602413"/>
              <a:ext cx="225425" cy="22225"/>
            </a:xfrm>
            <a:custGeom>
              <a:avLst/>
              <a:gdLst>
                <a:gd name="T0" fmla="*/ 279 w 293"/>
                <a:gd name="T1" fmla="*/ 0 h 29"/>
                <a:gd name="T2" fmla="*/ 14 w 293"/>
                <a:gd name="T3" fmla="*/ 0 h 29"/>
                <a:gd name="T4" fmla="*/ 0 w 293"/>
                <a:gd name="T5" fmla="*/ 15 h 29"/>
                <a:gd name="T6" fmla="*/ 14 w 293"/>
                <a:gd name="T7" fmla="*/ 29 h 29"/>
                <a:gd name="T8" fmla="*/ 279 w 293"/>
                <a:gd name="T9" fmla="*/ 29 h 29"/>
                <a:gd name="T10" fmla="*/ 293 w 293"/>
                <a:gd name="T11" fmla="*/ 15 h 29"/>
                <a:gd name="T12" fmla="*/ 279 w 293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9">
                  <a:moveTo>
                    <a:pt x="27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7" y="29"/>
                    <a:pt x="293" y="22"/>
                    <a:pt x="293" y="15"/>
                  </a:cubicBezTo>
                  <a:cubicBezTo>
                    <a:pt x="293" y="7"/>
                    <a:pt x="287" y="0"/>
                    <a:pt x="2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5" name="Freeform 234"/>
            <p:cNvSpPr/>
            <p:nvPr/>
          </p:nvSpPr>
          <p:spPr bwMode="auto">
            <a:xfrm>
              <a:off x="3844925" y="6654800"/>
              <a:ext cx="225425" cy="20638"/>
            </a:xfrm>
            <a:custGeom>
              <a:avLst/>
              <a:gdLst>
                <a:gd name="T0" fmla="*/ 279 w 293"/>
                <a:gd name="T1" fmla="*/ 0 h 28"/>
                <a:gd name="T2" fmla="*/ 14 w 293"/>
                <a:gd name="T3" fmla="*/ 0 h 28"/>
                <a:gd name="T4" fmla="*/ 0 w 293"/>
                <a:gd name="T5" fmla="*/ 14 h 28"/>
                <a:gd name="T6" fmla="*/ 14 w 293"/>
                <a:gd name="T7" fmla="*/ 28 h 28"/>
                <a:gd name="T8" fmla="*/ 279 w 293"/>
                <a:gd name="T9" fmla="*/ 28 h 28"/>
                <a:gd name="T10" fmla="*/ 293 w 293"/>
                <a:gd name="T11" fmla="*/ 14 h 28"/>
                <a:gd name="T12" fmla="*/ 279 w 29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8">
                  <a:moveTo>
                    <a:pt x="27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87" y="28"/>
                    <a:pt x="293" y="22"/>
                    <a:pt x="293" y="14"/>
                  </a:cubicBezTo>
                  <a:cubicBezTo>
                    <a:pt x="293" y="6"/>
                    <a:pt x="287" y="0"/>
                    <a:pt x="2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6" name="Freeform 235"/>
            <p:cNvSpPr>
              <a:spLocks noEditPoints="1"/>
            </p:cNvSpPr>
            <p:nvPr/>
          </p:nvSpPr>
          <p:spPr bwMode="auto">
            <a:xfrm>
              <a:off x="4051300" y="6445250"/>
              <a:ext cx="161925" cy="227013"/>
            </a:xfrm>
            <a:custGeom>
              <a:avLst/>
              <a:gdLst>
                <a:gd name="T0" fmla="*/ 105 w 211"/>
                <a:gd name="T1" fmla="*/ 0 h 296"/>
                <a:gd name="T2" fmla="*/ 0 w 211"/>
                <a:gd name="T3" fmla="*/ 106 h 296"/>
                <a:gd name="T4" fmla="*/ 52 w 211"/>
                <a:gd name="T5" fmla="*/ 197 h 296"/>
                <a:gd name="T6" fmla="*/ 52 w 211"/>
                <a:gd name="T7" fmla="*/ 296 h 296"/>
                <a:gd name="T8" fmla="*/ 106 w 211"/>
                <a:gd name="T9" fmla="*/ 254 h 296"/>
                <a:gd name="T10" fmla="*/ 159 w 211"/>
                <a:gd name="T11" fmla="*/ 296 h 296"/>
                <a:gd name="T12" fmla="*/ 159 w 211"/>
                <a:gd name="T13" fmla="*/ 197 h 296"/>
                <a:gd name="T14" fmla="*/ 211 w 211"/>
                <a:gd name="T15" fmla="*/ 106 h 296"/>
                <a:gd name="T16" fmla="*/ 105 w 211"/>
                <a:gd name="T17" fmla="*/ 0 h 296"/>
                <a:gd name="T18" fmla="*/ 105 w 211"/>
                <a:gd name="T19" fmla="*/ 196 h 296"/>
                <a:gd name="T20" fmla="*/ 15 w 211"/>
                <a:gd name="T21" fmla="*/ 106 h 296"/>
                <a:gd name="T22" fmla="*/ 105 w 211"/>
                <a:gd name="T23" fmla="*/ 16 h 296"/>
                <a:gd name="T24" fmla="*/ 195 w 211"/>
                <a:gd name="T25" fmla="*/ 106 h 296"/>
                <a:gd name="T26" fmla="*/ 105 w 211"/>
                <a:gd name="T27" fmla="*/ 1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1" h="296">
                  <a:moveTo>
                    <a:pt x="105" y="0"/>
                  </a:moveTo>
                  <a:cubicBezTo>
                    <a:pt x="47" y="0"/>
                    <a:pt x="0" y="48"/>
                    <a:pt x="0" y="106"/>
                  </a:cubicBezTo>
                  <a:cubicBezTo>
                    <a:pt x="0" y="145"/>
                    <a:pt x="21" y="179"/>
                    <a:pt x="52" y="197"/>
                  </a:cubicBezTo>
                  <a:cubicBezTo>
                    <a:pt x="52" y="296"/>
                    <a:pt x="52" y="296"/>
                    <a:pt x="52" y="296"/>
                  </a:cubicBezTo>
                  <a:cubicBezTo>
                    <a:pt x="106" y="254"/>
                    <a:pt x="106" y="254"/>
                    <a:pt x="106" y="254"/>
                  </a:cubicBezTo>
                  <a:cubicBezTo>
                    <a:pt x="159" y="296"/>
                    <a:pt x="159" y="296"/>
                    <a:pt x="159" y="296"/>
                  </a:cubicBezTo>
                  <a:cubicBezTo>
                    <a:pt x="159" y="197"/>
                    <a:pt x="159" y="197"/>
                    <a:pt x="159" y="197"/>
                  </a:cubicBezTo>
                  <a:cubicBezTo>
                    <a:pt x="190" y="179"/>
                    <a:pt x="211" y="145"/>
                    <a:pt x="211" y="106"/>
                  </a:cubicBezTo>
                  <a:cubicBezTo>
                    <a:pt x="211" y="48"/>
                    <a:pt x="164" y="0"/>
                    <a:pt x="105" y="0"/>
                  </a:cubicBezTo>
                  <a:close/>
                  <a:moveTo>
                    <a:pt x="105" y="196"/>
                  </a:moveTo>
                  <a:cubicBezTo>
                    <a:pt x="56" y="196"/>
                    <a:pt x="16" y="156"/>
                    <a:pt x="15" y="106"/>
                  </a:cubicBezTo>
                  <a:cubicBezTo>
                    <a:pt x="16" y="56"/>
                    <a:pt x="56" y="16"/>
                    <a:pt x="105" y="16"/>
                  </a:cubicBezTo>
                  <a:cubicBezTo>
                    <a:pt x="155" y="16"/>
                    <a:pt x="195" y="56"/>
                    <a:pt x="195" y="106"/>
                  </a:cubicBezTo>
                  <a:cubicBezTo>
                    <a:pt x="195" y="156"/>
                    <a:pt x="155" y="196"/>
                    <a:pt x="105" y="1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sp>
        <p:nvSpPr>
          <p:cNvPr id="22" name="Freeform 323"/>
          <p:cNvSpPr/>
          <p:nvPr/>
        </p:nvSpPr>
        <p:spPr bwMode="auto">
          <a:xfrm>
            <a:off x="3345731" y="5072552"/>
            <a:ext cx="414021" cy="490026"/>
          </a:xfrm>
          <a:custGeom>
            <a:avLst/>
            <a:gdLst>
              <a:gd name="T0" fmla="*/ 419 w 437"/>
              <a:gd name="T1" fmla="*/ 256 h 517"/>
              <a:gd name="T2" fmla="*/ 386 w 437"/>
              <a:gd name="T3" fmla="*/ 265 h 517"/>
              <a:gd name="T4" fmla="*/ 316 w 437"/>
              <a:gd name="T5" fmla="*/ 344 h 517"/>
              <a:gd name="T6" fmla="*/ 293 w 437"/>
              <a:gd name="T7" fmla="*/ 332 h 517"/>
              <a:gd name="T8" fmla="*/ 285 w 437"/>
              <a:gd name="T9" fmla="*/ 72 h 517"/>
              <a:gd name="T10" fmla="*/ 267 w 437"/>
              <a:gd name="T11" fmla="*/ 41 h 517"/>
              <a:gd name="T12" fmla="*/ 232 w 437"/>
              <a:gd name="T13" fmla="*/ 62 h 517"/>
              <a:gd name="T14" fmla="*/ 228 w 437"/>
              <a:gd name="T15" fmla="*/ 242 h 517"/>
              <a:gd name="T16" fmla="*/ 214 w 437"/>
              <a:gd name="T17" fmla="*/ 242 h 517"/>
              <a:gd name="T18" fmla="*/ 211 w 437"/>
              <a:gd name="T19" fmla="*/ 29 h 517"/>
              <a:gd name="T20" fmla="*/ 186 w 437"/>
              <a:gd name="T21" fmla="*/ 1 h 517"/>
              <a:gd name="T22" fmla="*/ 156 w 437"/>
              <a:gd name="T23" fmla="*/ 24 h 517"/>
              <a:gd name="T24" fmla="*/ 153 w 437"/>
              <a:gd name="T25" fmla="*/ 244 h 517"/>
              <a:gd name="T26" fmla="*/ 139 w 437"/>
              <a:gd name="T27" fmla="*/ 244 h 517"/>
              <a:gd name="T28" fmla="*/ 134 w 437"/>
              <a:gd name="T29" fmla="*/ 54 h 517"/>
              <a:gd name="T30" fmla="*/ 105 w 437"/>
              <a:gd name="T31" fmla="*/ 29 h 517"/>
              <a:gd name="T32" fmla="*/ 79 w 437"/>
              <a:gd name="T33" fmla="*/ 54 h 517"/>
              <a:gd name="T34" fmla="*/ 78 w 437"/>
              <a:gd name="T35" fmla="*/ 246 h 517"/>
              <a:gd name="T36" fmla="*/ 66 w 437"/>
              <a:gd name="T37" fmla="*/ 243 h 517"/>
              <a:gd name="T38" fmla="*/ 53 w 437"/>
              <a:gd name="T39" fmla="*/ 104 h 517"/>
              <a:gd name="T40" fmla="*/ 19 w 437"/>
              <a:gd name="T41" fmla="*/ 86 h 517"/>
              <a:gd name="T42" fmla="*/ 0 w 437"/>
              <a:gd name="T43" fmla="*/ 116 h 517"/>
              <a:gd name="T44" fmla="*/ 9 w 437"/>
              <a:gd name="T45" fmla="*/ 377 h 517"/>
              <a:gd name="T46" fmla="*/ 170 w 437"/>
              <a:gd name="T47" fmla="*/ 517 h 517"/>
              <a:gd name="T48" fmla="*/ 344 w 437"/>
              <a:gd name="T49" fmla="*/ 428 h 517"/>
              <a:gd name="T50" fmla="*/ 430 w 437"/>
              <a:gd name="T51" fmla="*/ 290 h 517"/>
              <a:gd name="T52" fmla="*/ 419 w 437"/>
              <a:gd name="T53" fmla="*/ 256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517">
                <a:moveTo>
                  <a:pt x="419" y="256"/>
                </a:moveTo>
                <a:cubicBezTo>
                  <a:pt x="408" y="252"/>
                  <a:pt x="395" y="254"/>
                  <a:pt x="386" y="265"/>
                </a:cubicBezTo>
                <a:cubicBezTo>
                  <a:pt x="316" y="344"/>
                  <a:pt x="316" y="344"/>
                  <a:pt x="316" y="344"/>
                </a:cubicBezTo>
                <a:cubicBezTo>
                  <a:pt x="305" y="357"/>
                  <a:pt x="293" y="348"/>
                  <a:pt x="293" y="332"/>
                </a:cubicBezTo>
                <a:cubicBezTo>
                  <a:pt x="285" y="72"/>
                  <a:pt x="285" y="72"/>
                  <a:pt x="285" y="72"/>
                </a:cubicBezTo>
                <a:cubicBezTo>
                  <a:pt x="284" y="58"/>
                  <a:pt x="282" y="45"/>
                  <a:pt x="267" y="41"/>
                </a:cubicBezTo>
                <a:cubicBezTo>
                  <a:pt x="248" y="35"/>
                  <a:pt x="233" y="45"/>
                  <a:pt x="232" y="62"/>
                </a:cubicBezTo>
                <a:cubicBezTo>
                  <a:pt x="228" y="242"/>
                  <a:pt x="228" y="242"/>
                  <a:pt x="228" y="242"/>
                </a:cubicBezTo>
                <a:cubicBezTo>
                  <a:pt x="227" y="258"/>
                  <a:pt x="214" y="257"/>
                  <a:pt x="214" y="242"/>
                </a:cubicBezTo>
                <a:cubicBezTo>
                  <a:pt x="211" y="29"/>
                  <a:pt x="211" y="29"/>
                  <a:pt x="211" y="29"/>
                </a:cubicBezTo>
                <a:cubicBezTo>
                  <a:pt x="211" y="15"/>
                  <a:pt x="201" y="3"/>
                  <a:pt x="186" y="1"/>
                </a:cubicBezTo>
                <a:cubicBezTo>
                  <a:pt x="171" y="0"/>
                  <a:pt x="156" y="10"/>
                  <a:pt x="156" y="24"/>
                </a:cubicBezTo>
                <a:cubicBezTo>
                  <a:pt x="153" y="244"/>
                  <a:pt x="153" y="244"/>
                  <a:pt x="153" y="244"/>
                </a:cubicBezTo>
                <a:cubicBezTo>
                  <a:pt x="153" y="257"/>
                  <a:pt x="140" y="256"/>
                  <a:pt x="139" y="24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3" y="40"/>
                  <a:pt x="121" y="29"/>
                  <a:pt x="105" y="29"/>
                </a:cubicBezTo>
                <a:cubicBezTo>
                  <a:pt x="90" y="29"/>
                  <a:pt x="79" y="41"/>
                  <a:pt x="79" y="54"/>
                </a:cubicBezTo>
                <a:cubicBezTo>
                  <a:pt x="78" y="246"/>
                  <a:pt x="78" y="246"/>
                  <a:pt x="78" y="246"/>
                </a:cubicBezTo>
                <a:cubicBezTo>
                  <a:pt x="78" y="256"/>
                  <a:pt x="67" y="257"/>
                  <a:pt x="66" y="243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2" y="91"/>
                  <a:pt x="34" y="83"/>
                  <a:pt x="19" y="86"/>
                </a:cubicBezTo>
                <a:cubicBezTo>
                  <a:pt x="5" y="90"/>
                  <a:pt x="0" y="103"/>
                  <a:pt x="0" y="116"/>
                </a:cubicBezTo>
                <a:cubicBezTo>
                  <a:pt x="9" y="377"/>
                  <a:pt x="9" y="377"/>
                  <a:pt x="9" y="377"/>
                </a:cubicBezTo>
                <a:cubicBezTo>
                  <a:pt x="11" y="455"/>
                  <a:pt x="93" y="517"/>
                  <a:pt x="170" y="517"/>
                </a:cubicBezTo>
                <a:cubicBezTo>
                  <a:pt x="245" y="517"/>
                  <a:pt x="308" y="486"/>
                  <a:pt x="344" y="428"/>
                </a:cubicBezTo>
                <a:cubicBezTo>
                  <a:pt x="430" y="290"/>
                  <a:pt x="430" y="290"/>
                  <a:pt x="430" y="290"/>
                </a:cubicBezTo>
                <a:cubicBezTo>
                  <a:pt x="437" y="279"/>
                  <a:pt x="436" y="262"/>
                  <a:pt x="419" y="256"/>
                </a:cubicBezTo>
                <a:close/>
              </a:path>
            </a:pathLst>
          </a:custGeom>
          <a:solidFill>
            <a:srgbClr val="27506E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AU" sz="227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charset="-122"/>
            </a:endParaRPr>
          </a:p>
        </p:txBody>
      </p:sp>
      <p:grpSp>
        <p:nvGrpSpPr>
          <p:cNvPr id="23" name="Group 11"/>
          <p:cNvGrpSpPr/>
          <p:nvPr/>
        </p:nvGrpSpPr>
        <p:grpSpPr>
          <a:xfrm>
            <a:off x="5115517" y="5063885"/>
            <a:ext cx="494589" cy="472074"/>
            <a:chOff x="1200150" y="2085975"/>
            <a:chExt cx="446088" cy="417513"/>
          </a:xfrm>
          <a:solidFill>
            <a:srgbClr val="27506E"/>
          </a:solidFill>
        </p:grpSpPr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1200150" y="2270125"/>
              <a:ext cx="446088" cy="233363"/>
            </a:xfrm>
            <a:custGeom>
              <a:avLst/>
              <a:gdLst>
                <a:gd name="T0" fmla="*/ 267 w 281"/>
                <a:gd name="T1" fmla="*/ 126 h 147"/>
                <a:gd name="T2" fmla="*/ 267 w 281"/>
                <a:gd name="T3" fmla="*/ 109 h 147"/>
                <a:gd name="T4" fmla="*/ 251 w 281"/>
                <a:gd name="T5" fmla="*/ 109 h 147"/>
                <a:gd name="T6" fmla="*/ 251 w 281"/>
                <a:gd name="T7" fmla="*/ 19 h 147"/>
                <a:gd name="T8" fmla="*/ 267 w 281"/>
                <a:gd name="T9" fmla="*/ 19 h 147"/>
                <a:gd name="T10" fmla="*/ 267 w 281"/>
                <a:gd name="T11" fmla="*/ 0 h 147"/>
                <a:gd name="T12" fmla="*/ 14 w 281"/>
                <a:gd name="T13" fmla="*/ 0 h 147"/>
                <a:gd name="T14" fmla="*/ 14 w 281"/>
                <a:gd name="T15" fmla="*/ 19 h 147"/>
                <a:gd name="T16" fmla="*/ 30 w 281"/>
                <a:gd name="T17" fmla="*/ 19 h 147"/>
                <a:gd name="T18" fmla="*/ 30 w 281"/>
                <a:gd name="T19" fmla="*/ 109 h 147"/>
                <a:gd name="T20" fmla="*/ 14 w 281"/>
                <a:gd name="T21" fmla="*/ 109 h 147"/>
                <a:gd name="T22" fmla="*/ 14 w 281"/>
                <a:gd name="T23" fmla="*/ 126 h 147"/>
                <a:gd name="T24" fmla="*/ 0 w 281"/>
                <a:gd name="T25" fmla="*/ 126 h 147"/>
                <a:gd name="T26" fmla="*/ 0 w 281"/>
                <a:gd name="T27" fmla="*/ 147 h 147"/>
                <a:gd name="T28" fmla="*/ 281 w 281"/>
                <a:gd name="T29" fmla="*/ 147 h 147"/>
                <a:gd name="T30" fmla="*/ 281 w 281"/>
                <a:gd name="T31" fmla="*/ 126 h 147"/>
                <a:gd name="T32" fmla="*/ 267 w 281"/>
                <a:gd name="T33" fmla="*/ 126 h 147"/>
                <a:gd name="T34" fmla="*/ 92 w 281"/>
                <a:gd name="T35" fmla="*/ 109 h 147"/>
                <a:gd name="T36" fmla="*/ 62 w 281"/>
                <a:gd name="T37" fmla="*/ 109 h 147"/>
                <a:gd name="T38" fmla="*/ 62 w 281"/>
                <a:gd name="T39" fmla="*/ 19 h 147"/>
                <a:gd name="T40" fmla="*/ 92 w 281"/>
                <a:gd name="T41" fmla="*/ 19 h 147"/>
                <a:gd name="T42" fmla="*/ 92 w 281"/>
                <a:gd name="T43" fmla="*/ 109 h 147"/>
                <a:gd name="T44" fmla="*/ 155 w 281"/>
                <a:gd name="T45" fmla="*/ 109 h 147"/>
                <a:gd name="T46" fmla="*/ 125 w 281"/>
                <a:gd name="T47" fmla="*/ 109 h 147"/>
                <a:gd name="T48" fmla="*/ 125 w 281"/>
                <a:gd name="T49" fmla="*/ 19 h 147"/>
                <a:gd name="T50" fmla="*/ 155 w 281"/>
                <a:gd name="T51" fmla="*/ 19 h 147"/>
                <a:gd name="T52" fmla="*/ 155 w 281"/>
                <a:gd name="T53" fmla="*/ 109 h 147"/>
                <a:gd name="T54" fmla="*/ 218 w 281"/>
                <a:gd name="T55" fmla="*/ 109 h 147"/>
                <a:gd name="T56" fmla="*/ 188 w 281"/>
                <a:gd name="T57" fmla="*/ 109 h 147"/>
                <a:gd name="T58" fmla="*/ 188 w 281"/>
                <a:gd name="T59" fmla="*/ 19 h 147"/>
                <a:gd name="T60" fmla="*/ 218 w 281"/>
                <a:gd name="T61" fmla="*/ 19 h 147"/>
                <a:gd name="T62" fmla="*/ 218 w 281"/>
                <a:gd name="T63" fmla="*/ 10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1" h="147">
                  <a:moveTo>
                    <a:pt x="267" y="126"/>
                  </a:moveTo>
                  <a:lnTo>
                    <a:pt x="267" y="109"/>
                  </a:lnTo>
                  <a:lnTo>
                    <a:pt x="251" y="109"/>
                  </a:lnTo>
                  <a:lnTo>
                    <a:pt x="251" y="19"/>
                  </a:lnTo>
                  <a:lnTo>
                    <a:pt x="267" y="19"/>
                  </a:lnTo>
                  <a:lnTo>
                    <a:pt x="267" y="0"/>
                  </a:lnTo>
                  <a:lnTo>
                    <a:pt x="14" y="0"/>
                  </a:lnTo>
                  <a:lnTo>
                    <a:pt x="14" y="19"/>
                  </a:lnTo>
                  <a:lnTo>
                    <a:pt x="30" y="19"/>
                  </a:lnTo>
                  <a:lnTo>
                    <a:pt x="30" y="109"/>
                  </a:lnTo>
                  <a:lnTo>
                    <a:pt x="14" y="109"/>
                  </a:lnTo>
                  <a:lnTo>
                    <a:pt x="14" y="126"/>
                  </a:lnTo>
                  <a:lnTo>
                    <a:pt x="0" y="126"/>
                  </a:lnTo>
                  <a:lnTo>
                    <a:pt x="0" y="147"/>
                  </a:lnTo>
                  <a:lnTo>
                    <a:pt x="281" y="147"/>
                  </a:lnTo>
                  <a:lnTo>
                    <a:pt x="281" y="126"/>
                  </a:lnTo>
                  <a:lnTo>
                    <a:pt x="267" y="126"/>
                  </a:lnTo>
                  <a:close/>
                  <a:moveTo>
                    <a:pt x="92" y="109"/>
                  </a:moveTo>
                  <a:lnTo>
                    <a:pt x="62" y="109"/>
                  </a:lnTo>
                  <a:lnTo>
                    <a:pt x="62" y="19"/>
                  </a:lnTo>
                  <a:lnTo>
                    <a:pt x="92" y="19"/>
                  </a:lnTo>
                  <a:lnTo>
                    <a:pt x="92" y="109"/>
                  </a:lnTo>
                  <a:close/>
                  <a:moveTo>
                    <a:pt x="155" y="109"/>
                  </a:moveTo>
                  <a:lnTo>
                    <a:pt x="125" y="109"/>
                  </a:lnTo>
                  <a:lnTo>
                    <a:pt x="125" y="19"/>
                  </a:lnTo>
                  <a:lnTo>
                    <a:pt x="155" y="19"/>
                  </a:lnTo>
                  <a:lnTo>
                    <a:pt x="155" y="109"/>
                  </a:lnTo>
                  <a:close/>
                  <a:moveTo>
                    <a:pt x="218" y="109"/>
                  </a:moveTo>
                  <a:lnTo>
                    <a:pt x="188" y="109"/>
                  </a:lnTo>
                  <a:lnTo>
                    <a:pt x="188" y="19"/>
                  </a:lnTo>
                  <a:lnTo>
                    <a:pt x="218" y="19"/>
                  </a:lnTo>
                  <a:lnTo>
                    <a:pt x="218" y="1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/>
          </p:nvSpPr>
          <p:spPr bwMode="auto">
            <a:xfrm>
              <a:off x="1200150" y="2085975"/>
              <a:ext cx="446088" cy="163513"/>
            </a:xfrm>
            <a:custGeom>
              <a:avLst/>
              <a:gdLst>
                <a:gd name="T0" fmla="*/ 140 w 281"/>
                <a:gd name="T1" fmla="*/ 0 h 103"/>
                <a:gd name="T2" fmla="*/ 0 w 281"/>
                <a:gd name="T3" fmla="*/ 95 h 103"/>
                <a:gd name="T4" fmla="*/ 0 w 281"/>
                <a:gd name="T5" fmla="*/ 103 h 103"/>
                <a:gd name="T6" fmla="*/ 281 w 281"/>
                <a:gd name="T7" fmla="*/ 103 h 103"/>
                <a:gd name="T8" fmla="*/ 281 w 281"/>
                <a:gd name="T9" fmla="*/ 95 h 103"/>
                <a:gd name="T10" fmla="*/ 140 w 281"/>
                <a:gd name="T11" fmla="*/ 0 h 103"/>
                <a:gd name="T12" fmla="*/ 190 w 281"/>
                <a:gd name="T13" fmla="*/ 74 h 103"/>
                <a:gd name="T14" fmla="*/ 91 w 281"/>
                <a:gd name="T15" fmla="*/ 74 h 103"/>
                <a:gd name="T16" fmla="*/ 91 w 281"/>
                <a:gd name="T17" fmla="*/ 71 h 103"/>
                <a:gd name="T18" fmla="*/ 140 w 281"/>
                <a:gd name="T19" fmla="*/ 38 h 103"/>
                <a:gd name="T20" fmla="*/ 190 w 281"/>
                <a:gd name="T21" fmla="*/ 71 h 103"/>
                <a:gd name="T22" fmla="*/ 190 w 281"/>
                <a:gd name="T23" fmla="*/ 7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103">
                  <a:moveTo>
                    <a:pt x="140" y="0"/>
                  </a:moveTo>
                  <a:lnTo>
                    <a:pt x="0" y="95"/>
                  </a:lnTo>
                  <a:lnTo>
                    <a:pt x="0" y="103"/>
                  </a:lnTo>
                  <a:lnTo>
                    <a:pt x="281" y="103"/>
                  </a:lnTo>
                  <a:lnTo>
                    <a:pt x="281" y="95"/>
                  </a:lnTo>
                  <a:lnTo>
                    <a:pt x="140" y="0"/>
                  </a:lnTo>
                  <a:close/>
                  <a:moveTo>
                    <a:pt x="190" y="74"/>
                  </a:moveTo>
                  <a:lnTo>
                    <a:pt x="91" y="74"/>
                  </a:lnTo>
                  <a:lnTo>
                    <a:pt x="91" y="71"/>
                  </a:lnTo>
                  <a:lnTo>
                    <a:pt x="140" y="38"/>
                  </a:lnTo>
                  <a:lnTo>
                    <a:pt x="190" y="71"/>
                  </a:lnTo>
                  <a:lnTo>
                    <a:pt x="19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24" name="Group 85"/>
          <p:cNvGrpSpPr/>
          <p:nvPr/>
        </p:nvGrpSpPr>
        <p:grpSpPr>
          <a:xfrm>
            <a:off x="3219178" y="3921554"/>
            <a:ext cx="562030" cy="562030"/>
            <a:chOff x="1200150" y="3768725"/>
            <a:chExt cx="446088" cy="446088"/>
          </a:xfrm>
          <a:solidFill>
            <a:srgbClr val="27506E"/>
          </a:solidFill>
        </p:grpSpPr>
        <p:sp>
          <p:nvSpPr>
            <p:cNvPr id="25" name="Freeform 78"/>
            <p:cNvSpPr/>
            <p:nvPr/>
          </p:nvSpPr>
          <p:spPr bwMode="auto">
            <a:xfrm>
              <a:off x="1200150" y="3768725"/>
              <a:ext cx="446088" cy="446088"/>
            </a:xfrm>
            <a:custGeom>
              <a:avLst/>
              <a:gdLst>
                <a:gd name="T0" fmla="*/ 539 w 580"/>
                <a:gd name="T1" fmla="*/ 141 h 580"/>
                <a:gd name="T2" fmla="*/ 509 w 580"/>
                <a:gd name="T3" fmla="*/ 171 h 580"/>
                <a:gd name="T4" fmla="*/ 489 w 580"/>
                <a:gd name="T5" fmla="*/ 181 h 580"/>
                <a:gd name="T6" fmla="*/ 517 w 580"/>
                <a:gd name="T7" fmla="*/ 290 h 580"/>
                <a:gd name="T8" fmla="*/ 290 w 580"/>
                <a:gd name="T9" fmla="*/ 517 h 580"/>
                <a:gd name="T10" fmla="*/ 63 w 580"/>
                <a:gd name="T11" fmla="*/ 290 h 580"/>
                <a:gd name="T12" fmla="*/ 290 w 580"/>
                <a:gd name="T13" fmla="*/ 63 h 580"/>
                <a:gd name="T14" fmla="*/ 401 w 580"/>
                <a:gd name="T15" fmla="*/ 92 h 580"/>
                <a:gd name="T16" fmla="*/ 411 w 580"/>
                <a:gd name="T17" fmla="*/ 72 h 580"/>
                <a:gd name="T18" fmla="*/ 441 w 580"/>
                <a:gd name="T19" fmla="*/ 42 h 580"/>
                <a:gd name="T20" fmla="*/ 290 w 580"/>
                <a:gd name="T21" fmla="*/ 0 h 580"/>
                <a:gd name="T22" fmla="*/ 0 w 580"/>
                <a:gd name="T23" fmla="*/ 290 h 580"/>
                <a:gd name="T24" fmla="*/ 290 w 580"/>
                <a:gd name="T25" fmla="*/ 580 h 580"/>
                <a:gd name="T26" fmla="*/ 580 w 580"/>
                <a:gd name="T27" fmla="*/ 290 h 580"/>
                <a:gd name="T28" fmla="*/ 539 w 580"/>
                <a:gd name="T29" fmla="*/ 14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0" h="580">
                  <a:moveTo>
                    <a:pt x="539" y="141"/>
                  </a:moveTo>
                  <a:cubicBezTo>
                    <a:pt x="509" y="171"/>
                    <a:pt x="509" y="171"/>
                    <a:pt x="509" y="171"/>
                  </a:cubicBezTo>
                  <a:cubicBezTo>
                    <a:pt x="504" y="176"/>
                    <a:pt x="496" y="179"/>
                    <a:pt x="489" y="181"/>
                  </a:cubicBezTo>
                  <a:cubicBezTo>
                    <a:pt x="506" y="213"/>
                    <a:pt x="517" y="250"/>
                    <a:pt x="517" y="290"/>
                  </a:cubicBezTo>
                  <a:cubicBezTo>
                    <a:pt x="517" y="415"/>
                    <a:pt x="415" y="517"/>
                    <a:pt x="290" y="517"/>
                  </a:cubicBezTo>
                  <a:cubicBezTo>
                    <a:pt x="165" y="517"/>
                    <a:pt x="63" y="415"/>
                    <a:pt x="63" y="290"/>
                  </a:cubicBezTo>
                  <a:cubicBezTo>
                    <a:pt x="63" y="165"/>
                    <a:pt x="165" y="63"/>
                    <a:pt x="290" y="63"/>
                  </a:cubicBezTo>
                  <a:cubicBezTo>
                    <a:pt x="330" y="63"/>
                    <a:pt x="368" y="74"/>
                    <a:pt x="401" y="92"/>
                  </a:cubicBezTo>
                  <a:cubicBezTo>
                    <a:pt x="402" y="85"/>
                    <a:pt x="406" y="78"/>
                    <a:pt x="411" y="7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397" y="15"/>
                    <a:pt x="345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50"/>
                    <a:pt x="130" y="580"/>
                    <a:pt x="290" y="580"/>
                  </a:cubicBezTo>
                  <a:cubicBezTo>
                    <a:pt x="450" y="580"/>
                    <a:pt x="580" y="450"/>
                    <a:pt x="580" y="290"/>
                  </a:cubicBezTo>
                  <a:cubicBezTo>
                    <a:pt x="580" y="235"/>
                    <a:pt x="565" y="184"/>
                    <a:pt x="539" y="1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26" name="Freeform 79"/>
            <p:cNvSpPr/>
            <p:nvPr/>
          </p:nvSpPr>
          <p:spPr bwMode="auto">
            <a:xfrm>
              <a:off x="1381125" y="3781425"/>
              <a:ext cx="252413" cy="252413"/>
            </a:xfrm>
            <a:custGeom>
              <a:avLst/>
              <a:gdLst>
                <a:gd name="T0" fmla="*/ 186 w 329"/>
                <a:gd name="T1" fmla="*/ 67 h 328"/>
                <a:gd name="T2" fmla="*/ 249 w 329"/>
                <a:gd name="T3" fmla="*/ 4 h 328"/>
                <a:gd name="T4" fmla="*/ 257 w 329"/>
                <a:gd name="T5" fmla="*/ 7 h 328"/>
                <a:gd name="T6" fmla="*/ 263 w 329"/>
                <a:gd name="T7" fmla="*/ 66 h 328"/>
                <a:gd name="T8" fmla="*/ 322 w 329"/>
                <a:gd name="T9" fmla="*/ 71 h 328"/>
                <a:gd name="T10" fmla="*/ 325 w 329"/>
                <a:gd name="T11" fmla="*/ 80 h 328"/>
                <a:gd name="T12" fmla="*/ 262 w 329"/>
                <a:gd name="T13" fmla="*/ 142 h 328"/>
                <a:gd name="T14" fmla="*/ 245 w 329"/>
                <a:gd name="T15" fmla="*/ 149 h 328"/>
                <a:gd name="T16" fmla="*/ 207 w 329"/>
                <a:gd name="T17" fmla="*/ 145 h 328"/>
                <a:gd name="T18" fmla="*/ 99 w 329"/>
                <a:gd name="T19" fmla="*/ 253 h 328"/>
                <a:gd name="T20" fmla="*/ 89 w 329"/>
                <a:gd name="T21" fmla="*/ 309 h 328"/>
                <a:gd name="T22" fmla="*/ 19 w 329"/>
                <a:gd name="T23" fmla="*/ 309 h 328"/>
                <a:gd name="T24" fmla="*/ 19 w 329"/>
                <a:gd name="T25" fmla="*/ 239 h 328"/>
                <a:gd name="T26" fmla="*/ 75 w 329"/>
                <a:gd name="T27" fmla="*/ 230 h 328"/>
                <a:gd name="T28" fmla="*/ 184 w 329"/>
                <a:gd name="T29" fmla="*/ 121 h 328"/>
                <a:gd name="T30" fmla="*/ 180 w 329"/>
                <a:gd name="T31" fmla="*/ 84 h 328"/>
                <a:gd name="T32" fmla="*/ 186 w 329"/>
                <a:gd name="T33" fmla="*/ 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9" h="328">
                  <a:moveTo>
                    <a:pt x="186" y="67"/>
                  </a:moveTo>
                  <a:cubicBezTo>
                    <a:pt x="249" y="4"/>
                    <a:pt x="249" y="4"/>
                    <a:pt x="249" y="4"/>
                  </a:cubicBezTo>
                  <a:cubicBezTo>
                    <a:pt x="253" y="0"/>
                    <a:pt x="256" y="1"/>
                    <a:pt x="257" y="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7" y="72"/>
                    <a:pt x="329" y="76"/>
                    <a:pt x="325" y="80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8" y="146"/>
                    <a:pt x="250" y="149"/>
                    <a:pt x="245" y="149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7" y="272"/>
                    <a:pt x="104" y="294"/>
                    <a:pt x="89" y="309"/>
                  </a:cubicBezTo>
                  <a:cubicBezTo>
                    <a:pt x="70" y="328"/>
                    <a:pt x="39" y="328"/>
                    <a:pt x="19" y="309"/>
                  </a:cubicBezTo>
                  <a:cubicBezTo>
                    <a:pt x="0" y="290"/>
                    <a:pt x="0" y="259"/>
                    <a:pt x="19" y="239"/>
                  </a:cubicBezTo>
                  <a:cubicBezTo>
                    <a:pt x="34" y="224"/>
                    <a:pt x="57" y="221"/>
                    <a:pt x="75" y="230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78"/>
                    <a:pt x="182" y="71"/>
                    <a:pt x="186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27" name="Freeform 80"/>
            <p:cNvSpPr/>
            <p:nvPr/>
          </p:nvSpPr>
          <p:spPr bwMode="auto">
            <a:xfrm>
              <a:off x="1292225" y="3860800"/>
              <a:ext cx="261938" cy="261938"/>
            </a:xfrm>
            <a:custGeom>
              <a:avLst/>
              <a:gdLst>
                <a:gd name="T0" fmla="*/ 170 w 340"/>
                <a:gd name="T1" fmla="*/ 73 h 340"/>
                <a:gd name="T2" fmla="*/ 212 w 340"/>
                <a:gd name="T3" fmla="*/ 83 h 340"/>
                <a:gd name="T4" fmla="*/ 266 w 340"/>
                <a:gd name="T5" fmla="*/ 30 h 340"/>
                <a:gd name="T6" fmla="*/ 170 w 340"/>
                <a:gd name="T7" fmla="*/ 0 h 340"/>
                <a:gd name="T8" fmla="*/ 0 w 340"/>
                <a:gd name="T9" fmla="*/ 170 h 340"/>
                <a:gd name="T10" fmla="*/ 170 w 340"/>
                <a:gd name="T11" fmla="*/ 340 h 340"/>
                <a:gd name="T12" fmla="*/ 340 w 340"/>
                <a:gd name="T13" fmla="*/ 170 h 340"/>
                <a:gd name="T14" fmla="*/ 311 w 340"/>
                <a:gd name="T15" fmla="*/ 76 h 340"/>
                <a:gd name="T16" fmla="*/ 258 w 340"/>
                <a:gd name="T17" fmla="*/ 130 h 340"/>
                <a:gd name="T18" fmla="*/ 267 w 340"/>
                <a:gd name="T19" fmla="*/ 170 h 340"/>
                <a:gd name="T20" fmla="*/ 170 w 340"/>
                <a:gd name="T21" fmla="*/ 267 h 340"/>
                <a:gd name="T22" fmla="*/ 73 w 340"/>
                <a:gd name="T23" fmla="*/ 170 h 340"/>
                <a:gd name="T24" fmla="*/ 170 w 340"/>
                <a:gd name="T25" fmla="*/ 7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340">
                  <a:moveTo>
                    <a:pt x="170" y="73"/>
                  </a:moveTo>
                  <a:cubicBezTo>
                    <a:pt x="185" y="73"/>
                    <a:pt x="199" y="77"/>
                    <a:pt x="212" y="83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38" y="11"/>
                    <a:pt x="205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135"/>
                    <a:pt x="329" y="103"/>
                    <a:pt x="311" y="76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64" y="142"/>
                    <a:pt x="267" y="156"/>
                    <a:pt x="267" y="170"/>
                  </a:cubicBezTo>
                  <a:cubicBezTo>
                    <a:pt x="267" y="223"/>
                    <a:pt x="223" y="267"/>
                    <a:pt x="170" y="267"/>
                  </a:cubicBezTo>
                  <a:cubicBezTo>
                    <a:pt x="117" y="267"/>
                    <a:pt x="73" y="223"/>
                    <a:pt x="73" y="170"/>
                  </a:cubicBezTo>
                  <a:cubicBezTo>
                    <a:pt x="73" y="117"/>
                    <a:pt x="117" y="73"/>
                    <a:pt x="1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27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8233714" y="3284191"/>
            <a:ext cx="2050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方正黑体简体" panose="02000000000000000000" pitchFamily="2" charset="-122"/>
              <a:buChar char="★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党群协作社交化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233713" y="2700401"/>
            <a:ext cx="205016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方正黑体简体" panose="02000000000000000000" pitchFamily="2" charset="-122"/>
              <a:buChar char="★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党务管理规范化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233714" y="4456818"/>
            <a:ext cx="2050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方正黑体简体" panose="02000000000000000000" pitchFamily="2" charset="-122"/>
              <a:buChar char="★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党统信息数字化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233714" y="3867631"/>
            <a:ext cx="2050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方正黑体简体" panose="02000000000000000000" pitchFamily="2" charset="-122"/>
              <a:buChar char="★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党务工作精细化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243239" y="5042473"/>
            <a:ext cx="2050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方正黑体简体" panose="02000000000000000000" pitchFamily="2" charset="-122"/>
              <a:buChar char="★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党纪监督主动化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2155" y="0"/>
            <a:ext cx="496443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就业管理系统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2155" y="688627"/>
            <a:ext cx="11161171" cy="1246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就业管理系统：</a:t>
            </a:r>
            <a:endParaRPr lang="en-US" altLang="zh-CN" b="1" dirty="0" smtClean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面向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就业指导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中心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毕业生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辅导员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、校领导以及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用人单位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提供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就业网站、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用人</a:t>
            </a:r>
            <a:r>
              <a:rPr lang="zh-CN" altLang="zh-CN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单位管理、简历管理、招聘管理、就业交流、就业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登记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等功能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，为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毕业生就业提供网上服务平台，对毕业生就业进行全面、深入地指导，有效提高毕业生就业率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。</a:t>
            </a:r>
            <a:endParaRPr lang="zh-CN" altLang="zh-CN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5109962" y="3161259"/>
            <a:ext cx="1304055" cy="368300"/>
          </a:xfrm>
          <a:prstGeom prst="rect">
            <a:avLst/>
          </a:prstGeom>
          <a:solidFill>
            <a:srgbClr val="B4B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用人单位</a:t>
            </a:r>
            <a:endParaRPr lang="en-US" altLang="zh-CN" b="1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1219957" y="4690005"/>
            <a:ext cx="1236576" cy="368300"/>
          </a:xfrm>
          <a:prstGeom prst="rect">
            <a:avLst/>
          </a:prstGeom>
          <a:solidFill>
            <a:srgbClr val="FDCB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 校</a:t>
            </a:r>
            <a:endParaRPr lang="en-US" altLang="zh-CN" b="1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994341" y="5095489"/>
            <a:ext cx="16239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就业管理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就业指导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就业监督</a:t>
            </a:r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1219956" y="2331666"/>
            <a:ext cx="1236576" cy="368300"/>
          </a:xfrm>
          <a:prstGeom prst="rect">
            <a:avLst/>
          </a:prstGeom>
          <a:solidFill>
            <a:srgbClr val="FA9A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   生</a:t>
            </a:r>
            <a:endParaRPr lang="en-US" altLang="zh-CN" b="1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994341" y="2646589"/>
            <a:ext cx="174988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就业信息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简历发布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求职应聘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去向登记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eaLnBrk="1" hangingPunct="1"/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90572" y="2570709"/>
            <a:ext cx="3148867" cy="2423333"/>
            <a:chOff x="2983126" y="2727641"/>
            <a:chExt cx="4248331" cy="3268331"/>
          </a:xfrm>
        </p:grpSpPr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3349095" y="3083227"/>
              <a:ext cx="1800225" cy="1800225"/>
            </a:xfrm>
            <a:prstGeom prst="ellipse">
              <a:avLst/>
            </a:prstGeom>
            <a:solidFill>
              <a:srgbClr val="FA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3730095" y="4195747"/>
              <a:ext cx="1800225" cy="1800225"/>
            </a:xfrm>
            <a:prstGeom prst="ellipse">
              <a:avLst/>
            </a:prstGeom>
            <a:solidFill>
              <a:srgbClr val="FDCB82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8" name="弧形 37"/>
            <p:cNvSpPr/>
            <p:nvPr/>
          </p:nvSpPr>
          <p:spPr>
            <a:xfrm rot="18096577">
              <a:off x="6247053" y="3742175"/>
              <a:ext cx="955913" cy="1012894"/>
            </a:xfrm>
            <a:prstGeom prst="arc">
              <a:avLst>
                <a:gd name="adj1" fmla="val 15669845"/>
                <a:gd name="adj2" fmla="val 126852"/>
              </a:avLst>
            </a:prstGeom>
            <a:ln>
              <a:solidFill>
                <a:srgbClr val="B4B17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9" name="弧形 38"/>
            <p:cNvSpPr/>
            <p:nvPr/>
          </p:nvSpPr>
          <p:spPr>
            <a:xfrm>
              <a:off x="2983126" y="2727641"/>
              <a:ext cx="731938" cy="1326872"/>
            </a:xfrm>
            <a:prstGeom prst="arc">
              <a:avLst>
                <a:gd name="adj1" fmla="val 16200000"/>
                <a:gd name="adj2" fmla="val 21349829"/>
              </a:avLst>
            </a:prstGeom>
            <a:ln>
              <a:solidFill>
                <a:srgbClr val="FA9A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0" name="弧形 39"/>
            <p:cNvSpPr/>
            <p:nvPr/>
          </p:nvSpPr>
          <p:spPr>
            <a:xfrm rot="1188091" flipV="1">
              <a:off x="3177921" y="4592428"/>
              <a:ext cx="708504" cy="1261722"/>
            </a:xfrm>
            <a:prstGeom prst="arc">
              <a:avLst>
                <a:gd name="adj1" fmla="val 15155280"/>
                <a:gd name="adj2" fmla="val 21349829"/>
              </a:avLst>
            </a:prstGeom>
            <a:ln>
              <a:solidFill>
                <a:srgbClr val="FDCB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4672589" y="3355671"/>
              <a:ext cx="1800225" cy="1800225"/>
            </a:xfrm>
            <a:prstGeom prst="ellipse">
              <a:avLst/>
            </a:prstGeom>
            <a:solidFill>
              <a:srgbClr val="B4B17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 bwMode="auto">
            <a:xfrm>
              <a:off x="3842400" y="3206814"/>
              <a:ext cx="692151" cy="900112"/>
              <a:chOff x="4456113" y="3070225"/>
              <a:chExt cx="439738" cy="573088"/>
            </a:xfrm>
          </p:grpSpPr>
          <p:sp>
            <p:nvSpPr>
              <p:cNvPr id="48" name="Freeform 49"/>
              <p:cNvSpPr/>
              <p:nvPr/>
            </p:nvSpPr>
            <p:spPr bwMode="auto">
              <a:xfrm>
                <a:off x="4456113" y="3476625"/>
                <a:ext cx="439738" cy="166688"/>
              </a:xfrm>
              <a:custGeom>
                <a:avLst/>
                <a:gdLst>
                  <a:gd name="T0" fmla="*/ 2147483647 w 504"/>
                  <a:gd name="T1" fmla="*/ 0 h 190"/>
                  <a:gd name="T2" fmla="*/ 2147483647 w 504"/>
                  <a:gd name="T3" fmla="*/ 2147483647 h 190"/>
                  <a:gd name="T4" fmla="*/ 2147483647 w 504"/>
                  <a:gd name="T5" fmla="*/ 2147483647 h 190"/>
                  <a:gd name="T6" fmla="*/ 2147483647 w 504"/>
                  <a:gd name="T7" fmla="*/ 2147483647 h 190"/>
                  <a:gd name="T8" fmla="*/ 2147483647 w 504"/>
                  <a:gd name="T9" fmla="*/ 0 h 190"/>
                  <a:gd name="T10" fmla="*/ 0 w 504"/>
                  <a:gd name="T11" fmla="*/ 2147483647 h 190"/>
                  <a:gd name="T12" fmla="*/ 2147483647 w 504"/>
                  <a:gd name="T13" fmla="*/ 2147483647 h 190"/>
                  <a:gd name="T14" fmla="*/ 2147483647 w 504"/>
                  <a:gd name="T15" fmla="*/ 2147483647 h 190"/>
                  <a:gd name="T16" fmla="*/ 2147483647 w 504"/>
                  <a:gd name="T17" fmla="*/ 0 h 1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04"/>
                  <a:gd name="T28" fmla="*/ 0 h 190"/>
                  <a:gd name="T29" fmla="*/ 504 w 504"/>
                  <a:gd name="T30" fmla="*/ 190 h 1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04" h="190">
                    <a:moveTo>
                      <a:pt x="422" y="0"/>
                    </a:moveTo>
                    <a:cubicBezTo>
                      <a:pt x="420" y="2"/>
                      <a:pt x="418" y="5"/>
                      <a:pt x="416" y="7"/>
                    </a:cubicBezTo>
                    <a:cubicBezTo>
                      <a:pt x="374" y="60"/>
                      <a:pt x="314" y="90"/>
                      <a:pt x="252" y="90"/>
                    </a:cubicBezTo>
                    <a:cubicBezTo>
                      <a:pt x="190" y="90"/>
                      <a:pt x="130" y="60"/>
                      <a:pt x="88" y="7"/>
                    </a:cubicBezTo>
                    <a:cubicBezTo>
                      <a:pt x="86" y="5"/>
                      <a:pt x="84" y="2"/>
                      <a:pt x="82" y="0"/>
                    </a:cubicBezTo>
                    <a:cubicBezTo>
                      <a:pt x="29" y="43"/>
                      <a:pt x="0" y="96"/>
                      <a:pt x="0" y="118"/>
                    </a:cubicBezTo>
                    <a:cubicBezTo>
                      <a:pt x="0" y="158"/>
                      <a:pt x="93" y="190"/>
                      <a:pt x="252" y="190"/>
                    </a:cubicBezTo>
                    <a:cubicBezTo>
                      <a:pt x="411" y="190"/>
                      <a:pt x="504" y="158"/>
                      <a:pt x="504" y="118"/>
                    </a:cubicBezTo>
                    <a:cubicBezTo>
                      <a:pt x="504" y="96"/>
                      <a:pt x="475" y="43"/>
                      <a:pt x="422" y="0"/>
                    </a:cubicBezTo>
                    <a:close/>
                  </a:path>
                </a:pathLst>
              </a:custGeom>
              <a:noFill/>
              <a:ln w="34925" cap="rnd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 sz="240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9" name="Freeform 50"/>
              <p:cNvSpPr/>
              <p:nvPr/>
            </p:nvSpPr>
            <p:spPr bwMode="auto">
              <a:xfrm>
                <a:off x="4557713" y="3233738"/>
                <a:ext cx="241300" cy="252413"/>
              </a:xfrm>
              <a:custGeom>
                <a:avLst/>
                <a:gdLst>
                  <a:gd name="T0" fmla="*/ 2147483647 w 276"/>
                  <a:gd name="T1" fmla="*/ 0 h 288"/>
                  <a:gd name="T2" fmla="*/ 0 w 276"/>
                  <a:gd name="T3" fmla="*/ 2147483647 h 288"/>
                  <a:gd name="T4" fmla="*/ 2147483647 w 276"/>
                  <a:gd name="T5" fmla="*/ 2147483647 h 288"/>
                  <a:gd name="T6" fmla="*/ 2147483647 w 276"/>
                  <a:gd name="T7" fmla="*/ 2147483647 h 288"/>
                  <a:gd name="T8" fmla="*/ 2147483647 w 27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6"/>
                  <a:gd name="T16" fmla="*/ 0 h 288"/>
                  <a:gd name="T17" fmla="*/ 276 w 27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6" h="288">
                    <a:moveTo>
                      <a:pt x="207" y="0"/>
                    </a:moveTo>
                    <a:cubicBezTo>
                      <a:pt x="207" y="0"/>
                      <a:pt x="197" y="115"/>
                      <a:pt x="0" y="169"/>
                    </a:cubicBezTo>
                    <a:cubicBezTo>
                      <a:pt x="20" y="239"/>
                      <a:pt x="73" y="288"/>
                      <a:pt x="135" y="288"/>
                    </a:cubicBezTo>
                    <a:cubicBezTo>
                      <a:pt x="204" y="288"/>
                      <a:pt x="261" y="228"/>
                      <a:pt x="276" y="147"/>
                    </a:cubicBezTo>
                    <a:cubicBezTo>
                      <a:pt x="240" y="95"/>
                      <a:pt x="207" y="0"/>
                      <a:pt x="207" y="0"/>
                    </a:cubicBezTo>
                    <a:close/>
                  </a:path>
                </a:pathLst>
              </a:custGeom>
              <a:noFill/>
              <a:ln w="34925" cap="rnd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 sz="240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4518025" y="3070225"/>
                <a:ext cx="314325" cy="320675"/>
              </a:xfrm>
              <a:custGeom>
                <a:avLst/>
                <a:gdLst>
                  <a:gd name="T0" fmla="*/ 0 w 360"/>
                  <a:gd name="T1" fmla="*/ 2147483647 h 368"/>
                  <a:gd name="T2" fmla="*/ 2147483647 w 360"/>
                  <a:gd name="T3" fmla="*/ 2147483647 h 368"/>
                  <a:gd name="T4" fmla="*/ 2147483647 w 360"/>
                  <a:gd name="T5" fmla="*/ 2147483647 h 368"/>
                  <a:gd name="T6" fmla="*/ 2147483647 w 360"/>
                  <a:gd name="T7" fmla="*/ 2147483647 h 368"/>
                  <a:gd name="T8" fmla="*/ 0 w 360"/>
                  <a:gd name="T9" fmla="*/ 2147483647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0"/>
                  <a:gd name="T16" fmla="*/ 0 h 368"/>
                  <a:gd name="T17" fmla="*/ 360 w 360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0" h="368">
                    <a:moveTo>
                      <a:pt x="0" y="368"/>
                    </a:moveTo>
                    <a:cubicBezTo>
                      <a:pt x="240" y="320"/>
                      <a:pt x="252" y="188"/>
                      <a:pt x="252" y="188"/>
                    </a:cubicBezTo>
                    <a:cubicBezTo>
                      <a:pt x="252" y="188"/>
                      <a:pt x="315" y="368"/>
                      <a:pt x="360" y="368"/>
                    </a:cubicBezTo>
                    <a:cubicBezTo>
                      <a:pt x="360" y="83"/>
                      <a:pt x="252" y="116"/>
                      <a:pt x="252" y="116"/>
                    </a:cubicBezTo>
                    <a:cubicBezTo>
                      <a:pt x="252" y="116"/>
                      <a:pt x="0" y="0"/>
                      <a:pt x="0" y="368"/>
                    </a:cubicBezTo>
                    <a:close/>
                  </a:path>
                </a:pathLst>
              </a:custGeom>
              <a:noFill/>
              <a:ln w="34925" cap="rnd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 sz="240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sp>
          <p:nvSpPr>
            <p:cNvPr id="44" name="KSO_Shape"/>
            <p:cNvSpPr/>
            <p:nvPr/>
          </p:nvSpPr>
          <p:spPr bwMode="auto">
            <a:xfrm>
              <a:off x="5270764" y="3712710"/>
              <a:ext cx="692576" cy="855305"/>
            </a:xfrm>
            <a:custGeom>
              <a:avLst/>
              <a:gdLst>
                <a:gd name="T0" fmla="*/ 2147483647 w 78"/>
                <a:gd name="T1" fmla="*/ 2147483647 h 112"/>
                <a:gd name="T2" fmla="*/ 2147483647 w 78"/>
                <a:gd name="T3" fmla="*/ 2147483647 h 112"/>
                <a:gd name="T4" fmla="*/ 2147483647 w 78"/>
                <a:gd name="T5" fmla="*/ 2147483647 h 112"/>
                <a:gd name="T6" fmla="*/ 2147483647 w 78"/>
                <a:gd name="T7" fmla="*/ 2147483647 h 112"/>
                <a:gd name="T8" fmla="*/ 2147483647 w 78"/>
                <a:gd name="T9" fmla="*/ 2147483647 h 112"/>
                <a:gd name="T10" fmla="*/ 2147483647 w 78"/>
                <a:gd name="T11" fmla="*/ 2147483647 h 112"/>
                <a:gd name="T12" fmla="*/ 2147483647 w 78"/>
                <a:gd name="T13" fmla="*/ 2147483647 h 112"/>
                <a:gd name="T14" fmla="*/ 2147483647 w 78"/>
                <a:gd name="T15" fmla="*/ 2147483647 h 112"/>
                <a:gd name="T16" fmla="*/ 2147483647 w 78"/>
                <a:gd name="T17" fmla="*/ 2147483647 h 112"/>
                <a:gd name="T18" fmla="*/ 2147483647 w 78"/>
                <a:gd name="T19" fmla="*/ 2147483647 h 112"/>
                <a:gd name="T20" fmla="*/ 2147483647 w 78"/>
                <a:gd name="T21" fmla="*/ 2147483647 h 112"/>
                <a:gd name="T22" fmla="*/ 2147483647 w 78"/>
                <a:gd name="T23" fmla="*/ 2147483647 h 112"/>
                <a:gd name="T24" fmla="*/ 2147483647 w 78"/>
                <a:gd name="T25" fmla="*/ 2147483647 h 112"/>
                <a:gd name="T26" fmla="*/ 2147483647 w 78"/>
                <a:gd name="T27" fmla="*/ 2147483647 h 112"/>
                <a:gd name="T28" fmla="*/ 2147483647 w 78"/>
                <a:gd name="T29" fmla="*/ 2147483647 h 112"/>
                <a:gd name="T30" fmla="*/ 2147483647 w 78"/>
                <a:gd name="T31" fmla="*/ 2147483647 h 112"/>
                <a:gd name="T32" fmla="*/ 2147483647 w 78"/>
                <a:gd name="T33" fmla="*/ 2147483647 h 112"/>
                <a:gd name="T34" fmla="*/ 2147483647 w 78"/>
                <a:gd name="T35" fmla="*/ 2147483647 h 112"/>
                <a:gd name="T36" fmla="*/ 2147483647 w 78"/>
                <a:gd name="T37" fmla="*/ 2147483647 h 112"/>
                <a:gd name="T38" fmla="*/ 2147483647 w 78"/>
                <a:gd name="T39" fmla="*/ 2147483647 h 112"/>
                <a:gd name="T40" fmla="*/ 2147483647 w 78"/>
                <a:gd name="T41" fmla="*/ 2147483647 h 112"/>
                <a:gd name="T42" fmla="*/ 2147483647 w 78"/>
                <a:gd name="T43" fmla="*/ 2147483647 h 112"/>
                <a:gd name="T44" fmla="*/ 2147483647 w 78"/>
                <a:gd name="T45" fmla="*/ 2147483647 h 112"/>
                <a:gd name="T46" fmla="*/ 2147483647 w 78"/>
                <a:gd name="T47" fmla="*/ 2147483647 h 112"/>
                <a:gd name="T48" fmla="*/ 2147483647 w 78"/>
                <a:gd name="T49" fmla="*/ 2147483647 h 112"/>
                <a:gd name="T50" fmla="*/ 2147483647 w 78"/>
                <a:gd name="T51" fmla="*/ 2147483647 h 112"/>
                <a:gd name="T52" fmla="*/ 2147483647 w 78"/>
                <a:gd name="T53" fmla="*/ 2147483647 h 112"/>
                <a:gd name="T54" fmla="*/ 2147483647 w 78"/>
                <a:gd name="T55" fmla="*/ 2147483647 h 112"/>
                <a:gd name="T56" fmla="*/ 2147483647 w 78"/>
                <a:gd name="T57" fmla="*/ 2147483647 h 112"/>
                <a:gd name="T58" fmla="*/ 2147483647 w 78"/>
                <a:gd name="T59" fmla="*/ 2147483647 h 112"/>
                <a:gd name="T60" fmla="*/ 2147483647 w 78"/>
                <a:gd name="T61" fmla="*/ 2147483647 h 112"/>
                <a:gd name="T62" fmla="*/ 2147483647 w 78"/>
                <a:gd name="T63" fmla="*/ 2147483647 h 112"/>
                <a:gd name="T64" fmla="*/ 2147483647 w 78"/>
                <a:gd name="T65" fmla="*/ 2147483647 h 112"/>
                <a:gd name="T66" fmla="*/ 2147483647 w 78"/>
                <a:gd name="T67" fmla="*/ 2147483647 h 112"/>
                <a:gd name="T68" fmla="*/ 2147483647 w 78"/>
                <a:gd name="T69" fmla="*/ 2147483647 h 112"/>
                <a:gd name="T70" fmla="*/ 2147483647 w 78"/>
                <a:gd name="T71" fmla="*/ 2147483647 h 112"/>
                <a:gd name="T72" fmla="*/ 2147483647 w 78"/>
                <a:gd name="T73" fmla="*/ 2147483647 h 112"/>
                <a:gd name="T74" fmla="*/ 2147483647 w 78"/>
                <a:gd name="T75" fmla="*/ 2147483647 h 112"/>
                <a:gd name="T76" fmla="*/ 2147483647 w 78"/>
                <a:gd name="T77" fmla="*/ 2147483647 h 11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8"/>
                <a:gd name="T118" fmla="*/ 0 h 112"/>
                <a:gd name="T119" fmla="*/ 78 w 78"/>
                <a:gd name="T120" fmla="*/ 112 h 11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 sz="24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45" name="组合 44"/>
            <p:cNvGrpSpPr>
              <a:grpSpLocks noChangeAspect="1"/>
            </p:cNvGrpSpPr>
            <p:nvPr/>
          </p:nvGrpSpPr>
          <p:grpSpPr>
            <a:xfrm>
              <a:off x="4252418" y="4880915"/>
              <a:ext cx="530115" cy="606417"/>
              <a:chOff x="2522538" y="5478463"/>
              <a:chExt cx="209550" cy="239712"/>
            </a:xfrm>
            <a:solidFill>
              <a:schemeClr val="bg1"/>
            </a:solidFill>
          </p:grpSpPr>
          <p:sp>
            <p:nvSpPr>
              <p:cNvPr id="46" name="Rectangle 210"/>
              <p:cNvSpPr>
                <a:spLocks noChangeArrowheads="1"/>
              </p:cNvSpPr>
              <p:nvPr/>
            </p:nvSpPr>
            <p:spPr bwMode="auto">
              <a:xfrm>
                <a:off x="2522538" y="5537200"/>
                <a:ext cx="149225" cy="1809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" name="Freeform 211"/>
              <p:cNvSpPr/>
              <p:nvPr/>
            </p:nvSpPr>
            <p:spPr bwMode="auto">
              <a:xfrm>
                <a:off x="2582863" y="5478463"/>
                <a:ext cx="149225" cy="179388"/>
              </a:xfrm>
              <a:custGeom>
                <a:avLst/>
                <a:gdLst>
                  <a:gd name="T0" fmla="*/ 94 w 94"/>
                  <a:gd name="T1" fmla="*/ 0 h 113"/>
                  <a:gd name="T2" fmla="*/ 0 w 94"/>
                  <a:gd name="T3" fmla="*/ 0 h 113"/>
                  <a:gd name="T4" fmla="*/ 0 w 94"/>
                  <a:gd name="T5" fmla="*/ 28 h 113"/>
                  <a:gd name="T6" fmla="*/ 66 w 94"/>
                  <a:gd name="T7" fmla="*/ 28 h 113"/>
                  <a:gd name="T8" fmla="*/ 66 w 94"/>
                  <a:gd name="T9" fmla="*/ 113 h 113"/>
                  <a:gd name="T10" fmla="*/ 94 w 94"/>
                  <a:gd name="T11" fmla="*/ 113 h 113"/>
                  <a:gd name="T12" fmla="*/ 94 w 94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13">
                    <a:moveTo>
                      <a:pt x="94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66" y="28"/>
                    </a:lnTo>
                    <a:lnTo>
                      <a:pt x="66" y="113"/>
                    </a:lnTo>
                    <a:lnTo>
                      <a:pt x="94" y="113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51" name="矩形 50"/>
          <p:cNvSpPr>
            <a:spLocks noChangeArrowheads="1"/>
          </p:cNvSpPr>
          <p:nvPr/>
        </p:nvSpPr>
        <p:spPr bwMode="auto">
          <a:xfrm>
            <a:off x="5109962" y="3643711"/>
            <a:ext cx="1699626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招聘发布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简历筛查</a:t>
            </a:r>
            <a:endParaRPr lang="en-US" altLang="zh-CN" sz="1600" dirty="0" smtClean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面试邀约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2" name="Rectangle 29"/>
          <p:cNvSpPr/>
          <p:nvPr/>
        </p:nvSpPr>
        <p:spPr>
          <a:xfrm>
            <a:off x="7378440" y="2845457"/>
            <a:ext cx="1771290" cy="41793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就业网站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3" name="Rectangle 29"/>
          <p:cNvSpPr/>
          <p:nvPr/>
        </p:nvSpPr>
        <p:spPr>
          <a:xfrm>
            <a:off x="8984088" y="2832280"/>
            <a:ext cx="1116812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企业管理</a:t>
            </a:r>
            <a:endParaRPr lang="en-US" altLang="zh-CN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4" name="Rectangle 29"/>
          <p:cNvSpPr/>
          <p:nvPr/>
        </p:nvSpPr>
        <p:spPr>
          <a:xfrm>
            <a:off x="10221595" y="2827575"/>
            <a:ext cx="1148834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简历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管理</a:t>
            </a:r>
            <a:endParaRPr lang="en-US" altLang="zh-CN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5" name="Rectangle 29"/>
          <p:cNvSpPr/>
          <p:nvPr/>
        </p:nvSpPr>
        <p:spPr>
          <a:xfrm>
            <a:off x="7555916" y="4133149"/>
            <a:ext cx="1593814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招聘管理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6" name="Rectangle 29"/>
          <p:cNvSpPr/>
          <p:nvPr/>
        </p:nvSpPr>
        <p:spPr>
          <a:xfrm>
            <a:off x="8864177" y="4108246"/>
            <a:ext cx="1463588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就业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交流</a:t>
            </a:r>
            <a:endParaRPr lang="en-US" altLang="zh-CN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7" name="Rectangle 29"/>
          <p:cNvSpPr/>
          <p:nvPr/>
        </p:nvSpPr>
        <p:spPr>
          <a:xfrm>
            <a:off x="10261090" y="4073892"/>
            <a:ext cx="1246367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就业登记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8" name="Freeform 12"/>
          <p:cNvSpPr>
            <a:spLocks noEditPoints="1"/>
          </p:cNvSpPr>
          <p:nvPr/>
        </p:nvSpPr>
        <p:spPr bwMode="auto">
          <a:xfrm>
            <a:off x="9311722" y="3551748"/>
            <a:ext cx="537200" cy="395748"/>
          </a:xfrm>
          <a:custGeom>
            <a:avLst/>
            <a:gdLst>
              <a:gd name="T0" fmla="*/ 451 w 771"/>
              <a:gd name="T1" fmla="*/ 411 h 602"/>
              <a:gd name="T2" fmla="*/ 457 w 771"/>
              <a:gd name="T3" fmla="*/ 396 h 602"/>
              <a:gd name="T4" fmla="*/ 459 w 771"/>
              <a:gd name="T5" fmla="*/ 388 h 602"/>
              <a:gd name="T6" fmla="*/ 463 w 771"/>
              <a:gd name="T7" fmla="*/ 372 h 602"/>
              <a:gd name="T8" fmla="*/ 464 w 771"/>
              <a:gd name="T9" fmla="*/ 365 h 602"/>
              <a:gd name="T10" fmla="*/ 466 w 771"/>
              <a:gd name="T11" fmla="*/ 341 h 602"/>
              <a:gd name="T12" fmla="*/ 233 w 771"/>
              <a:gd name="T13" fmla="*/ 139 h 602"/>
              <a:gd name="T14" fmla="*/ 201 w 771"/>
              <a:gd name="T15" fmla="*/ 141 h 602"/>
              <a:gd name="T16" fmla="*/ 201 w 771"/>
              <a:gd name="T17" fmla="*/ 141 h 602"/>
              <a:gd name="T18" fmla="*/ 0 w 771"/>
              <a:gd name="T19" fmla="*/ 341 h 602"/>
              <a:gd name="T20" fmla="*/ 61 w 771"/>
              <a:gd name="T21" fmla="*/ 477 h 602"/>
              <a:gd name="T22" fmla="*/ 37 w 771"/>
              <a:gd name="T23" fmla="*/ 602 h 602"/>
              <a:gd name="T24" fmla="*/ 129 w 771"/>
              <a:gd name="T25" fmla="*/ 522 h 602"/>
              <a:gd name="T26" fmla="*/ 233 w 771"/>
              <a:gd name="T27" fmla="*/ 544 h 602"/>
              <a:gd name="T28" fmla="*/ 363 w 771"/>
              <a:gd name="T29" fmla="*/ 509 h 602"/>
              <a:gd name="T30" fmla="*/ 363 w 771"/>
              <a:gd name="T31" fmla="*/ 509 h 602"/>
              <a:gd name="T32" fmla="*/ 383 w 771"/>
              <a:gd name="T33" fmla="*/ 496 h 602"/>
              <a:gd name="T34" fmla="*/ 389 w 771"/>
              <a:gd name="T35" fmla="*/ 491 h 602"/>
              <a:gd name="T36" fmla="*/ 402 w 771"/>
              <a:gd name="T37" fmla="*/ 480 h 602"/>
              <a:gd name="T38" fmla="*/ 408 w 771"/>
              <a:gd name="T39" fmla="*/ 474 h 602"/>
              <a:gd name="T40" fmla="*/ 419 w 771"/>
              <a:gd name="T41" fmla="*/ 462 h 602"/>
              <a:gd name="T42" fmla="*/ 424 w 771"/>
              <a:gd name="T43" fmla="*/ 457 h 602"/>
              <a:gd name="T44" fmla="*/ 448 w 771"/>
              <a:gd name="T45" fmla="*/ 417 h 602"/>
              <a:gd name="T46" fmla="*/ 451 w 771"/>
              <a:gd name="T47" fmla="*/ 411 h 602"/>
              <a:gd name="T48" fmla="*/ 771 w 771"/>
              <a:gd name="T49" fmla="*/ 263 h 602"/>
              <a:gd name="T50" fmla="*/ 771 w 771"/>
              <a:gd name="T51" fmla="*/ 263 h 602"/>
              <a:gd name="T52" fmla="*/ 469 w 771"/>
              <a:gd name="T53" fmla="*/ 0 h 602"/>
              <a:gd name="T54" fmla="*/ 243 w 771"/>
              <a:gd name="T55" fmla="*/ 89 h 602"/>
              <a:gd name="T56" fmla="*/ 508 w 771"/>
              <a:gd name="T57" fmla="*/ 341 h 602"/>
              <a:gd name="T58" fmla="*/ 424 w 771"/>
              <a:gd name="T59" fmla="*/ 523 h 602"/>
              <a:gd name="T60" fmla="*/ 469 w 771"/>
              <a:gd name="T61" fmla="*/ 526 h 602"/>
              <a:gd name="T62" fmla="*/ 603 w 771"/>
              <a:gd name="T63" fmla="*/ 498 h 602"/>
              <a:gd name="T64" fmla="*/ 722 w 771"/>
              <a:gd name="T65" fmla="*/ 602 h 602"/>
              <a:gd name="T66" fmla="*/ 692 w 771"/>
              <a:gd name="T67" fmla="*/ 440 h 602"/>
              <a:gd name="T68" fmla="*/ 771 w 771"/>
              <a:gd name="T69" fmla="*/ 263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71" h="602">
                <a:moveTo>
                  <a:pt x="451" y="411"/>
                </a:moveTo>
                <a:cubicBezTo>
                  <a:pt x="453" y="406"/>
                  <a:pt x="455" y="401"/>
                  <a:pt x="457" y="396"/>
                </a:cubicBezTo>
                <a:cubicBezTo>
                  <a:pt x="458" y="393"/>
                  <a:pt x="458" y="391"/>
                  <a:pt x="459" y="388"/>
                </a:cubicBezTo>
                <a:cubicBezTo>
                  <a:pt x="460" y="383"/>
                  <a:pt x="462" y="377"/>
                  <a:pt x="463" y="372"/>
                </a:cubicBezTo>
                <a:cubicBezTo>
                  <a:pt x="463" y="370"/>
                  <a:pt x="464" y="367"/>
                  <a:pt x="464" y="365"/>
                </a:cubicBezTo>
                <a:cubicBezTo>
                  <a:pt x="465" y="357"/>
                  <a:pt x="466" y="349"/>
                  <a:pt x="466" y="341"/>
                </a:cubicBezTo>
                <a:cubicBezTo>
                  <a:pt x="466" y="230"/>
                  <a:pt x="361" y="139"/>
                  <a:pt x="233" y="139"/>
                </a:cubicBezTo>
                <a:cubicBezTo>
                  <a:pt x="222" y="139"/>
                  <a:pt x="212" y="140"/>
                  <a:pt x="201" y="141"/>
                </a:cubicBezTo>
                <a:lnTo>
                  <a:pt x="201" y="141"/>
                </a:lnTo>
                <a:cubicBezTo>
                  <a:pt x="88" y="154"/>
                  <a:pt x="0" y="239"/>
                  <a:pt x="0" y="341"/>
                </a:cubicBezTo>
                <a:cubicBezTo>
                  <a:pt x="0" y="394"/>
                  <a:pt x="23" y="441"/>
                  <a:pt x="61" y="477"/>
                </a:cubicBezTo>
                <a:lnTo>
                  <a:pt x="37" y="602"/>
                </a:lnTo>
                <a:lnTo>
                  <a:pt x="129" y="522"/>
                </a:lnTo>
                <a:cubicBezTo>
                  <a:pt x="161" y="536"/>
                  <a:pt x="196" y="544"/>
                  <a:pt x="233" y="544"/>
                </a:cubicBezTo>
                <a:cubicBezTo>
                  <a:pt x="281" y="544"/>
                  <a:pt x="325" y="531"/>
                  <a:pt x="363" y="509"/>
                </a:cubicBezTo>
                <a:cubicBezTo>
                  <a:pt x="363" y="509"/>
                  <a:pt x="363" y="509"/>
                  <a:pt x="363" y="509"/>
                </a:cubicBezTo>
                <a:cubicBezTo>
                  <a:pt x="370" y="505"/>
                  <a:pt x="376" y="500"/>
                  <a:pt x="383" y="496"/>
                </a:cubicBezTo>
                <a:cubicBezTo>
                  <a:pt x="385" y="494"/>
                  <a:pt x="387" y="493"/>
                  <a:pt x="389" y="491"/>
                </a:cubicBezTo>
                <a:cubicBezTo>
                  <a:pt x="393" y="487"/>
                  <a:pt x="398" y="484"/>
                  <a:pt x="402" y="480"/>
                </a:cubicBezTo>
                <a:cubicBezTo>
                  <a:pt x="404" y="478"/>
                  <a:pt x="406" y="476"/>
                  <a:pt x="408" y="474"/>
                </a:cubicBezTo>
                <a:cubicBezTo>
                  <a:pt x="412" y="470"/>
                  <a:pt x="415" y="466"/>
                  <a:pt x="419" y="462"/>
                </a:cubicBezTo>
                <a:cubicBezTo>
                  <a:pt x="421" y="460"/>
                  <a:pt x="422" y="458"/>
                  <a:pt x="424" y="457"/>
                </a:cubicBezTo>
                <a:cubicBezTo>
                  <a:pt x="433" y="445"/>
                  <a:pt x="442" y="431"/>
                  <a:pt x="448" y="417"/>
                </a:cubicBezTo>
                <a:cubicBezTo>
                  <a:pt x="449" y="415"/>
                  <a:pt x="450" y="413"/>
                  <a:pt x="451" y="411"/>
                </a:cubicBezTo>
                <a:close/>
                <a:moveTo>
                  <a:pt x="771" y="263"/>
                </a:moveTo>
                <a:lnTo>
                  <a:pt x="771" y="263"/>
                </a:lnTo>
                <a:cubicBezTo>
                  <a:pt x="771" y="118"/>
                  <a:pt x="635" y="0"/>
                  <a:pt x="469" y="0"/>
                </a:cubicBezTo>
                <a:cubicBezTo>
                  <a:pt x="379" y="0"/>
                  <a:pt x="299" y="35"/>
                  <a:pt x="243" y="89"/>
                </a:cubicBezTo>
                <a:cubicBezTo>
                  <a:pt x="390" y="94"/>
                  <a:pt x="508" y="205"/>
                  <a:pt x="508" y="341"/>
                </a:cubicBezTo>
                <a:cubicBezTo>
                  <a:pt x="508" y="413"/>
                  <a:pt x="476" y="477"/>
                  <a:pt x="424" y="523"/>
                </a:cubicBezTo>
                <a:cubicBezTo>
                  <a:pt x="439" y="525"/>
                  <a:pt x="453" y="526"/>
                  <a:pt x="469" y="526"/>
                </a:cubicBezTo>
                <a:cubicBezTo>
                  <a:pt x="517" y="526"/>
                  <a:pt x="563" y="516"/>
                  <a:pt x="603" y="498"/>
                </a:cubicBezTo>
                <a:lnTo>
                  <a:pt x="722" y="602"/>
                </a:lnTo>
                <a:lnTo>
                  <a:pt x="692" y="440"/>
                </a:lnTo>
                <a:cubicBezTo>
                  <a:pt x="741" y="393"/>
                  <a:pt x="771" y="331"/>
                  <a:pt x="771" y="2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9" name="Freeform 13"/>
          <p:cNvSpPr>
            <a:spLocks noEditPoints="1"/>
          </p:cNvSpPr>
          <p:nvPr/>
        </p:nvSpPr>
        <p:spPr bwMode="auto">
          <a:xfrm>
            <a:off x="10584183" y="3477296"/>
            <a:ext cx="488900" cy="391539"/>
          </a:xfrm>
          <a:custGeom>
            <a:avLst/>
            <a:gdLst>
              <a:gd name="T0" fmla="*/ 282 w 766"/>
              <a:gd name="T1" fmla="*/ 304 h 600"/>
              <a:gd name="T2" fmla="*/ 391 w 766"/>
              <a:gd name="T3" fmla="*/ 248 h 600"/>
              <a:gd name="T4" fmla="*/ 596 w 766"/>
              <a:gd name="T5" fmla="*/ 213 h 600"/>
              <a:gd name="T6" fmla="*/ 652 w 766"/>
              <a:gd name="T7" fmla="*/ 129 h 600"/>
              <a:gd name="T8" fmla="*/ 570 w 766"/>
              <a:gd name="T9" fmla="*/ 186 h 600"/>
              <a:gd name="T10" fmla="*/ 391 w 766"/>
              <a:gd name="T11" fmla="*/ 195 h 600"/>
              <a:gd name="T12" fmla="*/ 766 w 766"/>
              <a:gd name="T13" fmla="*/ 80 h 600"/>
              <a:gd name="T14" fmla="*/ 465 w 766"/>
              <a:gd name="T15" fmla="*/ 32 h 600"/>
              <a:gd name="T16" fmla="*/ 437 w 766"/>
              <a:gd name="T17" fmla="*/ 0 h 600"/>
              <a:gd name="T18" fmla="*/ 154 w 766"/>
              <a:gd name="T19" fmla="*/ 32 h 600"/>
              <a:gd name="T20" fmla="*/ 175 w 766"/>
              <a:gd name="T21" fmla="*/ 80 h 600"/>
              <a:gd name="T22" fmla="*/ 216 w 766"/>
              <a:gd name="T23" fmla="*/ 135 h 600"/>
              <a:gd name="T24" fmla="*/ 706 w 766"/>
              <a:gd name="T25" fmla="*/ 80 h 600"/>
              <a:gd name="T26" fmla="*/ 355 w 766"/>
              <a:gd name="T27" fmla="*/ 394 h 600"/>
              <a:gd name="T28" fmla="*/ 706 w 766"/>
              <a:gd name="T29" fmla="*/ 410 h 600"/>
              <a:gd name="T30" fmla="*/ 361 w 766"/>
              <a:gd name="T31" fmla="*/ 427 h 600"/>
              <a:gd name="T32" fmla="*/ 362 w 766"/>
              <a:gd name="T33" fmla="*/ 478 h 600"/>
              <a:gd name="T34" fmla="*/ 437 w 766"/>
              <a:gd name="T35" fmla="*/ 595 h 600"/>
              <a:gd name="T36" fmla="*/ 465 w 766"/>
              <a:gd name="T37" fmla="*/ 478 h 600"/>
              <a:gd name="T38" fmla="*/ 603 w 766"/>
              <a:gd name="T39" fmla="*/ 592 h 600"/>
              <a:gd name="T40" fmla="*/ 591 w 766"/>
              <a:gd name="T41" fmla="*/ 478 h 600"/>
              <a:gd name="T42" fmla="*/ 766 w 766"/>
              <a:gd name="T43" fmla="*/ 427 h 600"/>
              <a:gd name="T44" fmla="*/ 747 w 766"/>
              <a:gd name="T45" fmla="*/ 80 h 600"/>
              <a:gd name="T46" fmla="*/ 161 w 766"/>
              <a:gd name="T47" fmla="*/ 310 h 600"/>
              <a:gd name="T48" fmla="*/ 235 w 766"/>
              <a:gd name="T49" fmla="*/ 236 h 600"/>
              <a:gd name="T50" fmla="*/ 86 w 766"/>
              <a:gd name="T51" fmla="*/ 236 h 600"/>
              <a:gd name="T52" fmla="*/ 208 w 766"/>
              <a:gd name="T53" fmla="*/ 325 h 600"/>
              <a:gd name="T54" fmla="*/ 181 w 766"/>
              <a:gd name="T55" fmla="*/ 325 h 600"/>
              <a:gd name="T56" fmla="*/ 188 w 766"/>
              <a:gd name="T57" fmla="*/ 339 h 600"/>
              <a:gd name="T58" fmla="*/ 196 w 766"/>
              <a:gd name="T59" fmla="*/ 510 h 600"/>
              <a:gd name="T60" fmla="*/ 129 w 766"/>
              <a:gd name="T61" fmla="*/ 510 h 600"/>
              <a:gd name="T62" fmla="*/ 137 w 766"/>
              <a:gd name="T63" fmla="*/ 339 h 600"/>
              <a:gd name="T64" fmla="*/ 145 w 766"/>
              <a:gd name="T65" fmla="*/ 325 h 600"/>
              <a:gd name="T66" fmla="*/ 0 w 766"/>
              <a:gd name="T67" fmla="*/ 438 h 600"/>
              <a:gd name="T68" fmla="*/ 66 w 766"/>
              <a:gd name="T69" fmla="*/ 600 h 600"/>
              <a:gd name="T70" fmla="*/ 89 w 766"/>
              <a:gd name="T71" fmla="*/ 432 h 600"/>
              <a:gd name="T72" fmla="*/ 230 w 766"/>
              <a:gd name="T73" fmla="*/ 600 h 600"/>
              <a:gd name="T74" fmla="*/ 253 w 766"/>
              <a:gd name="T75" fmla="*/ 432 h 600"/>
              <a:gd name="T76" fmla="*/ 321 w 766"/>
              <a:gd name="T77" fmla="*/ 600 h 600"/>
              <a:gd name="T78" fmla="*/ 208 w 766"/>
              <a:gd name="T79" fmla="*/ 325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66" h="600">
                <a:moveTo>
                  <a:pt x="391" y="195"/>
                </a:moveTo>
                <a:lnTo>
                  <a:pt x="282" y="304"/>
                </a:lnTo>
                <a:cubicBezTo>
                  <a:pt x="293" y="310"/>
                  <a:pt x="303" y="317"/>
                  <a:pt x="312" y="326"/>
                </a:cubicBezTo>
                <a:lnTo>
                  <a:pt x="391" y="248"/>
                </a:lnTo>
                <a:lnTo>
                  <a:pt x="476" y="333"/>
                </a:lnTo>
                <a:lnTo>
                  <a:pt x="596" y="213"/>
                </a:lnTo>
                <a:lnTo>
                  <a:pt x="614" y="259"/>
                </a:lnTo>
                <a:lnTo>
                  <a:pt x="652" y="129"/>
                </a:lnTo>
                <a:lnTo>
                  <a:pt x="522" y="167"/>
                </a:lnTo>
                <a:lnTo>
                  <a:pt x="570" y="186"/>
                </a:lnTo>
                <a:lnTo>
                  <a:pt x="476" y="280"/>
                </a:lnTo>
                <a:lnTo>
                  <a:pt x="391" y="195"/>
                </a:lnTo>
                <a:close/>
                <a:moveTo>
                  <a:pt x="766" y="80"/>
                </a:moveTo>
                <a:lnTo>
                  <a:pt x="766" y="80"/>
                </a:lnTo>
                <a:lnTo>
                  <a:pt x="766" y="32"/>
                </a:lnTo>
                <a:lnTo>
                  <a:pt x="465" y="32"/>
                </a:lnTo>
                <a:lnTo>
                  <a:pt x="465" y="0"/>
                </a:lnTo>
                <a:lnTo>
                  <a:pt x="437" y="0"/>
                </a:lnTo>
                <a:lnTo>
                  <a:pt x="437" y="32"/>
                </a:lnTo>
                <a:lnTo>
                  <a:pt x="154" y="32"/>
                </a:lnTo>
                <a:lnTo>
                  <a:pt x="154" y="80"/>
                </a:lnTo>
                <a:lnTo>
                  <a:pt x="175" y="80"/>
                </a:lnTo>
                <a:lnTo>
                  <a:pt x="175" y="122"/>
                </a:lnTo>
                <a:cubicBezTo>
                  <a:pt x="190" y="124"/>
                  <a:pt x="203" y="128"/>
                  <a:pt x="216" y="135"/>
                </a:cubicBezTo>
                <a:lnTo>
                  <a:pt x="216" y="80"/>
                </a:lnTo>
                <a:lnTo>
                  <a:pt x="706" y="80"/>
                </a:lnTo>
                <a:lnTo>
                  <a:pt x="706" y="394"/>
                </a:lnTo>
                <a:lnTo>
                  <a:pt x="355" y="394"/>
                </a:lnTo>
                <a:cubicBezTo>
                  <a:pt x="356" y="399"/>
                  <a:pt x="358" y="404"/>
                  <a:pt x="359" y="410"/>
                </a:cubicBezTo>
                <a:lnTo>
                  <a:pt x="706" y="410"/>
                </a:lnTo>
                <a:lnTo>
                  <a:pt x="706" y="427"/>
                </a:lnTo>
                <a:lnTo>
                  <a:pt x="361" y="427"/>
                </a:lnTo>
                <a:cubicBezTo>
                  <a:pt x="361" y="430"/>
                  <a:pt x="362" y="434"/>
                  <a:pt x="362" y="438"/>
                </a:cubicBezTo>
                <a:lnTo>
                  <a:pt x="362" y="478"/>
                </a:lnTo>
                <a:lnTo>
                  <a:pt x="437" y="478"/>
                </a:lnTo>
                <a:lnTo>
                  <a:pt x="437" y="595"/>
                </a:lnTo>
                <a:lnTo>
                  <a:pt x="465" y="595"/>
                </a:lnTo>
                <a:lnTo>
                  <a:pt x="465" y="478"/>
                </a:lnTo>
                <a:lnTo>
                  <a:pt x="560" y="478"/>
                </a:lnTo>
                <a:lnTo>
                  <a:pt x="603" y="592"/>
                </a:lnTo>
                <a:lnTo>
                  <a:pt x="631" y="585"/>
                </a:lnTo>
                <a:lnTo>
                  <a:pt x="591" y="478"/>
                </a:lnTo>
                <a:lnTo>
                  <a:pt x="766" y="478"/>
                </a:lnTo>
                <a:lnTo>
                  <a:pt x="766" y="427"/>
                </a:lnTo>
                <a:lnTo>
                  <a:pt x="747" y="427"/>
                </a:lnTo>
                <a:lnTo>
                  <a:pt x="747" y="80"/>
                </a:lnTo>
                <a:lnTo>
                  <a:pt x="766" y="80"/>
                </a:lnTo>
                <a:close/>
                <a:moveTo>
                  <a:pt x="161" y="310"/>
                </a:moveTo>
                <a:lnTo>
                  <a:pt x="161" y="310"/>
                </a:lnTo>
                <a:cubicBezTo>
                  <a:pt x="202" y="310"/>
                  <a:pt x="235" y="277"/>
                  <a:pt x="235" y="236"/>
                </a:cubicBezTo>
                <a:cubicBezTo>
                  <a:pt x="235" y="194"/>
                  <a:pt x="202" y="161"/>
                  <a:pt x="161" y="161"/>
                </a:cubicBezTo>
                <a:cubicBezTo>
                  <a:pt x="119" y="161"/>
                  <a:pt x="86" y="194"/>
                  <a:pt x="86" y="236"/>
                </a:cubicBezTo>
                <a:cubicBezTo>
                  <a:pt x="86" y="277"/>
                  <a:pt x="119" y="310"/>
                  <a:pt x="161" y="310"/>
                </a:cubicBezTo>
                <a:close/>
                <a:moveTo>
                  <a:pt x="208" y="325"/>
                </a:moveTo>
                <a:lnTo>
                  <a:pt x="208" y="325"/>
                </a:lnTo>
                <a:lnTo>
                  <a:pt x="181" y="325"/>
                </a:lnTo>
                <a:lnTo>
                  <a:pt x="185" y="328"/>
                </a:lnTo>
                <a:cubicBezTo>
                  <a:pt x="188" y="331"/>
                  <a:pt x="190" y="336"/>
                  <a:pt x="188" y="339"/>
                </a:cubicBezTo>
                <a:lnTo>
                  <a:pt x="178" y="365"/>
                </a:lnTo>
                <a:lnTo>
                  <a:pt x="196" y="510"/>
                </a:lnTo>
                <a:lnTo>
                  <a:pt x="163" y="540"/>
                </a:lnTo>
                <a:lnTo>
                  <a:pt x="129" y="510"/>
                </a:lnTo>
                <a:lnTo>
                  <a:pt x="147" y="365"/>
                </a:lnTo>
                <a:lnTo>
                  <a:pt x="137" y="339"/>
                </a:lnTo>
                <a:cubicBezTo>
                  <a:pt x="135" y="336"/>
                  <a:pt x="137" y="331"/>
                  <a:pt x="140" y="328"/>
                </a:cubicBezTo>
                <a:lnTo>
                  <a:pt x="145" y="325"/>
                </a:lnTo>
                <a:lnTo>
                  <a:pt x="112" y="325"/>
                </a:lnTo>
                <a:cubicBezTo>
                  <a:pt x="50" y="325"/>
                  <a:pt x="0" y="376"/>
                  <a:pt x="0" y="438"/>
                </a:cubicBezTo>
                <a:lnTo>
                  <a:pt x="0" y="600"/>
                </a:lnTo>
                <a:lnTo>
                  <a:pt x="66" y="600"/>
                </a:lnTo>
                <a:lnTo>
                  <a:pt x="66" y="432"/>
                </a:lnTo>
                <a:lnTo>
                  <a:pt x="89" y="432"/>
                </a:lnTo>
                <a:lnTo>
                  <a:pt x="89" y="600"/>
                </a:lnTo>
                <a:lnTo>
                  <a:pt x="230" y="600"/>
                </a:lnTo>
                <a:lnTo>
                  <a:pt x="230" y="432"/>
                </a:lnTo>
                <a:lnTo>
                  <a:pt x="253" y="432"/>
                </a:lnTo>
                <a:lnTo>
                  <a:pt x="253" y="600"/>
                </a:lnTo>
                <a:lnTo>
                  <a:pt x="321" y="600"/>
                </a:lnTo>
                <a:lnTo>
                  <a:pt x="321" y="438"/>
                </a:lnTo>
                <a:cubicBezTo>
                  <a:pt x="321" y="376"/>
                  <a:pt x="271" y="325"/>
                  <a:pt x="208" y="3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0" name="Freeform 42"/>
          <p:cNvSpPr>
            <a:spLocks noEditPoints="1"/>
          </p:cNvSpPr>
          <p:nvPr/>
        </p:nvSpPr>
        <p:spPr bwMode="auto">
          <a:xfrm>
            <a:off x="8089020" y="2369561"/>
            <a:ext cx="350130" cy="417214"/>
          </a:xfrm>
          <a:custGeom>
            <a:avLst/>
            <a:gdLst>
              <a:gd name="T0" fmla="*/ 25 w 596"/>
              <a:gd name="T1" fmla="*/ 345 h 583"/>
              <a:gd name="T2" fmla="*/ 25 w 596"/>
              <a:gd name="T3" fmla="*/ 62 h 583"/>
              <a:gd name="T4" fmla="*/ 61 w 596"/>
              <a:gd name="T5" fmla="*/ 26 h 583"/>
              <a:gd name="T6" fmla="*/ 534 w 596"/>
              <a:gd name="T7" fmla="*/ 26 h 583"/>
              <a:gd name="T8" fmla="*/ 570 w 596"/>
              <a:gd name="T9" fmla="*/ 62 h 583"/>
              <a:gd name="T10" fmla="*/ 570 w 596"/>
              <a:gd name="T11" fmla="*/ 345 h 583"/>
              <a:gd name="T12" fmla="*/ 534 w 596"/>
              <a:gd name="T13" fmla="*/ 381 h 583"/>
              <a:gd name="T14" fmla="*/ 61 w 596"/>
              <a:gd name="T15" fmla="*/ 381 h 583"/>
              <a:gd name="T16" fmla="*/ 25 w 596"/>
              <a:gd name="T17" fmla="*/ 345 h 583"/>
              <a:gd name="T18" fmla="*/ 534 w 596"/>
              <a:gd name="T19" fmla="*/ 406 h 583"/>
              <a:gd name="T20" fmla="*/ 596 w 596"/>
              <a:gd name="T21" fmla="*/ 345 h 583"/>
              <a:gd name="T22" fmla="*/ 596 w 596"/>
              <a:gd name="T23" fmla="*/ 62 h 583"/>
              <a:gd name="T24" fmla="*/ 534 w 596"/>
              <a:gd name="T25" fmla="*/ 0 h 583"/>
              <a:gd name="T26" fmla="*/ 61 w 596"/>
              <a:gd name="T27" fmla="*/ 0 h 583"/>
              <a:gd name="T28" fmla="*/ 0 w 596"/>
              <a:gd name="T29" fmla="*/ 62 h 583"/>
              <a:gd name="T30" fmla="*/ 0 w 596"/>
              <a:gd name="T31" fmla="*/ 345 h 583"/>
              <a:gd name="T32" fmla="*/ 61 w 596"/>
              <a:gd name="T33" fmla="*/ 406 h 583"/>
              <a:gd name="T34" fmla="*/ 245 w 596"/>
              <a:gd name="T35" fmla="*/ 406 h 583"/>
              <a:gd name="T36" fmla="*/ 245 w 596"/>
              <a:gd name="T37" fmla="*/ 462 h 583"/>
              <a:gd name="T38" fmla="*/ 61 w 596"/>
              <a:gd name="T39" fmla="*/ 462 h 583"/>
              <a:gd name="T40" fmla="*/ 0 w 596"/>
              <a:gd name="T41" fmla="*/ 524 h 583"/>
              <a:gd name="T42" fmla="*/ 0 w 596"/>
              <a:gd name="T43" fmla="*/ 570 h 583"/>
              <a:gd name="T44" fmla="*/ 12 w 596"/>
              <a:gd name="T45" fmla="*/ 583 h 583"/>
              <a:gd name="T46" fmla="*/ 583 w 596"/>
              <a:gd name="T47" fmla="*/ 583 h 583"/>
              <a:gd name="T48" fmla="*/ 596 w 596"/>
              <a:gd name="T49" fmla="*/ 570 h 583"/>
              <a:gd name="T50" fmla="*/ 596 w 596"/>
              <a:gd name="T51" fmla="*/ 524 h 583"/>
              <a:gd name="T52" fmla="*/ 534 w 596"/>
              <a:gd name="T53" fmla="*/ 462 h 583"/>
              <a:gd name="T54" fmla="*/ 351 w 596"/>
              <a:gd name="T55" fmla="*/ 462 h 583"/>
              <a:gd name="T56" fmla="*/ 351 w 596"/>
              <a:gd name="T57" fmla="*/ 406 h 583"/>
              <a:gd name="T58" fmla="*/ 534 w 596"/>
              <a:gd name="T59" fmla="*/ 406 h 583"/>
              <a:gd name="T60" fmla="*/ 544 w 596"/>
              <a:gd name="T61" fmla="*/ 345 h 583"/>
              <a:gd name="T62" fmla="*/ 544 w 596"/>
              <a:gd name="T63" fmla="*/ 62 h 583"/>
              <a:gd name="T64" fmla="*/ 534 w 596"/>
              <a:gd name="T65" fmla="*/ 52 h 583"/>
              <a:gd name="T66" fmla="*/ 61 w 596"/>
              <a:gd name="T67" fmla="*/ 52 h 583"/>
              <a:gd name="T68" fmla="*/ 51 w 596"/>
              <a:gd name="T69" fmla="*/ 62 h 583"/>
              <a:gd name="T70" fmla="*/ 51 w 596"/>
              <a:gd name="T71" fmla="*/ 345 h 583"/>
              <a:gd name="T72" fmla="*/ 61 w 596"/>
              <a:gd name="T73" fmla="*/ 355 h 583"/>
              <a:gd name="T74" fmla="*/ 534 w 596"/>
              <a:gd name="T75" fmla="*/ 355 h 583"/>
              <a:gd name="T76" fmla="*/ 544 w 596"/>
              <a:gd name="T77" fmla="*/ 34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6" h="583">
                <a:moveTo>
                  <a:pt x="25" y="345"/>
                </a:moveTo>
                <a:lnTo>
                  <a:pt x="25" y="62"/>
                </a:lnTo>
                <a:cubicBezTo>
                  <a:pt x="25" y="42"/>
                  <a:pt x="41" y="26"/>
                  <a:pt x="61" y="26"/>
                </a:cubicBezTo>
                <a:lnTo>
                  <a:pt x="534" y="26"/>
                </a:lnTo>
                <a:cubicBezTo>
                  <a:pt x="554" y="26"/>
                  <a:pt x="570" y="42"/>
                  <a:pt x="570" y="62"/>
                </a:cubicBezTo>
                <a:lnTo>
                  <a:pt x="570" y="345"/>
                </a:lnTo>
                <a:cubicBezTo>
                  <a:pt x="570" y="365"/>
                  <a:pt x="554" y="381"/>
                  <a:pt x="534" y="381"/>
                </a:cubicBezTo>
                <a:lnTo>
                  <a:pt x="61" y="381"/>
                </a:lnTo>
                <a:cubicBezTo>
                  <a:pt x="41" y="381"/>
                  <a:pt x="25" y="365"/>
                  <a:pt x="25" y="345"/>
                </a:cubicBezTo>
                <a:close/>
                <a:moveTo>
                  <a:pt x="534" y="406"/>
                </a:moveTo>
                <a:cubicBezTo>
                  <a:pt x="568" y="406"/>
                  <a:pt x="596" y="379"/>
                  <a:pt x="596" y="345"/>
                </a:cubicBezTo>
                <a:lnTo>
                  <a:pt x="596" y="62"/>
                </a:lnTo>
                <a:cubicBezTo>
                  <a:pt x="596" y="28"/>
                  <a:pt x="568" y="0"/>
                  <a:pt x="534" y="0"/>
                </a:cubicBezTo>
                <a:lnTo>
                  <a:pt x="61" y="0"/>
                </a:lnTo>
                <a:cubicBezTo>
                  <a:pt x="27" y="0"/>
                  <a:pt x="0" y="28"/>
                  <a:pt x="0" y="62"/>
                </a:cubicBezTo>
                <a:lnTo>
                  <a:pt x="0" y="345"/>
                </a:lnTo>
                <a:cubicBezTo>
                  <a:pt x="0" y="379"/>
                  <a:pt x="27" y="406"/>
                  <a:pt x="61" y="406"/>
                </a:cubicBezTo>
                <a:lnTo>
                  <a:pt x="245" y="406"/>
                </a:lnTo>
                <a:lnTo>
                  <a:pt x="245" y="462"/>
                </a:lnTo>
                <a:lnTo>
                  <a:pt x="61" y="462"/>
                </a:lnTo>
                <a:cubicBezTo>
                  <a:pt x="27" y="462"/>
                  <a:pt x="0" y="490"/>
                  <a:pt x="0" y="524"/>
                </a:cubicBezTo>
                <a:lnTo>
                  <a:pt x="0" y="570"/>
                </a:lnTo>
                <a:cubicBezTo>
                  <a:pt x="0" y="577"/>
                  <a:pt x="5" y="583"/>
                  <a:pt x="12" y="583"/>
                </a:cubicBezTo>
                <a:lnTo>
                  <a:pt x="583" y="583"/>
                </a:lnTo>
                <a:cubicBezTo>
                  <a:pt x="590" y="583"/>
                  <a:pt x="596" y="577"/>
                  <a:pt x="596" y="570"/>
                </a:cubicBezTo>
                <a:lnTo>
                  <a:pt x="596" y="524"/>
                </a:lnTo>
                <a:cubicBezTo>
                  <a:pt x="596" y="490"/>
                  <a:pt x="568" y="462"/>
                  <a:pt x="534" y="462"/>
                </a:cubicBezTo>
                <a:lnTo>
                  <a:pt x="351" y="462"/>
                </a:lnTo>
                <a:lnTo>
                  <a:pt x="351" y="406"/>
                </a:lnTo>
                <a:lnTo>
                  <a:pt x="534" y="406"/>
                </a:lnTo>
                <a:close/>
                <a:moveTo>
                  <a:pt x="544" y="345"/>
                </a:moveTo>
                <a:lnTo>
                  <a:pt x="544" y="62"/>
                </a:lnTo>
                <a:cubicBezTo>
                  <a:pt x="544" y="56"/>
                  <a:pt x="540" y="52"/>
                  <a:pt x="534" y="52"/>
                </a:cubicBezTo>
                <a:lnTo>
                  <a:pt x="61" y="52"/>
                </a:lnTo>
                <a:cubicBezTo>
                  <a:pt x="56" y="52"/>
                  <a:pt x="51" y="56"/>
                  <a:pt x="51" y="62"/>
                </a:cubicBezTo>
                <a:lnTo>
                  <a:pt x="51" y="345"/>
                </a:lnTo>
                <a:cubicBezTo>
                  <a:pt x="51" y="350"/>
                  <a:pt x="56" y="355"/>
                  <a:pt x="61" y="355"/>
                </a:cubicBezTo>
                <a:lnTo>
                  <a:pt x="534" y="355"/>
                </a:lnTo>
                <a:cubicBezTo>
                  <a:pt x="540" y="355"/>
                  <a:pt x="544" y="350"/>
                  <a:pt x="544" y="3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1" name="Freeform 14"/>
          <p:cNvSpPr>
            <a:spLocks noEditPoints="1"/>
          </p:cNvSpPr>
          <p:nvPr/>
        </p:nvSpPr>
        <p:spPr bwMode="auto">
          <a:xfrm>
            <a:off x="10584183" y="2343643"/>
            <a:ext cx="423659" cy="459272"/>
          </a:xfrm>
          <a:custGeom>
            <a:avLst/>
            <a:gdLst>
              <a:gd name="T0" fmla="*/ 82 w 484"/>
              <a:gd name="T1" fmla="*/ 166 h 606"/>
              <a:gd name="T2" fmla="*/ 82 w 484"/>
              <a:gd name="T3" fmla="*/ 186 h 606"/>
              <a:gd name="T4" fmla="*/ 331 w 484"/>
              <a:gd name="T5" fmla="*/ 193 h 606"/>
              <a:gd name="T6" fmla="*/ 331 w 484"/>
              <a:gd name="T7" fmla="*/ 173 h 606"/>
              <a:gd name="T8" fmla="*/ 387 w 484"/>
              <a:gd name="T9" fmla="*/ 556 h 606"/>
              <a:gd name="T10" fmla="*/ 388 w 484"/>
              <a:gd name="T11" fmla="*/ 564 h 606"/>
              <a:gd name="T12" fmla="*/ 418 w 484"/>
              <a:gd name="T13" fmla="*/ 594 h 606"/>
              <a:gd name="T14" fmla="*/ 474 w 484"/>
              <a:gd name="T15" fmla="*/ 581 h 606"/>
              <a:gd name="T16" fmla="*/ 474 w 484"/>
              <a:gd name="T17" fmla="*/ 531 h 606"/>
              <a:gd name="T18" fmla="*/ 444 w 484"/>
              <a:gd name="T19" fmla="*/ 501 h 606"/>
              <a:gd name="T20" fmla="*/ 418 w 484"/>
              <a:gd name="T21" fmla="*/ 519 h 606"/>
              <a:gd name="T22" fmla="*/ 384 w 484"/>
              <a:gd name="T23" fmla="*/ 553 h 606"/>
              <a:gd name="T24" fmla="*/ 218 w 484"/>
              <a:gd name="T25" fmla="*/ 354 h 606"/>
              <a:gd name="T26" fmla="*/ 229 w 484"/>
              <a:gd name="T27" fmla="*/ 336 h 606"/>
              <a:gd name="T28" fmla="*/ 207 w 484"/>
              <a:gd name="T29" fmla="*/ 320 h 606"/>
              <a:gd name="T30" fmla="*/ 207 w 484"/>
              <a:gd name="T31" fmla="*/ 327 h 606"/>
              <a:gd name="T32" fmla="*/ 246 w 484"/>
              <a:gd name="T33" fmla="*/ 422 h 606"/>
              <a:gd name="T34" fmla="*/ 297 w 484"/>
              <a:gd name="T35" fmla="*/ 364 h 606"/>
              <a:gd name="T36" fmla="*/ 296 w 484"/>
              <a:gd name="T37" fmla="*/ 357 h 606"/>
              <a:gd name="T38" fmla="*/ 224 w 484"/>
              <a:gd name="T39" fmla="*/ 362 h 606"/>
              <a:gd name="T40" fmla="*/ 224 w 484"/>
              <a:gd name="T41" fmla="*/ 368 h 606"/>
              <a:gd name="T42" fmla="*/ 246 w 484"/>
              <a:gd name="T43" fmla="*/ 422 h 606"/>
              <a:gd name="T44" fmla="*/ 429 w 484"/>
              <a:gd name="T45" fmla="*/ 493 h 606"/>
              <a:gd name="T46" fmla="*/ 429 w 484"/>
              <a:gd name="T47" fmla="*/ 487 h 606"/>
              <a:gd name="T48" fmla="*/ 394 w 484"/>
              <a:gd name="T49" fmla="*/ 451 h 606"/>
              <a:gd name="T50" fmla="*/ 256 w 484"/>
              <a:gd name="T51" fmla="*/ 425 h 606"/>
              <a:gd name="T52" fmla="*/ 256 w 484"/>
              <a:gd name="T53" fmla="*/ 432 h 606"/>
              <a:gd name="T54" fmla="*/ 354 w 484"/>
              <a:gd name="T55" fmla="*/ 530 h 606"/>
              <a:gd name="T56" fmla="*/ 395 w 484"/>
              <a:gd name="T57" fmla="*/ 528 h 606"/>
              <a:gd name="T58" fmla="*/ 20 w 484"/>
              <a:gd name="T59" fmla="*/ 150 h 606"/>
              <a:gd name="T60" fmla="*/ 89 w 484"/>
              <a:gd name="T61" fmla="*/ 152 h 606"/>
              <a:gd name="T62" fmla="*/ 141 w 484"/>
              <a:gd name="T63" fmla="*/ 100 h 606"/>
              <a:gd name="T64" fmla="*/ 141 w 484"/>
              <a:gd name="T65" fmla="*/ 93 h 606"/>
              <a:gd name="T66" fmla="*/ 383 w 484"/>
              <a:gd name="T67" fmla="*/ 28 h 606"/>
              <a:gd name="T68" fmla="*/ 394 w 484"/>
              <a:gd name="T69" fmla="*/ 422 h 606"/>
              <a:gd name="T70" fmla="*/ 414 w 484"/>
              <a:gd name="T71" fmla="*/ 449 h 606"/>
              <a:gd name="T72" fmla="*/ 414 w 484"/>
              <a:gd name="T73" fmla="*/ 39 h 606"/>
              <a:gd name="T74" fmla="*/ 383 w 484"/>
              <a:gd name="T75" fmla="*/ 0 h 606"/>
              <a:gd name="T76" fmla="*/ 121 w 484"/>
              <a:gd name="T77" fmla="*/ 2 h 606"/>
              <a:gd name="T78" fmla="*/ 0 w 484"/>
              <a:gd name="T79" fmla="*/ 123 h 606"/>
              <a:gd name="T80" fmla="*/ 0 w 484"/>
              <a:gd name="T81" fmla="*/ 492 h 606"/>
              <a:gd name="T82" fmla="*/ 31 w 484"/>
              <a:gd name="T83" fmla="*/ 530 h 606"/>
              <a:gd name="T84" fmla="*/ 319 w 484"/>
              <a:gd name="T85" fmla="*/ 524 h 606"/>
              <a:gd name="T86" fmla="*/ 305 w 484"/>
              <a:gd name="T87" fmla="*/ 503 h 606"/>
              <a:gd name="T88" fmla="*/ 20 w 484"/>
              <a:gd name="T89" fmla="*/ 492 h 606"/>
              <a:gd name="T90" fmla="*/ 20 w 484"/>
              <a:gd name="T91" fmla="*/ 150 h 606"/>
              <a:gd name="T92" fmla="*/ 156 w 484"/>
              <a:gd name="T93" fmla="*/ 322 h 606"/>
              <a:gd name="T94" fmla="*/ 156 w 484"/>
              <a:gd name="T95" fmla="*/ 301 h 606"/>
              <a:gd name="T96" fmla="*/ 82 w 484"/>
              <a:gd name="T97" fmla="*/ 294 h 606"/>
              <a:gd name="T98" fmla="*/ 82 w 484"/>
              <a:gd name="T99" fmla="*/ 315 h 606"/>
              <a:gd name="T100" fmla="*/ 82 w 484"/>
              <a:gd name="T101" fmla="*/ 272 h 606"/>
              <a:gd name="T102" fmla="*/ 331 w 484"/>
              <a:gd name="T103" fmla="*/ 279 h 606"/>
              <a:gd name="T104" fmla="*/ 331 w 484"/>
              <a:gd name="T105" fmla="*/ 258 h 606"/>
              <a:gd name="T106" fmla="*/ 82 w 484"/>
              <a:gd name="T107" fmla="*/ 252 h 606"/>
              <a:gd name="T108" fmla="*/ 82 w 484"/>
              <a:gd name="T109" fmla="*/ 272 h 606"/>
              <a:gd name="T110" fmla="*/ 82 w 484"/>
              <a:gd name="T111" fmla="*/ 236 h 606"/>
              <a:gd name="T112" fmla="*/ 331 w 484"/>
              <a:gd name="T113" fmla="*/ 229 h 606"/>
              <a:gd name="T114" fmla="*/ 331 w 484"/>
              <a:gd name="T115" fmla="*/ 209 h 606"/>
              <a:gd name="T116" fmla="*/ 82 w 484"/>
              <a:gd name="T117" fmla="*/ 21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4" h="606">
                <a:moveTo>
                  <a:pt x="331" y="166"/>
                </a:moveTo>
                <a:lnTo>
                  <a:pt x="82" y="166"/>
                </a:lnTo>
                <a:lnTo>
                  <a:pt x="82" y="173"/>
                </a:lnTo>
                <a:lnTo>
                  <a:pt x="82" y="186"/>
                </a:lnTo>
                <a:lnTo>
                  <a:pt x="82" y="193"/>
                </a:lnTo>
                <a:lnTo>
                  <a:pt x="331" y="193"/>
                </a:lnTo>
                <a:lnTo>
                  <a:pt x="331" y="186"/>
                </a:lnTo>
                <a:lnTo>
                  <a:pt x="331" y="173"/>
                </a:lnTo>
                <a:lnTo>
                  <a:pt x="331" y="166"/>
                </a:lnTo>
                <a:close/>
                <a:moveTo>
                  <a:pt x="387" y="556"/>
                </a:moveTo>
                <a:lnTo>
                  <a:pt x="384" y="560"/>
                </a:lnTo>
                <a:lnTo>
                  <a:pt x="388" y="564"/>
                </a:lnTo>
                <a:lnTo>
                  <a:pt x="408" y="583"/>
                </a:lnTo>
                <a:lnTo>
                  <a:pt x="418" y="594"/>
                </a:lnTo>
                <a:cubicBezTo>
                  <a:pt x="430" y="606"/>
                  <a:pt x="450" y="606"/>
                  <a:pt x="462" y="594"/>
                </a:cubicBezTo>
                <a:lnTo>
                  <a:pt x="474" y="581"/>
                </a:lnTo>
                <a:cubicBezTo>
                  <a:pt x="481" y="575"/>
                  <a:pt x="484" y="565"/>
                  <a:pt x="483" y="556"/>
                </a:cubicBezTo>
                <a:cubicBezTo>
                  <a:pt x="484" y="548"/>
                  <a:pt x="481" y="538"/>
                  <a:pt x="474" y="531"/>
                </a:cubicBezTo>
                <a:lnTo>
                  <a:pt x="462" y="519"/>
                </a:lnTo>
                <a:lnTo>
                  <a:pt x="444" y="501"/>
                </a:lnTo>
                <a:lnTo>
                  <a:pt x="440" y="497"/>
                </a:lnTo>
                <a:lnTo>
                  <a:pt x="418" y="519"/>
                </a:lnTo>
                <a:lnTo>
                  <a:pt x="412" y="525"/>
                </a:lnTo>
                <a:lnTo>
                  <a:pt x="384" y="553"/>
                </a:lnTo>
                <a:lnTo>
                  <a:pt x="387" y="556"/>
                </a:lnTo>
                <a:close/>
                <a:moveTo>
                  <a:pt x="218" y="354"/>
                </a:moveTo>
                <a:lnTo>
                  <a:pt x="234" y="338"/>
                </a:lnTo>
                <a:lnTo>
                  <a:pt x="229" y="336"/>
                </a:lnTo>
                <a:lnTo>
                  <a:pt x="234" y="331"/>
                </a:lnTo>
                <a:lnTo>
                  <a:pt x="207" y="320"/>
                </a:lnTo>
                <a:lnTo>
                  <a:pt x="211" y="328"/>
                </a:lnTo>
                <a:lnTo>
                  <a:pt x="207" y="327"/>
                </a:lnTo>
                <a:lnTo>
                  <a:pt x="218" y="354"/>
                </a:lnTo>
                <a:close/>
                <a:moveTo>
                  <a:pt x="246" y="422"/>
                </a:moveTo>
                <a:lnTo>
                  <a:pt x="302" y="366"/>
                </a:lnTo>
                <a:lnTo>
                  <a:pt x="297" y="364"/>
                </a:lnTo>
                <a:lnTo>
                  <a:pt x="302" y="359"/>
                </a:lnTo>
                <a:lnTo>
                  <a:pt x="296" y="357"/>
                </a:lnTo>
                <a:lnTo>
                  <a:pt x="249" y="337"/>
                </a:lnTo>
                <a:lnTo>
                  <a:pt x="224" y="362"/>
                </a:lnTo>
                <a:lnTo>
                  <a:pt x="226" y="367"/>
                </a:lnTo>
                <a:lnTo>
                  <a:pt x="224" y="368"/>
                </a:lnTo>
                <a:lnTo>
                  <a:pt x="243" y="416"/>
                </a:lnTo>
                <a:lnTo>
                  <a:pt x="246" y="422"/>
                </a:lnTo>
                <a:close/>
                <a:moveTo>
                  <a:pt x="412" y="511"/>
                </a:moveTo>
                <a:lnTo>
                  <a:pt x="429" y="493"/>
                </a:lnTo>
                <a:lnTo>
                  <a:pt x="426" y="490"/>
                </a:lnTo>
                <a:lnTo>
                  <a:pt x="429" y="487"/>
                </a:lnTo>
                <a:lnTo>
                  <a:pt x="414" y="472"/>
                </a:lnTo>
                <a:lnTo>
                  <a:pt x="394" y="451"/>
                </a:lnTo>
                <a:lnTo>
                  <a:pt x="312" y="369"/>
                </a:lnTo>
                <a:lnTo>
                  <a:pt x="256" y="425"/>
                </a:lnTo>
                <a:lnTo>
                  <a:pt x="260" y="429"/>
                </a:lnTo>
                <a:lnTo>
                  <a:pt x="256" y="432"/>
                </a:lnTo>
                <a:lnTo>
                  <a:pt x="334" y="510"/>
                </a:lnTo>
                <a:lnTo>
                  <a:pt x="354" y="530"/>
                </a:lnTo>
                <a:lnTo>
                  <a:pt x="374" y="549"/>
                </a:lnTo>
                <a:lnTo>
                  <a:pt x="395" y="528"/>
                </a:lnTo>
                <a:lnTo>
                  <a:pt x="412" y="511"/>
                </a:lnTo>
                <a:close/>
                <a:moveTo>
                  <a:pt x="20" y="150"/>
                </a:moveTo>
                <a:lnTo>
                  <a:pt x="89" y="152"/>
                </a:lnTo>
                <a:lnTo>
                  <a:pt x="89" y="152"/>
                </a:lnTo>
                <a:lnTo>
                  <a:pt x="89" y="152"/>
                </a:lnTo>
                <a:cubicBezTo>
                  <a:pt x="118" y="152"/>
                  <a:pt x="141" y="129"/>
                  <a:pt x="141" y="100"/>
                </a:cubicBezTo>
                <a:lnTo>
                  <a:pt x="141" y="94"/>
                </a:lnTo>
                <a:lnTo>
                  <a:pt x="141" y="93"/>
                </a:lnTo>
                <a:lnTo>
                  <a:pt x="141" y="28"/>
                </a:lnTo>
                <a:lnTo>
                  <a:pt x="383" y="28"/>
                </a:lnTo>
                <a:cubicBezTo>
                  <a:pt x="389" y="28"/>
                  <a:pt x="394" y="32"/>
                  <a:pt x="394" y="38"/>
                </a:cubicBezTo>
                <a:lnTo>
                  <a:pt x="394" y="422"/>
                </a:lnTo>
                <a:lnTo>
                  <a:pt x="394" y="429"/>
                </a:lnTo>
                <a:lnTo>
                  <a:pt x="414" y="449"/>
                </a:lnTo>
                <a:lnTo>
                  <a:pt x="414" y="443"/>
                </a:lnTo>
                <a:lnTo>
                  <a:pt x="414" y="39"/>
                </a:lnTo>
                <a:lnTo>
                  <a:pt x="414" y="32"/>
                </a:lnTo>
                <a:cubicBezTo>
                  <a:pt x="414" y="15"/>
                  <a:pt x="400" y="0"/>
                  <a:pt x="383" y="0"/>
                </a:cubicBezTo>
                <a:lnTo>
                  <a:pt x="123" y="0"/>
                </a:lnTo>
                <a:lnTo>
                  <a:pt x="121" y="2"/>
                </a:lnTo>
                <a:lnTo>
                  <a:pt x="1" y="122"/>
                </a:lnTo>
                <a:lnTo>
                  <a:pt x="0" y="123"/>
                </a:lnTo>
                <a:lnTo>
                  <a:pt x="0" y="130"/>
                </a:lnTo>
                <a:lnTo>
                  <a:pt x="0" y="492"/>
                </a:lnTo>
                <a:lnTo>
                  <a:pt x="0" y="499"/>
                </a:lnTo>
                <a:cubicBezTo>
                  <a:pt x="0" y="516"/>
                  <a:pt x="14" y="530"/>
                  <a:pt x="31" y="530"/>
                </a:cubicBezTo>
                <a:lnTo>
                  <a:pt x="326" y="530"/>
                </a:lnTo>
                <a:lnTo>
                  <a:pt x="319" y="524"/>
                </a:lnTo>
                <a:lnTo>
                  <a:pt x="326" y="524"/>
                </a:lnTo>
                <a:lnTo>
                  <a:pt x="305" y="503"/>
                </a:lnTo>
                <a:lnTo>
                  <a:pt x="31" y="503"/>
                </a:lnTo>
                <a:cubicBezTo>
                  <a:pt x="25" y="503"/>
                  <a:pt x="21" y="498"/>
                  <a:pt x="20" y="492"/>
                </a:cubicBezTo>
                <a:lnTo>
                  <a:pt x="20" y="492"/>
                </a:lnTo>
                <a:lnTo>
                  <a:pt x="20" y="150"/>
                </a:lnTo>
                <a:close/>
                <a:moveTo>
                  <a:pt x="82" y="322"/>
                </a:moveTo>
                <a:lnTo>
                  <a:pt x="156" y="322"/>
                </a:lnTo>
                <a:lnTo>
                  <a:pt x="156" y="315"/>
                </a:lnTo>
                <a:lnTo>
                  <a:pt x="156" y="301"/>
                </a:lnTo>
                <a:lnTo>
                  <a:pt x="156" y="294"/>
                </a:lnTo>
                <a:lnTo>
                  <a:pt x="82" y="294"/>
                </a:lnTo>
                <a:lnTo>
                  <a:pt x="82" y="301"/>
                </a:lnTo>
                <a:lnTo>
                  <a:pt x="82" y="315"/>
                </a:lnTo>
                <a:lnTo>
                  <a:pt x="82" y="322"/>
                </a:lnTo>
                <a:close/>
                <a:moveTo>
                  <a:pt x="82" y="272"/>
                </a:moveTo>
                <a:lnTo>
                  <a:pt x="82" y="279"/>
                </a:lnTo>
                <a:lnTo>
                  <a:pt x="331" y="279"/>
                </a:lnTo>
                <a:lnTo>
                  <a:pt x="331" y="272"/>
                </a:lnTo>
                <a:lnTo>
                  <a:pt x="331" y="258"/>
                </a:lnTo>
                <a:lnTo>
                  <a:pt x="331" y="252"/>
                </a:lnTo>
                <a:lnTo>
                  <a:pt x="82" y="252"/>
                </a:lnTo>
                <a:lnTo>
                  <a:pt x="82" y="258"/>
                </a:lnTo>
                <a:lnTo>
                  <a:pt x="82" y="272"/>
                </a:lnTo>
                <a:close/>
                <a:moveTo>
                  <a:pt x="82" y="229"/>
                </a:moveTo>
                <a:lnTo>
                  <a:pt x="82" y="236"/>
                </a:lnTo>
                <a:lnTo>
                  <a:pt x="331" y="236"/>
                </a:lnTo>
                <a:lnTo>
                  <a:pt x="331" y="229"/>
                </a:lnTo>
                <a:lnTo>
                  <a:pt x="331" y="216"/>
                </a:lnTo>
                <a:lnTo>
                  <a:pt x="331" y="209"/>
                </a:lnTo>
                <a:lnTo>
                  <a:pt x="82" y="209"/>
                </a:lnTo>
                <a:lnTo>
                  <a:pt x="82" y="216"/>
                </a:lnTo>
                <a:lnTo>
                  <a:pt x="82" y="2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2" name="Freeform 17"/>
          <p:cNvSpPr>
            <a:spLocks noEditPoints="1"/>
          </p:cNvSpPr>
          <p:nvPr/>
        </p:nvSpPr>
        <p:spPr bwMode="auto">
          <a:xfrm>
            <a:off x="8015308" y="3564349"/>
            <a:ext cx="497554" cy="522592"/>
          </a:xfrm>
          <a:custGeom>
            <a:avLst/>
            <a:gdLst>
              <a:gd name="T0" fmla="*/ 224 w 593"/>
              <a:gd name="T1" fmla="*/ 394 h 633"/>
              <a:gd name="T2" fmla="*/ 213 w 593"/>
              <a:gd name="T3" fmla="*/ 358 h 633"/>
              <a:gd name="T4" fmla="*/ 259 w 593"/>
              <a:gd name="T5" fmla="*/ 173 h 633"/>
              <a:gd name="T6" fmla="*/ 307 w 593"/>
              <a:gd name="T7" fmla="*/ 323 h 633"/>
              <a:gd name="T8" fmla="*/ 367 w 593"/>
              <a:gd name="T9" fmla="*/ 149 h 633"/>
              <a:gd name="T10" fmla="*/ 234 w 593"/>
              <a:gd name="T11" fmla="*/ 296 h 633"/>
              <a:gd name="T12" fmla="*/ 223 w 593"/>
              <a:gd name="T13" fmla="*/ 315 h 633"/>
              <a:gd name="T14" fmla="*/ 304 w 593"/>
              <a:gd name="T15" fmla="*/ 363 h 633"/>
              <a:gd name="T16" fmla="*/ 391 w 593"/>
              <a:gd name="T17" fmla="*/ 127 h 633"/>
              <a:gd name="T18" fmla="*/ 395 w 593"/>
              <a:gd name="T19" fmla="*/ 81 h 633"/>
              <a:gd name="T20" fmla="*/ 391 w 593"/>
              <a:gd name="T21" fmla="*/ 127 h 633"/>
              <a:gd name="T22" fmla="*/ 463 w 593"/>
              <a:gd name="T23" fmla="*/ 149 h 633"/>
              <a:gd name="T24" fmla="*/ 417 w 593"/>
              <a:gd name="T25" fmla="*/ 154 h 633"/>
              <a:gd name="T26" fmla="*/ 338 w 593"/>
              <a:gd name="T27" fmla="*/ 107 h 633"/>
              <a:gd name="T28" fmla="*/ 319 w 593"/>
              <a:gd name="T29" fmla="*/ 65 h 633"/>
              <a:gd name="T30" fmla="*/ 338 w 593"/>
              <a:gd name="T31" fmla="*/ 107 h 633"/>
              <a:gd name="T32" fmla="*/ 261 w 593"/>
              <a:gd name="T33" fmla="*/ 79 h 633"/>
              <a:gd name="T34" fmla="*/ 266 w 593"/>
              <a:gd name="T35" fmla="*/ 125 h 633"/>
              <a:gd name="T36" fmla="*/ 435 w 593"/>
              <a:gd name="T37" fmla="*/ 226 h 633"/>
              <a:gd name="T38" fmla="*/ 477 w 593"/>
              <a:gd name="T39" fmla="*/ 207 h 633"/>
              <a:gd name="T40" fmla="*/ 435 w 593"/>
              <a:gd name="T41" fmla="*/ 226 h 633"/>
              <a:gd name="T42" fmla="*/ 218 w 593"/>
              <a:gd name="T43" fmla="*/ 324 h 633"/>
              <a:gd name="T44" fmla="*/ 206 w 593"/>
              <a:gd name="T45" fmla="*/ 344 h 633"/>
              <a:gd name="T46" fmla="*/ 288 w 593"/>
              <a:gd name="T47" fmla="*/ 391 h 633"/>
              <a:gd name="T48" fmla="*/ 216 w 593"/>
              <a:gd name="T49" fmla="*/ 633 h 633"/>
              <a:gd name="T50" fmla="*/ 231 w 593"/>
              <a:gd name="T51" fmla="*/ 37 h 633"/>
              <a:gd name="T52" fmla="*/ 564 w 593"/>
              <a:gd name="T53" fmla="*/ 180 h 633"/>
              <a:gd name="T54" fmla="*/ 569 w 593"/>
              <a:gd name="T55" fmla="*/ 276 h 633"/>
              <a:gd name="T56" fmla="*/ 586 w 593"/>
              <a:gd name="T57" fmla="*/ 396 h 633"/>
              <a:gd name="T58" fmla="*/ 565 w 593"/>
              <a:gd name="T59" fmla="*/ 498 h 633"/>
              <a:gd name="T60" fmla="*/ 442 w 593"/>
              <a:gd name="T61" fmla="*/ 526 h 633"/>
              <a:gd name="T62" fmla="*/ 216 w 593"/>
              <a:gd name="T63" fmla="*/ 633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93" h="633">
                <a:moveTo>
                  <a:pt x="213" y="358"/>
                </a:moveTo>
                <a:cubicBezTo>
                  <a:pt x="207" y="371"/>
                  <a:pt x="212" y="387"/>
                  <a:pt x="224" y="394"/>
                </a:cubicBezTo>
                <a:cubicBezTo>
                  <a:pt x="235" y="400"/>
                  <a:pt x="248" y="398"/>
                  <a:pt x="257" y="391"/>
                </a:cubicBezTo>
                <a:lnTo>
                  <a:pt x="213" y="358"/>
                </a:lnTo>
                <a:close/>
                <a:moveTo>
                  <a:pt x="367" y="149"/>
                </a:moveTo>
                <a:cubicBezTo>
                  <a:pt x="328" y="126"/>
                  <a:pt x="279" y="137"/>
                  <a:pt x="259" y="173"/>
                </a:cubicBezTo>
                <a:cubicBezTo>
                  <a:pt x="238" y="210"/>
                  <a:pt x="265" y="250"/>
                  <a:pt x="246" y="288"/>
                </a:cubicBezTo>
                <a:lnTo>
                  <a:pt x="307" y="323"/>
                </a:lnTo>
                <a:cubicBezTo>
                  <a:pt x="330" y="288"/>
                  <a:pt x="380" y="291"/>
                  <a:pt x="401" y="255"/>
                </a:cubicBezTo>
                <a:cubicBezTo>
                  <a:pt x="421" y="219"/>
                  <a:pt x="406" y="172"/>
                  <a:pt x="367" y="149"/>
                </a:cubicBezTo>
                <a:close/>
                <a:moveTo>
                  <a:pt x="301" y="346"/>
                </a:moveTo>
                <a:lnTo>
                  <a:pt x="234" y="296"/>
                </a:lnTo>
                <a:cubicBezTo>
                  <a:pt x="229" y="292"/>
                  <a:pt x="223" y="293"/>
                  <a:pt x="219" y="299"/>
                </a:cubicBezTo>
                <a:cubicBezTo>
                  <a:pt x="216" y="304"/>
                  <a:pt x="218" y="312"/>
                  <a:pt x="223" y="315"/>
                </a:cubicBezTo>
                <a:lnTo>
                  <a:pt x="289" y="366"/>
                </a:lnTo>
                <a:cubicBezTo>
                  <a:pt x="295" y="370"/>
                  <a:pt x="301" y="368"/>
                  <a:pt x="304" y="363"/>
                </a:cubicBezTo>
                <a:cubicBezTo>
                  <a:pt x="307" y="357"/>
                  <a:pt x="306" y="350"/>
                  <a:pt x="301" y="346"/>
                </a:cubicBezTo>
                <a:close/>
                <a:moveTo>
                  <a:pt x="391" y="127"/>
                </a:moveTo>
                <a:lnTo>
                  <a:pt x="412" y="90"/>
                </a:lnTo>
                <a:lnTo>
                  <a:pt x="395" y="81"/>
                </a:lnTo>
                <a:lnTo>
                  <a:pt x="374" y="117"/>
                </a:lnTo>
                <a:lnTo>
                  <a:pt x="391" y="127"/>
                </a:lnTo>
                <a:close/>
                <a:moveTo>
                  <a:pt x="426" y="170"/>
                </a:moveTo>
                <a:lnTo>
                  <a:pt x="463" y="149"/>
                </a:lnTo>
                <a:lnTo>
                  <a:pt x="453" y="133"/>
                </a:lnTo>
                <a:lnTo>
                  <a:pt x="417" y="154"/>
                </a:lnTo>
                <a:lnTo>
                  <a:pt x="426" y="170"/>
                </a:lnTo>
                <a:close/>
                <a:moveTo>
                  <a:pt x="338" y="107"/>
                </a:moveTo>
                <a:lnTo>
                  <a:pt x="338" y="65"/>
                </a:lnTo>
                <a:lnTo>
                  <a:pt x="319" y="65"/>
                </a:lnTo>
                <a:lnTo>
                  <a:pt x="319" y="107"/>
                </a:lnTo>
                <a:lnTo>
                  <a:pt x="338" y="107"/>
                </a:lnTo>
                <a:close/>
                <a:moveTo>
                  <a:pt x="282" y="116"/>
                </a:moveTo>
                <a:lnTo>
                  <a:pt x="261" y="79"/>
                </a:lnTo>
                <a:lnTo>
                  <a:pt x="245" y="89"/>
                </a:lnTo>
                <a:lnTo>
                  <a:pt x="266" y="125"/>
                </a:lnTo>
                <a:lnTo>
                  <a:pt x="282" y="116"/>
                </a:lnTo>
                <a:close/>
                <a:moveTo>
                  <a:pt x="435" y="226"/>
                </a:moveTo>
                <a:lnTo>
                  <a:pt x="477" y="226"/>
                </a:lnTo>
                <a:lnTo>
                  <a:pt x="477" y="207"/>
                </a:lnTo>
                <a:lnTo>
                  <a:pt x="436" y="207"/>
                </a:lnTo>
                <a:lnTo>
                  <a:pt x="435" y="226"/>
                </a:lnTo>
                <a:close/>
                <a:moveTo>
                  <a:pt x="284" y="375"/>
                </a:moveTo>
                <a:lnTo>
                  <a:pt x="218" y="324"/>
                </a:lnTo>
                <a:cubicBezTo>
                  <a:pt x="213" y="320"/>
                  <a:pt x="206" y="322"/>
                  <a:pt x="203" y="327"/>
                </a:cubicBezTo>
                <a:cubicBezTo>
                  <a:pt x="200" y="333"/>
                  <a:pt x="201" y="340"/>
                  <a:pt x="206" y="344"/>
                </a:cubicBezTo>
                <a:lnTo>
                  <a:pt x="273" y="394"/>
                </a:lnTo>
                <a:cubicBezTo>
                  <a:pt x="278" y="398"/>
                  <a:pt x="285" y="397"/>
                  <a:pt x="288" y="391"/>
                </a:cubicBezTo>
                <a:cubicBezTo>
                  <a:pt x="291" y="386"/>
                  <a:pt x="289" y="378"/>
                  <a:pt x="284" y="375"/>
                </a:cubicBezTo>
                <a:close/>
                <a:moveTo>
                  <a:pt x="216" y="633"/>
                </a:moveTo>
                <a:cubicBezTo>
                  <a:pt x="223" y="583"/>
                  <a:pt x="223" y="530"/>
                  <a:pt x="210" y="483"/>
                </a:cubicBezTo>
                <a:cubicBezTo>
                  <a:pt x="0" y="365"/>
                  <a:pt x="55" y="92"/>
                  <a:pt x="231" y="37"/>
                </a:cubicBezTo>
                <a:cubicBezTo>
                  <a:pt x="324" y="0"/>
                  <a:pt x="450" y="22"/>
                  <a:pt x="533" y="105"/>
                </a:cubicBezTo>
                <a:cubicBezTo>
                  <a:pt x="593" y="165"/>
                  <a:pt x="564" y="180"/>
                  <a:pt x="564" y="180"/>
                </a:cubicBezTo>
                <a:lnTo>
                  <a:pt x="551" y="187"/>
                </a:lnTo>
                <a:cubicBezTo>
                  <a:pt x="558" y="216"/>
                  <a:pt x="571" y="268"/>
                  <a:pt x="569" y="276"/>
                </a:cubicBezTo>
                <a:cubicBezTo>
                  <a:pt x="567" y="285"/>
                  <a:pt x="556" y="295"/>
                  <a:pt x="556" y="295"/>
                </a:cubicBezTo>
                <a:lnTo>
                  <a:pt x="586" y="396"/>
                </a:lnTo>
                <a:lnTo>
                  <a:pt x="559" y="407"/>
                </a:lnTo>
                <a:cubicBezTo>
                  <a:pt x="565" y="439"/>
                  <a:pt x="568" y="466"/>
                  <a:pt x="565" y="498"/>
                </a:cubicBezTo>
                <a:cubicBezTo>
                  <a:pt x="565" y="503"/>
                  <a:pt x="547" y="519"/>
                  <a:pt x="532" y="520"/>
                </a:cubicBezTo>
                <a:lnTo>
                  <a:pt x="442" y="526"/>
                </a:lnTo>
                <a:lnTo>
                  <a:pt x="448" y="633"/>
                </a:lnTo>
                <a:lnTo>
                  <a:pt x="216" y="6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3" name="Group 11"/>
          <p:cNvGrpSpPr/>
          <p:nvPr/>
        </p:nvGrpSpPr>
        <p:grpSpPr>
          <a:xfrm>
            <a:off x="9311722" y="2328593"/>
            <a:ext cx="461545" cy="434241"/>
            <a:chOff x="1200150" y="2085975"/>
            <a:chExt cx="446088" cy="417513"/>
          </a:xfrm>
          <a:solidFill>
            <a:schemeClr val="accent2"/>
          </a:solidFill>
        </p:grpSpPr>
        <p:sp>
          <p:nvSpPr>
            <p:cNvPr id="64" name="Freeform 13"/>
            <p:cNvSpPr>
              <a:spLocks noEditPoints="1"/>
            </p:cNvSpPr>
            <p:nvPr/>
          </p:nvSpPr>
          <p:spPr bwMode="auto">
            <a:xfrm>
              <a:off x="1200150" y="2270125"/>
              <a:ext cx="446088" cy="233363"/>
            </a:xfrm>
            <a:custGeom>
              <a:avLst/>
              <a:gdLst>
                <a:gd name="T0" fmla="*/ 267 w 281"/>
                <a:gd name="T1" fmla="*/ 126 h 147"/>
                <a:gd name="T2" fmla="*/ 267 w 281"/>
                <a:gd name="T3" fmla="*/ 109 h 147"/>
                <a:gd name="T4" fmla="*/ 251 w 281"/>
                <a:gd name="T5" fmla="*/ 109 h 147"/>
                <a:gd name="T6" fmla="*/ 251 w 281"/>
                <a:gd name="T7" fmla="*/ 19 h 147"/>
                <a:gd name="T8" fmla="*/ 267 w 281"/>
                <a:gd name="T9" fmla="*/ 19 h 147"/>
                <a:gd name="T10" fmla="*/ 267 w 281"/>
                <a:gd name="T11" fmla="*/ 0 h 147"/>
                <a:gd name="T12" fmla="*/ 14 w 281"/>
                <a:gd name="T13" fmla="*/ 0 h 147"/>
                <a:gd name="T14" fmla="*/ 14 w 281"/>
                <a:gd name="T15" fmla="*/ 19 h 147"/>
                <a:gd name="T16" fmla="*/ 30 w 281"/>
                <a:gd name="T17" fmla="*/ 19 h 147"/>
                <a:gd name="T18" fmla="*/ 30 w 281"/>
                <a:gd name="T19" fmla="*/ 109 h 147"/>
                <a:gd name="T20" fmla="*/ 14 w 281"/>
                <a:gd name="T21" fmla="*/ 109 h 147"/>
                <a:gd name="T22" fmla="*/ 14 w 281"/>
                <a:gd name="T23" fmla="*/ 126 h 147"/>
                <a:gd name="T24" fmla="*/ 0 w 281"/>
                <a:gd name="T25" fmla="*/ 126 h 147"/>
                <a:gd name="T26" fmla="*/ 0 w 281"/>
                <a:gd name="T27" fmla="*/ 147 h 147"/>
                <a:gd name="T28" fmla="*/ 281 w 281"/>
                <a:gd name="T29" fmla="*/ 147 h 147"/>
                <a:gd name="T30" fmla="*/ 281 w 281"/>
                <a:gd name="T31" fmla="*/ 126 h 147"/>
                <a:gd name="T32" fmla="*/ 267 w 281"/>
                <a:gd name="T33" fmla="*/ 126 h 147"/>
                <a:gd name="T34" fmla="*/ 92 w 281"/>
                <a:gd name="T35" fmla="*/ 109 h 147"/>
                <a:gd name="T36" fmla="*/ 62 w 281"/>
                <a:gd name="T37" fmla="*/ 109 h 147"/>
                <a:gd name="T38" fmla="*/ 62 w 281"/>
                <a:gd name="T39" fmla="*/ 19 h 147"/>
                <a:gd name="T40" fmla="*/ 92 w 281"/>
                <a:gd name="T41" fmla="*/ 19 h 147"/>
                <a:gd name="T42" fmla="*/ 92 w 281"/>
                <a:gd name="T43" fmla="*/ 109 h 147"/>
                <a:gd name="T44" fmla="*/ 155 w 281"/>
                <a:gd name="T45" fmla="*/ 109 h 147"/>
                <a:gd name="T46" fmla="*/ 125 w 281"/>
                <a:gd name="T47" fmla="*/ 109 h 147"/>
                <a:gd name="T48" fmla="*/ 125 w 281"/>
                <a:gd name="T49" fmla="*/ 19 h 147"/>
                <a:gd name="T50" fmla="*/ 155 w 281"/>
                <a:gd name="T51" fmla="*/ 19 h 147"/>
                <a:gd name="T52" fmla="*/ 155 w 281"/>
                <a:gd name="T53" fmla="*/ 109 h 147"/>
                <a:gd name="T54" fmla="*/ 218 w 281"/>
                <a:gd name="T55" fmla="*/ 109 h 147"/>
                <a:gd name="T56" fmla="*/ 188 w 281"/>
                <a:gd name="T57" fmla="*/ 109 h 147"/>
                <a:gd name="T58" fmla="*/ 188 w 281"/>
                <a:gd name="T59" fmla="*/ 19 h 147"/>
                <a:gd name="T60" fmla="*/ 218 w 281"/>
                <a:gd name="T61" fmla="*/ 19 h 147"/>
                <a:gd name="T62" fmla="*/ 218 w 281"/>
                <a:gd name="T63" fmla="*/ 10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1" h="147">
                  <a:moveTo>
                    <a:pt x="267" y="126"/>
                  </a:moveTo>
                  <a:lnTo>
                    <a:pt x="267" y="109"/>
                  </a:lnTo>
                  <a:lnTo>
                    <a:pt x="251" y="109"/>
                  </a:lnTo>
                  <a:lnTo>
                    <a:pt x="251" y="19"/>
                  </a:lnTo>
                  <a:lnTo>
                    <a:pt x="267" y="19"/>
                  </a:lnTo>
                  <a:lnTo>
                    <a:pt x="267" y="0"/>
                  </a:lnTo>
                  <a:lnTo>
                    <a:pt x="14" y="0"/>
                  </a:lnTo>
                  <a:lnTo>
                    <a:pt x="14" y="19"/>
                  </a:lnTo>
                  <a:lnTo>
                    <a:pt x="30" y="19"/>
                  </a:lnTo>
                  <a:lnTo>
                    <a:pt x="30" y="109"/>
                  </a:lnTo>
                  <a:lnTo>
                    <a:pt x="14" y="109"/>
                  </a:lnTo>
                  <a:lnTo>
                    <a:pt x="14" y="126"/>
                  </a:lnTo>
                  <a:lnTo>
                    <a:pt x="0" y="126"/>
                  </a:lnTo>
                  <a:lnTo>
                    <a:pt x="0" y="147"/>
                  </a:lnTo>
                  <a:lnTo>
                    <a:pt x="281" y="147"/>
                  </a:lnTo>
                  <a:lnTo>
                    <a:pt x="281" y="126"/>
                  </a:lnTo>
                  <a:lnTo>
                    <a:pt x="267" y="126"/>
                  </a:lnTo>
                  <a:close/>
                  <a:moveTo>
                    <a:pt x="92" y="109"/>
                  </a:moveTo>
                  <a:lnTo>
                    <a:pt x="62" y="109"/>
                  </a:lnTo>
                  <a:lnTo>
                    <a:pt x="62" y="19"/>
                  </a:lnTo>
                  <a:lnTo>
                    <a:pt x="92" y="19"/>
                  </a:lnTo>
                  <a:lnTo>
                    <a:pt x="92" y="109"/>
                  </a:lnTo>
                  <a:close/>
                  <a:moveTo>
                    <a:pt x="155" y="109"/>
                  </a:moveTo>
                  <a:lnTo>
                    <a:pt x="125" y="109"/>
                  </a:lnTo>
                  <a:lnTo>
                    <a:pt x="125" y="19"/>
                  </a:lnTo>
                  <a:lnTo>
                    <a:pt x="155" y="19"/>
                  </a:lnTo>
                  <a:lnTo>
                    <a:pt x="155" y="109"/>
                  </a:lnTo>
                  <a:close/>
                  <a:moveTo>
                    <a:pt x="218" y="109"/>
                  </a:moveTo>
                  <a:lnTo>
                    <a:pt x="188" y="109"/>
                  </a:lnTo>
                  <a:lnTo>
                    <a:pt x="188" y="19"/>
                  </a:lnTo>
                  <a:lnTo>
                    <a:pt x="218" y="19"/>
                  </a:lnTo>
                  <a:lnTo>
                    <a:pt x="218" y="1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5" name="Freeform 14"/>
            <p:cNvSpPr>
              <a:spLocks noEditPoints="1"/>
            </p:cNvSpPr>
            <p:nvPr/>
          </p:nvSpPr>
          <p:spPr bwMode="auto">
            <a:xfrm>
              <a:off x="1200150" y="2085975"/>
              <a:ext cx="446088" cy="163513"/>
            </a:xfrm>
            <a:custGeom>
              <a:avLst/>
              <a:gdLst>
                <a:gd name="T0" fmla="*/ 140 w 281"/>
                <a:gd name="T1" fmla="*/ 0 h 103"/>
                <a:gd name="T2" fmla="*/ 0 w 281"/>
                <a:gd name="T3" fmla="*/ 95 h 103"/>
                <a:gd name="T4" fmla="*/ 0 w 281"/>
                <a:gd name="T5" fmla="*/ 103 h 103"/>
                <a:gd name="T6" fmla="*/ 281 w 281"/>
                <a:gd name="T7" fmla="*/ 103 h 103"/>
                <a:gd name="T8" fmla="*/ 281 w 281"/>
                <a:gd name="T9" fmla="*/ 95 h 103"/>
                <a:gd name="T10" fmla="*/ 140 w 281"/>
                <a:gd name="T11" fmla="*/ 0 h 103"/>
                <a:gd name="T12" fmla="*/ 190 w 281"/>
                <a:gd name="T13" fmla="*/ 74 h 103"/>
                <a:gd name="T14" fmla="*/ 91 w 281"/>
                <a:gd name="T15" fmla="*/ 74 h 103"/>
                <a:gd name="T16" fmla="*/ 91 w 281"/>
                <a:gd name="T17" fmla="*/ 71 h 103"/>
                <a:gd name="T18" fmla="*/ 140 w 281"/>
                <a:gd name="T19" fmla="*/ 38 h 103"/>
                <a:gd name="T20" fmla="*/ 190 w 281"/>
                <a:gd name="T21" fmla="*/ 71 h 103"/>
                <a:gd name="T22" fmla="*/ 190 w 281"/>
                <a:gd name="T23" fmla="*/ 7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103">
                  <a:moveTo>
                    <a:pt x="140" y="0"/>
                  </a:moveTo>
                  <a:lnTo>
                    <a:pt x="0" y="95"/>
                  </a:lnTo>
                  <a:lnTo>
                    <a:pt x="0" y="103"/>
                  </a:lnTo>
                  <a:lnTo>
                    <a:pt x="281" y="103"/>
                  </a:lnTo>
                  <a:lnTo>
                    <a:pt x="281" y="95"/>
                  </a:lnTo>
                  <a:lnTo>
                    <a:pt x="140" y="0"/>
                  </a:lnTo>
                  <a:close/>
                  <a:moveTo>
                    <a:pt x="190" y="74"/>
                  </a:moveTo>
                  <a:lnTo>
                    <a:pt x="91" y="74"/>
                  </a:lnTo>
                  <a:lnTo>
                    <a:pt x="91" y="71"/>
                  </a:lnTo>
                  <a:lnTo>
                    <a:pt x="140" y="38"/>
                  </a:lnTo>
                  <a:lnTo>
                    <a:pt x="190" y="71"/>
                  </a:lnTo>
                  <a:lnTo>
                    <a:pt x="19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478482" y="5002056"/>
            <a:ext cx="42944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方正黑体简体" panose="02000000000000000000" pitchFamily="2" charset="-122"/>
              <a:buChar char="☆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建立</a:t>
            </a: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用人单位、学校、学生三方联系</a:t>
            </a:r>
            <a:endParaRPr lang="zh-CN" altLang="en-US" sz="1600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方正黑体简体" panose="02000000000000000000" pitchFamily="2" charset="-122"/>
              <a:buChar char="☆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就业信息一网囊括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，在线求职沟通</a:t>
            </a:r>
            <a:endParaRPr lang="en-US" altLang="zh-CN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方正黑体简体" panose="02000000000000000000" pitchFamily="2" charset="-122"/>
              <a:buChar char="☆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随时随地</a:t>
            </a: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发布招聘信息，在线面试邀请</a:t>
            </a:r>
            <a:endParaRPr lang="zh-CN" altLang="en-US" sz="1600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方正黑体简体" panose="02000000000000000000" pitchFamily="2" charset="-122"/>
              <a:buChar char="☆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数据实时填报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，实时跟踪</a:t>
            </a: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学生就业</a:t>
            </a: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情况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2155" y="0"/>
            <a:ext cx="496443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离校管理系统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2155" y="774065"/>
            <a:ext cx="10819130" cy="1614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离校管理系统：</a:t>
            </a:r>
            <a:endParaRPr lang="en-US" altLang="zh-CN" b="1" dirty="0" smtClean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algn="l">
              <a:lnSpc>
                <a:spcPct val="150000"/>
              </a:lnSpc>
            </a:pP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     专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为学校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学生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毕业、中途退学、转学等情况而设计的一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套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离校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信息化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管理系统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可为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不同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专业的学生灵活定义离校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环节，在线办理离校手续，自助查询，对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离校数据进行统计查询</a:t>
            </a:r>
            <a:r>
              <a:rPr lang="zh-CN" altLang="en-US" sz="1600" dirty="0">
                <a:solidFill>
                  <a:srgbClr val="FF000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使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学生离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校业务工作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有序进行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，提高学校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离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校管理工作效率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。</a:t>
            </a:r>
            <a:endParaRPr lang="zh-CN" altLang="zh-CN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851207" y="5254340"/>
            <a:ext cx="1594654" cy="102592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自助服务</a:t>
            </a:r>
            <a:endParaRPr lang="zh-CN" altLang="en-US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学生在线申请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查询进度等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8" name="Rectangle 29"/>
          <p:cNvSpPr/>
          <p:nvPr/>
        </p:nvSpPr>
        <p:spPr>
          <a:xfrm>
            <a:off x="5259310" y="5233524"/>
            <a:ext cx="1886141" cy="102592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查询统计</a:t>
            </a:r>
            <a:endParaRPr lang="zh-CN" altLang="en-US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离校名单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办理情况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统计报表导出、打印等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9" name="Rectangle 29"/>
          <p:cNvSpPr/>
          <p:nvPr/>
        </p:nvSpPr>
        <p:spPr>
          <a:xfrm>
            <a:off x="599773" y="3208489"/>
            <a:ext cx="2302469" cy="110799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基础信息</a:t>
            </a:r>
            <a:endParaRPr lang="zh-CN" altLang="en-US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校区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院系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专业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班级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endParaRPr lang="en-US" altLang="zh-CN" sz="1400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学生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毕业生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教职工信息等</a:t>
            </a:r>
            <a:endParaRPr lang="zh-CN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0" name="Rectangle 29"/>
          <p:cNvSpPr/>
          <p:nvPr/>
        </p:nvSpPr>
        <p:spPr>
          <a:xfrm>
            <a:off x="5157230" y="3208489"/>
            <a:ext cx="1756762" cy="110799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流程配置</a:t>
            </a:r>
            <a:endParaRPr lang="en-US" altLang="zh-CN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离校环节定义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流程设置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数据接口配置</a:t>
            </a:r>
            <a:endParaRPr lang="zh-CN" altLang="zh-CN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1" name="Rectangle 29"/>
          <p:cNvSpPr/>
          <p:nvPr/>
        </p:nvSpPr>
        <p:spPr>
          <a:xfrm>
            <a:off x="3059376" y="3290563"/>
            <a:ext cx="1627505" cy="102592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离校手续</a:t>
            </a:r>
            <a:endParaRPr lang="zh-CN" altLang="en-US" sz="16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在线批量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单个离校手续办理</a:t>
            </a:r>
            <a:endParaRPr lang="zh-CN" altLang="zh-CN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2837365" y="5239274"/>
            <a:ext cx="2253582" cy="130805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方正书宋简体" panose="02000000000000000000" charset="-122"/>
                <a:ea typeface="方正书宋简体" panose="02000000000000000000" charset="-122"/>
                <a:sym typeface="+mn-ea"/>
              </a:rPr>
              <a:t>系统管理</a:t>
            </a:r>
            <a:endParaRPr lang="en-US" altLang="zh-CN" sz="1600" b="1" dirty="0" smtClean="0">
              <a:latin typeface="方正书宋简体" panose="02000000000000000000" charset="-122"/>
              <a:ea typeface="方正书宋简体" panose="02000000000000000000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信息标准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用户、权限管理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数据导入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日志查询等</a:t>
            </a:r>
            <a:endParaRPr lang="zh-CN" altLang="zh-CN" sz="14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ctr">
              <a:lnSpc>
                <a:spcPts val="2200"/>
              </a:lnSpc>
            </a:pPr>
            <a:endParaRPr lang="zh-CN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方正书宋简体" panose="02000000000000000000" charset="-122"/>
              <a:ea typeface="方正书宋简体" panose="02000000000000000000" charset="-122"/>
              <a:sym typeface="+mn-ea"/>
            </a:endParaRPr>
          </a:p>
        </p:txBody>
      </p:sp>
      <p:sp>
        <p:nvSpPr>
          <p:cNvPr id="13" name="Freeform 360"/>
          <p:cNvSpPr>
            <a:spLocks noEditPoints="1"/>
          </p:cNvSpPr>
          <p:nvPr/>
        </p:nvSpPr>
        <p:spPr bwMode="auto">
          <a:xfrm>
            <a:off x="1257691" y="4705162"/>
            <a:ext cx="595313" cy="471487"/>
          </a:xfrm>
          <a:custGeom>
            <a:avLst/>
            <a:gdLst>
              <a:gd name="T0" fmla="*/ 0 w 104"/>
              <a:gd name="T1" fmla="*/ 2147483647 h 82"/>
              <a:gd name="T2" fmla="*/ 2147483647 w 104"/>
              <a:gd name="T3" fmla="*/ 2147483647 h 82"/>
              <a:gd name="T4" fmla="*/ 2147483647 w 104"/>
              <a:gd name="T5" fmla="*/ 2147483647 h 82"/>
              <a:gd name="T6" fmla="*/ 2147483647 w 104"/>
              <a:gd name="T7" fmla="*/ 2147483647 h 82"/>
              <a:gd name="T8" fmla="*/ 2147483647 w 104"/>
              <a:gd name="T9" fmla="*/ 2147483647 h 82"/>
              <a:gd name="T10" fmla="*/ 2147483647 w 104"/>
              <a:gd name="T11" fmla="*/ 2147483647 h 82"/>
              <a:gd name="T12" fmla="*/ 2147483647 w 104"/>
              <a:gd name="T13" fmla="*/ 2147483647 h 82"/>
              <a:gd name="T14" fmla="*/ 2147483647 w 104"/>
              <a:gd name="T15" fmla="*/ 2147483647 h 82"/>
              <a:gd name="T16" fmla="*/ 2147483647 w 104"/>
              <a:gd name="T17" fmla="*/ 2147483647 h 82"/>
              <a:gd name="T18" fmla="*/ 2147483647 w 104"/>
              <a:gd name="T19" fmla="*/ 2147483647 h 82"/>
              <a:gd name="T20" fmla="*/ 2147483647 w 104"/>
              <a:gd name="T21" fmla="*/ 2147483647 h 82"/>
              <a:gd name="T22" fmla="*/ 2147483647 w 104"/>
              <a:gd name="T23" fmla="*/ 2147483647 h 82"/>
              <a:gd name="T24" fmla="*/ 2147483647 w 104"/>
              <a:gd name="T25" fmla="*/ 2147483647 h 82"/>
              <a:gd name="T26" fmla="*/ 2147483647 w 104"/>
              <a:gd name="T27" fmla="*/ 2147483647 h 82"/>
              <a:gd name="T28" fmla="*/ 2147483647 w 104"/>
              <a:gd name="T29" fmla="*/ 2147483647 h 82"/>
              <a:gd name="T30" fmla="*/ 2147483647 w 104"/>
              <a:gd name="T31" fmla="*/ 2147483647 h 82"/>
              <a:gd name="T32" fmla="*/ 2147483647 w 104"/>
              <a:gd name="T33" fmla="*/ 2147483647 h 82"/>
              <a:gd name="T34" fmla="*/ 2147483647 w 104"/>
              <a:gd name="T35" fmla="*/ 2147483647 h 82"/>
              <a:gd name="T36" fmla="*/ 2147483647 w 104"/>
              <a:gd name="T37" fmla="*/ 2147483647 h 82"/>
              <a:gd name="T38" fmla="*/ 2147483647 w 104"/>
              <a:gd name="T39" fmla="*/ 2147483647 h 82"/>
              <a:gd name="T40" fmla="*/ 2147483647 w 104"/>
              <a:gd name="T41" fmla="*/ 2147483647 h 82"/>
              <a:gd name="T42" fmla="*/ 2147483647 w 104"/>
              <a:gd name="T43" fmla="*/ 2147483647 h 82"/>
              <a:gd name="T44" fmla="*/ 2147483647 w 104"/>
              <a:gd name="T45" fmla="*/ 2147483647 h 82"/>
              <a:gd name="T46" fmla="*/ 2147483647 w 104"/>
              <a:gd name="T47" fmla="*/ 2147483647 h 82"/>
              <a:gd name="T48" fmla="*/ 2147483647 w 104"/>
              <a:gd name="T49" fmla="*/ 2147483647 h 82"/>
              <a:gd name="T50" fmla="*/ 2147483647 w 104"/>
              <a:gd name="T51" fmla="*/ 2147483647 h 82"/>
              <a:gd name="T52" fmla="*/ 2147483647 w 104"/>
              <a:gd name="T53" fmla="*/ 2147483647 h 82"/>
              <a:gd name="T54" fmla="*/ 2147483647 w 104"/>
              <a:gd name="T55" fmla="*/ 2147483647 h 82"/>
              <a:gd name="T56" fmla="*/ 2147483647 w 104"/>
              <a:gd name="T57" fmla="*/ 2147483647 h 82"/>
              <a:gd name="T58" fmla="*/ 2147483647 w 104"/>
              <a:gd name="T59" fmla="*/ 2147483647 h 82"/>
              <a:gd name="T60" fmla="*/ 2147483647 w 104"/>
              <a:gd name="T61" fmla="*/ 2147483647 h 82"/>
              <a:gd name="T62" fmla="*/ 2147483647 w 104"/>
              <a:gd name="T63" fmla="*/ 2147483647 h 82"/>
              <a:gd name="T64" fmla="*/ 2147483647 w 104"/>
              <a:gd name="T65" fmla="*/ 2147483647 h 82"/>
              <a:gd name="T66" fmla="*/ 2147483647 w 104"/>
              <a:gd name="T67" fmla="*/ 2147483647 h 82"/>
              <a:gd name="T68" fmla="*/ 2147483647 w 104"/>
              <a:gd name="T69" fmla="*/ 2147483647 h 82"/>
              <a:gd name="T70" fmla="*/ 2147483647 w 104"/>
              <a:gd name="T71" fmla="*/ 2147483647 h 82"/>
              <a:gd name="T72" fmla="*/ 2147483647 w 104"/>
              <a:gd name="T73" fmla="*/ 2147483647 h 82"/>
              <a:gd name="T74" fmla="*/ 2147483647 w 104"/>
              <a:gd name="T75" fmla="*/ 2147483647 h 82"/>
              <a:gd name="T76" fmla="*/ 2147483647 w 104"/>
              <a:gd name="T77" fmla="*/ 2147483647 h 82"/>
              <a:gd name="T78" fmla="*/ 2147483647 w 104"/>
              <a:gd name="T79" fmla="*/ 2147483647 h 82"/>
              <a:gd name="T80" fmla="*/ 2147483647 w 104"/>
              <a:gd name="T81" fmla="*/ 2147483647 h 82"/>
              <a:gd name="T82" fmla="*/ 2147483647 w 104"/>
              <a:gd name="T83" fmla="*/ 2147483647 h 82"/>
              <a:gd name="T84" fmla="*/ 2147483647 w 104"/>
              <a:gd name="T85" fmla="*/ 2147483647 h 82"/>
              <a:gd name="T86" fmla="*/ 2147483647 w 104"/>
              <a:gd name="T87" fmla="*/ 2147483647 h 82"/>
              <a:gd name="T88" fmla="*/ 2147483647 w 104"/>
              <a:gd name="T89" fmla="*/ 2147483647 h 82"/>
              <a:gd name="T90" fmla="*/ 2147483647 w 104"/>
              <a:gd name="T91" fmla="*/ 2147483647 h 82"/>
              <a:gd name="T92" fmla="*/ 2147483647 w 104"/>
              <a:gd name="T93" fmla="*/ 2147483647 h 82"/>
              <a:gd name="T94" fmla="*/ 2147483647 w 104"/>
              <a:gd name="T95" fmla="*/ 2147483647 h 82"/>
              <a:gd name="T96" fmla="*/ 2147483647 w 104"/>
              <a:gd name="T97" fmla="*/ 2147483647 h 82"/>
              <a:gd name="T98" fmla="*/ 2147483647 w 104"/>
              <a:gd name="T99" fmla="*/ 2147483647 h 82"/>
              <a:gd name="T100" fmla="*/ 2147483647 w 104"/>
              <a:gd name="T101" fmla="*/ 2147483647 h 82"/>
              <a:gd name="T102" fmla="*/ 2147483647 w 104"/>
              <a:gd name="T103" fmla="*/ 2147483647 h 82"/>
              <a:gd name="T104" fmla="*/ 2147483647 w 104"/>
              <a:gd name="T105" fmla="*/ 2147483647 h 82"/>
              <a:gd name="T106" fmla="*/ 2147483647 w 104"/>
              <a:gd name="T107" fmla="*/ 2147483647 h 82"/>
              <a:gd name="T108" fmla="*/ 2147483647 w 104"/>
              <a:gd name="T109" fmla="*/ 2147483647 h 82"/>
              <a:gd name="T110" fmla="*/ 2147483647 w 104"/>
              <a:gd name="T111" fmla="*/ 2147483647 h 82"/>
              <a:gd name="T112" fmla="*/ 2147483647 w 104"/>
              <a:gd name="T113" fmla="*/ 2147483647 h 82"/>
              <a:gd name="T114" fmla="*/ 2147483647 w 104"/>
              <a:gd name="T115" fmla="*/ 2147483647 h 82"/>
              <a:gd name="T116" fmla="*/ 2147483647 w 104"/>
              <a:gd name="T117" fmla="*/ 2147483647 h 82"/>
              <a:gd name="T118" fmla="*/ 2147483647 w 104"/>
              <a:gd name="T119" fmla="*/ 2147483647 h 82"/>
              <a:gd name="T120" fmla="*/ 2147483647 w 104"/>
              <a:gd name="T121" fmla="*/ 2147483647 h 82"/>
              <a:gd name="T122" fmla="*/ 2147483647 w 104"/>
              <a:gd name="T123" fmla="*/ 2147483647 h 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04" h="82">
                <a:moveTo>
                  <a:pt x="104" y="76"/>
                </a:moveTo>
                <a:cubicBezTo>
                  <a:pt x="87" y="51"/>
                  <a:pt x="87" y="51"/>
                  <a:pt x="87" y="51"/>
                </a:cubicBezTo>
                <a:cubicBezTo>
                  <a:pt x="86" y="50"/>
                  <a:pt x="86" y="50"/>
                  <a:pt x="86" y="50"/>
                </a:cubicBezTo>
                <a:cubicBezTo>
                  <a:pt x="85" y="50"/>
                  <a:pt x="85" y="49"/>
                  <a:pt x="84" y="49"/>
                </a:cubicBezTo>
                <a:cubicBezTo>
                  <a:pt x="84" y="49"/>
                  <a:pt x="83" y="49"/>
                  <a:pt x="82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5" y="48"/>
                  <a:pt x="87" y="46"/>
                  <a:pt x="87" y="44"/>
                </a:cubicBezTo>
                <a:cubicBezTo>
                  <a:pt x="87" y="5"/>
                  <a:pt x="87" y="5"/>
                  <a:pt x="87" y="5"/>
                </a:cubicBezTo>
                <a:cubicBezTo>
                  <a:pt x="87" y="2"/>
                  <a:pt x="84" y="0"/>
                  <a:pt x="8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7" y="2"/>
                  <a:pt x="17" y="5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6"/>
                  <a:pt x="19" y="48"/>
                  <a:pt x="22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9"/>
                  <a:pt x="20" y="49"/>
                  <a:pt x="20" y="49"/>
                </a:cubicBezTo>
                <a:cubicBezTo>
                  <a:pt x="19" y="49"/>
                  <a:pt x="19" y="50"/>
                  <a:pt x="18" y="50"/>
                </a:cubicBezTo>
                <a:cubicBezTo>
                  <a:pt x="18" y="50"/>
                  <a:pt x="18" y="50"/>
                  <a:pt x="17" y="51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0" y="78"/>
                  <a:pt x="0" y="78"/>
                </a:cubicBezTo>
                <a:cubicBezTo>
                  <a:pt x="0" y="79"/>
                  <a:pt x="0" y="80"/>
                  <a:pt x="0" y="80"/>
                </a:cubicBezTo>
                <a:cubicBezTo>
                  <a:pt x="1" y="81"/>
                  <a:pt x="1" y="81"/>
                  <a:pt x="2" y="81"/>
                </a:cubicBezTo>
                <a:cubicBezTo>
                  <a:pt x="3" y="81"/>
                  <a:pt x="4" y="82"/>
                  <a:pt x="5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101" y="82"/>
                  <a:pt x="101" y="81"/>
                  <a:pt x="102" y="81"/>
                </a:cubicBezTo>
                <a:cubicBezTo>
                  <a:pt x="103" y="81"/>
                  <a:pt x="104" y="81"/>
                  <a:pt x="104" y="80"/>
                </a:cubicBezTo>
                <a:cubicBezTo>
                  <a:pt x="104" y="80"/>
                  <a:pt x="104" y="79"/>
                  <a:pt x="104" y="78"/>
                </a:cubicBezTo>
                <a:cubicBezTo>
                  <a:pt x="104" y="78"/>
                  <a:pt x="104" y="77"/>
                  <a:pt x="104" y="76"/>
                </a:cubicBezTo>
                <a:close/>
                <a:moveTo>
                  <a:pt x="86" y="60"/>
                </a:moveTo>
                <a:cubicBezTo>
                  <a:pt x="86" y="60"/>
                  <a:pt x="87" y="60"/>
                  <a:pt x="87" y="60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2"/>
                  <a:pt x="87" y="62"/>
                </a:cubicBezTo>
                <a:cubicBezTo>
                  <a:pt x="87" y="62"/>
                  <a:pt x="87" y="62"/>
                  <a:pt x="86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6" y="59"/>
                </a:cubicBezTo>
                <a:cubicBezTo>
                  <a:pt x="86" y="59"/>
                  <a:pt x="86" y="59"/>
                  <a:pt x="86" y="59"/>
                </a:cubicBezTo>
                <a:cubicBezTo>
                  <a:pt x="86" y="59"/>
                  <a:pt x="86" y="59"/>
                  <a:pt x="86" y="60"/>
                </a:cubicBezTo>
                <a:close/>
                <a:moveTo>
                  <a:pt x="85" y="57"/>
                </a:moveTo>
                <a:cubicBezTo>
                  <a:pt x="85" y="57"/>
                  <a:pt x="85" y="57"/>
                  <a:pt x="85" y="57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7"/>
                </a:cubicBezTo>
                <a:cubicBezTo>
                  <a:pt x="84" y="57"/>
                  <a:pt x="84" y="57"/>
                  <a:pt x="85" y="57"/>
                </a:cubicBezTo>
                <a:cubicBezTo>
                  <a:pt x="85" y="57"/>
                  <a:pt x="85" y="57"/>
                  <a:pt x="85" y="57"/>
                </a:cubicBezTo>
                <a:close/>
                <a:moveTo>
                  <a:pt x="83" y="54"/>
                </a:moveTo>
                <a:cubicBezTo>
                  <a:pt x="84" y="54"/>
                  <a:pt x="84" y="54"/>
                  <a:pt x="84" y="55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3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9" y="54"/>
                  <a:pt x="79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lose/>
                <a:moveTo>
                  <a:pt x="52" y="52"/>
                </a:moveTo>
                <a:cubicBezTo>
                  <a:pt x="52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3"/>
                </a:cubicBezTo>
                <a:cubicBezTo>
                  <a:pt x="53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lose/>
                <a:moveTo>
                  <a:pt x="52" y="51"/>
                </a:move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52" y="54"/>
                </a:moveTo>
                <a:cubicBezTo>
                  <a:pt x="52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5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5"/>
                  <a:pt x="52" y="55"/>
                  <a:pt x="52" y="55"/>
                </a:cubicBezTo>
                <a:cubicBezTo>
                  <a:pt x="52" y="54"/>
                  <a:pt x="52" y="54"/>
                  <a:pt x="52" y="54"/>
                </a:cubicBezTo>
                <a:close/>
                <a:moveTo>
                  <a:pt x="52" y="57"/>
                </a:moveTo>
                <a:cubicBezTo>
                  <a:pt x="52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6"/>
                  <a:pt x="53" y="56"/>
                  <a:pt x="53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8" y="56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7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8"/>
                  <a:pt x="53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lose/>
                <a:moveTo>
                  <a:pt x="77" y="51"/>
                </a:moveTo>
                <a:cubicBezTo>
                  <a:pt x="77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7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lose/>
                <a:moveTo>
                  <a:pt x="77" y="54"/>
                </a:moveTo>
                <a:cubicBezTo>
                  <a:pt x="77" y="54"/>
                  <a:pt x="77" y="54"/>
                  <a:pt x="77" y="54"/>
                </a:cubicBezTo>
                <a:cubicBezTo>
                  <a:pt x="77" y="54"/>
                  <a:pt x="77" y="54"/>
                  <a:pt x="77" y="55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4"/>
                  <a:pt x="71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7" y="54"/>
                  <a:pt x="77" y="54"/>
                  <a:pt x="77" y="54"/>
                </a:cubicBezTo>
                <a:close/>
                <a:moveTo>
                  <a:pt x="76" y="52"/>
                </a:moveTo>
                <a:cubicBezTo>
                  <a:pt x="76" y="52"/>
                  <a:pt x="76" y="52"/>
                  <a:pt x="76" y="52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6" y="53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2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lose/>
                <a:moveTo>
                  <a:pt x="71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0" y="56"/>
                  <a:pt x="70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54"/>
                  <a:pt x="71" y="54"/>
                  <a:pt x="71" y="55"/>
                </a:cubicBezTo>
                <a:lnTo>
                  <a:pt x="71" y="56"/>
                </a:lnTo>
                <a:close/>
                <a:moveTo>
                  <a:pt x="76" y="51"/>
                </a:moveTo>
                <a:cubicBezTo>
                  <a:pt x="76" y="51"/>
                  <a:pt x="76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0"/>
                  <a:pt x="71" y="50"/>
                  <a:pt x="71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lose/>
                <a:moveTo>
                  <a:pt x="70" y="52"/>
                </a:move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5" y="54"/>
                  <a:pt x="65" y="54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lose/>
                <a:moveTo>
                  <a:pt x="70" y="51"/>
                </a:moveTo>
                <a:cubicBezTo>
                  <a:pt x="70" y="51"/>
                  <a:pt x="70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5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lose/>
                <a:moveTo>
                  <a:pt x="64" y="53"/>
                </a:move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3" y="54"/>
                  <a:pt x="63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59" y="54"/>
                  <a:pt x="59" y="54"/>
                </a:cubicBezTo>
                <a:cubicBezTo>
                  <a:pt x="59" y="54"/>
                  <a:pt x="59" y="54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lnTo>
                  <a:pt x="64" y="53"/>
                </a:lnTo>
                <a:close/>
                <a:moveTo>
                  <a:pt x="64" y="51"/>
                </a:moveTo>
                <a:cubicBezTo>
                  <a:pt x="64" y="51"/>
                  <a:pt x="64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lose/>
                <a:moveTo>
                  <a:pt x="52" y="60"/>
                </a:move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4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8" y="61"/>
                </a:cubicBezTo>
                <a:cubicBezTo>
                  <a:pt x="58" y="61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1"/>
                  <a:pt x="53" y="61"/>
                </a:cubicBezTo>
                <a:cubicBezTo>
                  <a:pt x="53" y="61"/>
                  <a:pt x="53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lose/>
                <a:moveTo>
                  <a:pt x="59" y="55"/>
                </a:move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60" y="54"/>
                  <a:pt x="60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5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lnTo>
                  <a:pt x="59" y="55"/>
                </a:lnTo>
                <a:close/>
                <a:moveTo>
                  <a:pt x="59" y="57"/>
                </a:move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60" y="57"/>
                  <a:pt x="60" y="57"/>
                </a:cubicBezTo>
                <a:cubicBezTo>
                  <a:pt x="60" y="56"/>
                  <a:pt x="60" y="56"/>
                  <a:pt x="60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7"/>
                </a:cubicBezTo>
                <a:cubicBezTo>
                  <a:pt x="64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4" y="59"/>
                  <a:pt x="64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59" y="57"/>
                  <a:pt x="59" y="57"/>
                </a:cubicBezTo>
                <a:close/>
                <a:moveTo>
                  <a:pt x="59" y="60"/>
                </a:moveTo>
                <a:cubicBezTo>
                  <a:pt x="59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6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5" y="62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2"/>
                  <a:pt x="60" y="62"/>
                  <a:pt x="60" y="62"/>
                </a:cubicBezTo>
                <a:cubicBezTo>
                  <a:pt x="60" y="62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lose/>
                <a:moveTo>
                  <a:pt x="66" y="57"/>
                </a:move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6"/>
                  <a:pt x="67" y="56"/>
                  <a:pt x="67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6" y="59"/>
                  <a:pt x="66" y="59"/>
                </a:cubicBez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6" y="58"/>
                  <a:pt x="66" y="58"/>
                </a:cubicBezTo>
                <a:lnTo>
                  <a:pt x="66" y="57"/>
                </a:lnTo>
                <a:close/>
                <a:moveTo>
                  <a:pt x="66" y="60"/>
                </a:moveTo>
                <a:cubicBezTo>
                  <a:pt x="66" y="59"/>
                  <a:pt x="66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2"/>
                  <a:pt x="73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2"/>
                  <a:pt x="68" y="62"/>
                  <a:pt x="67" y="62"/>
                </a:cubicBezTo>
                <a:cubicBezTo>
                  <a:pt x="67" y="62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0"/>
                  <a:pt x="66" y="60"/>
                  <a:pt x="66" y="60"/>
                </a:cubicBezTo>
                <a:close/>
                <a:moveTo>
                  <a:pt x="73" y="58"/>
                </a:moveTo>
                <a:cubicBezTo>
                  <a:pt x="73" y="58"/>
                  <a:pt x="73" y="58"/>
                  <a:pt x="73" y="58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9"/>
                </a:cubicBezTo>
                <a:cubicBezTo>
                  <a:pt x="79" y="59"/>
                  <a:pt x="79" y="59"/>
                  <a:pt x="78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lose/>
                <a:moveTo>
                  <a:pt x="82" y="52"/>
                </a:move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4"/>
                  <a:pt x="83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3"/>
                </a:cubicBezTo>
                <a:cubicBezTo>
                  <a:pt x="78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8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lose/>
                <a:moveTo>
                  <a:pt x="19" y="43"/>
                </a:moveTo>
                <a:cubicBezTo>
                  <a:pt x="19" y="6"/>
                  <a:pt x="19" y="6"/>
                  <a:pt x="19" y="6"/>
                </a:cubicBezTo>
                <a:cubicBezTo>
                  <a:pt x="19" y="4"/>
                  <a:pt x="22" y="1"/>
                  <a:pt x="25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2" y="1"/>
                  <a:pt x="85" y="4"/>
                  <a:pt x="85" y="6"/>
                </a:cubicBezTo>
                <a:cubicBezTo>
                  <a:pt x="85" y="43"/>
                  <a:pt x="85" y="43"/>
                  <a:pt x="85" y="43"/>
                </a:cubicBezTo>
                <a:cubicBezTo>
                  <a:pt x="85" y="45"/>
                  <a:pt x="82" y="48"/>
                  <a:pt x="80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2" y="48"/>
                  <a:pt x="19" y="45"/>
                  <a:pt x="19" y="43"/>
                </a:cubicBezTo>
                <a:close/>
                <a:moveTo>
                  <a:pt x="40" y="52"/>
                </a:moveTo>
                <a:cubicBezTo>
                  <a:pt x="41" y="52"/>
                  <a:pt x="41" y="52"/>
                  <a:pt x="41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4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41" y="54"/>
                  <a:pt x="40" y="54"/>
                </a:cubicBezTo>
                <a:cubicBezTo>
                  <a:pt x="40" y="54"/>
                  <a:pt x="40" y="54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lose/>
                <a:moveTo>
                  <a:pt x="40" y="51"/>
                </a:move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2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lose/>
                <a:moveTo>
                  <a:pt x="40" y="51"/>
                </a:move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lnTo>
                  <a:pt x="40" y="51"/>
                </a:lnTo>
                <a:close/>
                <a:moveTo>
                  <a:pt x="35" y="52"/>
                </a:moveTo>
                <a:cubicBezTo>
                  <a:pt x="35" y="52"/>
                  <a:pt x="35" y="52"/>
                  <a:pt x="35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4"/>
                  <a:pt x="39" y="54"/>
                  <a:pt x="39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5" y="52"/>
                  <a:pt x="35" y="52"/>
                </a:cubicBezTo>
                <a:close/>
                <a:moveTo>
                  <a:pt x="39" y="55"/>
                </a:move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5"/>
                </a:cubicBezTo>
                <a:close/>
                <a:moveTo>
                  <a:pt x="34" y="51"/>
                </a:move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lnTo>
                  <a:pt x="34" y="51"/>
                </a:lnTo>
                <a:close/>
                <a:moveTo>
                  <a:pt x="29" y="52"/>
                </a:moveTo>
                <a:cubicBezTo>
                  <a:pt x="29" y="52"/>
                  <a:pt x="29" y="52"/>
                  <a:pt x="29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3"/>
                </a:cubicBezTo>
                <a:cubicBezTo>
                  <a:pt x="28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9" y="52"/>
                  <a:pt x="29" y="52"/>
                </a:cubicBezTo>
                <a:close/>
                <a:moveTo>
                  <a:pt x="28" y="50"/>
                </a:move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2" y="51"/>
                  <a:pt x="22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lose/>
                <a:moveTo>
                  <a:pt x="28" y="54"/>
                </a:moveTo>
                <a:cubicBezTo>
                  <a:pt x="28" y="54"/>
                  <a:pt x="28" y="54"/>
                  <a:pt x="28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3" y="54"/>
                  <a:pt x="33" y="54"/>
                </a:cubicBezTo>
                <a:cubicBezTo>
                  <a:pt x="33" y="54"/>
                  <a:pt x="33" y="54"/>
                  <a:pt x="33" y="55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1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8" y="54"/>
                  <a:pt x="28" y="54"/>
                </a:cubicBezTo>
                <a:close/>
                <a:moveTo>
                  <a:pt x="27" y="57"/>
                </a:moveTo>
                <a:cubicBezTo>
                  <a:pt x="27" y="56"/>
                  <a:pt x="27" y="56"/>
                  <a:pt x="27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6"/>
                  <a:pt x="31" y="56"/>
                  <a:pt x="31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9"/>
                </a:cubicBezTo>
                <a:cubicBezTo>
                  <a:pt x="31" y="59"/>
                  <a:pt x="31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5" y="59"/>
                  <a:pt x="25" y="59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7" y="57"/>
                </a:cubicBezTo>
                <a:close/>
                <a:moveTo>
                  <a:pt x="31" y="60"/>
                </a:moveTo>
                <a:cubicBezTo>
                  <a:pt x="31" y="60"/>
                  <a:pt x="32" y="60"/>
                  <a:pt x="32" y="60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3" y="59"/>
                  <a:pt x="33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59"/>
                  <a:pt x="38" y="59"/>
                  <a:pt x="3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2"/>
                  <a:pt x="37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1" y="62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lnTo>
                  <a:pt x="31" y="60"/>
                </a:lnTo>
                <a:close/>
                <a:moveTo>
                  <a:pt x="38" y="59"/>
                </a:moveTo>
                <a:cubicBezTo>
                  <a:pt x="38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6"/>
                  <a:pt x="33" y="56"/>
                  <a:pt x="34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6"/>
                  <a:pt x="38" y="56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9"/>
                </a:cubicBezTo>
                <a:close/>
                <a:moveTo>
                  <a:pt x="38" y="60"/>
                </a:moveTo>
                <a:cubicBezTo>
                  <a:pt x="38" y="60"/>
                  <a:pt x="38" y="60"/>
                  <a:pt x="39" y="60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40" y="59"/>
                  <a:pt x="40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9"/>
                  <a:pt x="45" y="59"/>
                  <a:pt x="45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2"/>
                  <a:pt x="44" y="62"/>
                </a:cubicBezTo>
                <a:cubicBezTo>
                  <a:pt x="44" y="62"/>
                  <a:pt x="43" y="62"/>
                  <a:pt x="43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lnTo>
                  <a:pt x="38" y="60"/>
                </a:lnTo>
                <a:close/>
                <a:moveTo>
                  <a:pt x="45" y="59"/>
                </a:move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4" y="56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9"/>
                </a:cubicBezTo>
                <a:close/>
                <a:moveTo>
                  <a:pt x="45" y="56"/>
                </a:moveTo>
                <a:cubicBezTo>
                  <a:pt x="45" y="56"/>
                  <a:pt x="45" y="56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1" y="54"/>
                  <a:pt x="41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5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lose/>
                <a:moveTo>
                  <a:pt x="45" y="60"/>
                </a:moveTo>
                <a:cubicBezTo>
                  <a:pt x="45" y="60"/>
                  <a:pt x="45" y="60"/>
                  <a:pt x="46" y="60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7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2" y="59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1" y="61"/>
                  <a:pt x="51" y="61"/>
                </a:cubicBezTo>
                <a:cubicBezTo>
                  <a:pt x="51" y="61"/>
                  <a:pt x="51" y="62"/>
                  <a:pt x="51" y="62"/>
                </a:cubicBezTo>
                <a:cubicBezTo>
                  <a:pt x="51" y="62"/>
                  <a:pt x="51" y="62"/>
                  <a:pt x="50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1"/>
                  <a:pt x="46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5" y="61"/>
                  <a:pt x="45" y="61"/>
                </a:cubicBezTo>
                <a:lnTo>
                  <a:pt x="45" y="60"/>
                </a:lnTo>
                <a:close/>
                <a:moveTo>
                  <a:pt x="52" y="58"/>
                </a:moveTo>
                <a:cubicBezTo>
                  <a:pt x="52" y="58"/>
                  <a:pt x="51" y="58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47" y="59"/>
                  <a:pt x="47" y="59"/>
                  <a:pt x="47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6"/>
                  <a:pt x="47" y="56"/>
                  <a:pt x="47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7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lose/>
                <a:moveTo>
                  <a:pt x="52" y="56"/>
                </a:moveTo>
                <a:cubicBezTo>
                  <a:pt x="52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5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lose/>
                <a:moveTo>
                  <a:pt x="52" y="53"/>
                </a:moveTo>
                <a:cubicBezTo>
                  <a:pt x="52" y="53"/>
                  <a:pt x="52" y="53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6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lose/>
                <a:moveTo>
                  <a:pt x="52" y="51"/>
                </a:moveTo>
                <a:cubicBezTo>
                  <a:pt x="52" y="51"/>
                  <a:pt x="52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21" y="53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6" y="53"/>
                  <a:pt x="26" y="53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4"/>
                  <a:pt x="21" y="54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lose/>
                <a:moveTo>
                  <a:pt x="20" y="56"/>
                </a:moveTo>
                <a:cubicBezTo>
                  <a:pt x="20" y="55"/>
                  <a:pt x="20" y="55"/>
                  <a:pt x="20" y="55"/>
                </a:cubicBezTo>
                <a:cubicBezTo>
                  <a:pt x="20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2" y="54"/>
                  <a:pt x="22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4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lose/>
                <a:moveTo>
                  <a:pt x="18" y="58"/>
                </a:move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6"/>
                  <a:pt x="20" y="56"/>
                  <a:pt x="20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6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24" y="58"/>
                  <a:pt x="2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8" y="59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58"/>
                  <a:pt x="18" y="58"/>
                  <a:pt x="18" y="58"/>
                </a:cubicBezTo>
                <a:close/>
                <a:moveTo>
                  <a:pt x="17" y="61"/>
                </a:moveTo>
                <a:cubicBezTo>
                  <a:pt x="17" y="60"/>
                  <a:pt x="17" y="60"/>
                  <a:pt x="17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4" y="59"/>
                  <a:pt x="24" y="59"/>
                </a:cubicBezTo>
                <a:cubicBezTo>
                  <a:pt x="24" y="59"/>
                  <a:pt x="24" y="59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lose/>
                <a:moveTo>
                  <a:pt x="22" y="63"/>
                </a:moveTo>
                <a:cubicBezTo>
                  <a:pt x="22" y="64"/>
                  <a:pt x="22" y="64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21" y="64"/>
                  <a:pt x="21" y="65"/>
                  <a:pt x="21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0" y="65"/>
                  <a:pt x="20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6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3"/>
                </a:cubicBezTo>
                <a:cubicBezTo>
                  <a:pt x="22" y="63"/>
                  <a:pt x="22" y="63"/>
                  <a:pt x="22" y="63"/>
                </a:cubicBezTo>
                <a:close/>
                <a:moveTo>
                  <a:pt x="29" y="64"/>
                </a:move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5"/>
                  <a:pt x="29" y="65"/>
                </a:cubicBezTo>
                <a:cubicBezTo>
                  <a:pt x="29" y="65"/>
                  <a:pt x="28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2" y="64"/>
                  <a:pt x="22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2"/>
                  <a:pt x="24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24" y="62"/>
                  <a:pt x="25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30" y="62"/>
                  <a:pt x="30" y="62"/>
                  <a:pt x="30" y="63"/>
                </a:cubicBezTo>
                <a:cubicBezTo>
                  <a:pt x="30" y="63"/>
                  <a:pt x="30" y="63"/>
                  <a:pt x="30" y="63"/>
                </a:cubicBezTo>
                <a:lnTo>
                  <a:pt x="29" y="64"/>
                </a:lnTo>
                <a:close/>
                <a:moveTo>
                  <a:pt x="29" y="62"/>
                </a:moveTo>
                <a:cubicBezTo>
                  <a:pt x="29" y="62"/>
                  <a:pt x="29" y="62"/>
                  <a:pt x="29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2"/>
                  <a:pt x="24" y="62"/>
                  <a:pt x="24" y="62"/>
                </a:cubicBezTo>
                <a:cubicBezTo>
                  <a:pt x="24" y="62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0"/>
                  <a:pt x="25" y="60"/>
                  <a:pt x="25" y="60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1" y="59"/>
                </a:cubicBezTo>
                <a:cubicBezTo>
                  <a:pt x="31" y="59"/>
                  <a:pt x="31" y="59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2"/>
                  <a:pt x="29" y="62"/>
                </a:cubicBezTo>
                <a:close/>
                <a:moveTo>
                  <a:pt x="52" y="77"/>
                </a:moveTo>
                <a:cubicBezTo>
                  <a:pt x="51" y="77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44" y="78"/>
                  <a:pt x="44" y="78"/>
                  <a:pt x="44" y="78"/>
                </a:cubicBezTo>
                <a:cubicBezTo>
                  <a:pt x="44" y="78"/>
                  <a:pt x="43" y="78"/>
                  <a:pt x="43" y="78"/>
                </a:cubicBezTo>
                <a:cubicBezTo>
                  <a:pt x="43" y="78"/>
                  <a:pt x="43" y="78"/>
                  <a:pt x="43" y="78"/>
                </a:cubicBezTo>
                <a:cubicBezTo>
                  <a:pt x="43" y="78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lose/>
                <a:moveTo>
                  <a:pt x="61" y="77"/>
                </a:moveTo>
                <a:cubicBezTo>
                  <a:pt x="61" y="77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4" y="78"/>
                  <a:pt x="53" y="78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4" y="77"/>
                  <a:pt x="54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lose/>
                <a:moveTo>
                  <a:pt x="63" y="75"/>
                </a:moveTo>
                <a:cubicBezTo>
                  <a:pt x="63" y="75"/>
                  <a:pt x="62" y="75"/>
                  <a:pt x="62" y="75"/>
                </a:cubicBezTo>
                <a:cubicBezTo>
                  <a:pt x="62" y="76"/>
                  <a:pt x="62" y="76"/>
                  <a:pt x="62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6"/>
                  <a:pt x="43" y="76"/>
                  <a:pt x="42" y="76"/>
                </a:cubicBezTo>
                <a:cubicBezTo>
                  <a:pt x="42" y="76"/>
                  <a:pt x="42" y="76"/>
                  <a:pt x="42" y="75"/>
                </a:cubicBezTo>
                <a:cubicBezTo>
                  <a:pt x="42" y="75"/>
                  <a:pt x="41" y="75"/>
                  <a:pt x="41" y="75"/>
                </a:cubicBezTo>
                <a:cubicBezTo>
                  <a:pt x="41" y="75"/>
                  <a:pt x="41" y="75"/>
                  <a:pt x="41" y="74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3" y="68"/>
                  <a:pt x="43" y="67"/>
                  <a:pt x="43" y="67"/>
                </a:cubicBezTo>
                <a:cubicBezTo>
                  <a:pt x="43" y="67"/>
                  <a:pt x="43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7"/>
                  <a:pt x="60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5"/>
                  <a:pt x="63" y="75"/>
                  <a:pt x="63" y="75"/>
                </a:cubicBezTo>
                <a:close/>
                <a:moveTo>
                  <a:pt x="74" y="64"/>
                </a:moveTo>
                <a:cubicBezTo>
                  <a:pt x="74" y="64"/>
                  <a:pt x="74" y="65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5"/>
                  <a:pt x="31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1" y="63"/>
                  <a:pt x="31" y="63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2" y="62"/>
                  <a:pt x="3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3" y="62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2"/>
                  <a:pt x="73" y="62"/>
                  <a:pt x="73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64"/>
                  <a:pt x="74" y="64"/>
                  <a:pt x="74" y="64"/>
                </a:cubicBezTo>
                <a:close/>
                <a:moveTo>
                  <a:pt x="74" y="61"/>
                </a:moveTo>
                <a:cubicBezTo>
                  <a:pt x="74" y="61"/>
                  <a:pt x="74" y="61"/>
                  <a:pt x="74" y="61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59"/>
                  <a:pt x="73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8" y="59"/>
                  <a:pt x="79" y="59"/>
                  <a:pt x="79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9"/>
                  <a:pt x="79" y="59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2"/>
                  <a:pt x="80" y="62"/>
                </a:cubicBezTo>
                <a:cubicBezTo>
                  <a:pt x="80" y="62"/>
                  <a:pt x="79" y="62"/>
                  <a:pt x="79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lose/>
                <a:moveTo>
                  <a:pt x="81" y="65"/>
                </a:moveTo>
                <a:cubicBezTo>
                  <a:pt x="81" y="65"/>
                  <a:pt x="81" y="65"/>
                  <a:pt x="81" y="65"/>
                </a:cubicBezTo>
                <a:cubicBezTo>
                  <a:pt x="81" y="65"/>
                  <a:pt x="81" y="65"/>
                  <a:pt x="81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5" y="65"/>
                </a:cubicBezTo>
                <a:cubicBezTo>
                  <a:pt x="75" y="65"/>
                  <a:pt x="75" y="64"/>
                  <a:pt x="75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2"/>
                  <a:pt x="74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9" y="62"/>
                  <a:pt x="79" y="62"/>
                  <a:pt x="79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1" y="62"/>
                  <a:pt x="81" y="62"/>
                  <a:pt x="81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5"/>
                  <a:pt x="81" y="65"/>
                </a:cubicBezTo>
                <a:close/>
                <a:moveTo>
                  <a:pt x="89" y="65"/>
                </a:moveTo>
                <a:cubicBezTo>
                  <a:pt x="89" y="65"/>
                  <a:pt x="89" y="65"/>
                  <a:pt x="89" y="65"/>
                </a:cubicBezTo>
                <a:cubicBezTo>
                  <a:pt x="89" y="65"/>
                  <a:pt x="88" y="65"/>
                  <a:pt x="88" y="65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65"/>
                  <a:pt x="84" y="65"/>
                  <a:pt x="83" y="65"/>
                </a:cubicBezTo>
                <a:cubicBezTo>
                  <a:pt x="83" y="65"/>
                  <a:pt x="83" y="65"/>
                  <a:pt x="83" y="65"/>
                </a:cubicBezTo>
                <a:cubicBezTo>
                  <a:pt x="83" y="65"/>
                  <a:pt x="83" y="64"/>
                  <a:pt x="83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3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8" y="62"/>
                  <a:pt x="88" y="62"/>
                </a:cubicBezTo>
                <a:cubicBezTo>
                  <a:pt x="88" y="62"/>
                  <a:pt x="88" y="62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5"/>
                  <a:pt x="89" y="65"/>
                </a:cubicBezTo>
                <a:close/>
                <a:moveTo>
                  <a:pt x="80" y="46"/>
                </a:moveTo>
                <a:cubicBezTo>
                  <a:pt x="82" y="46"/>
                  <a:pt x="83" y="45"/>
                  <a:pt x="83" y="43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4"/>
                  <a:pt x="82" y="3"/>
                  <a:pt x="80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2" y="3"/>
                  <a:pt x="21" y="4"/>
                  <a:pt x="21" y="6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5"/>
                  <a:pt x="22" y="46"/>
                  <a:pt x="25" y="46"/>
                </a:cubicBezTo>
                <a:lnTo>
                  <a:pt x="80" y="46"/>
                </a:ln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4" name="Freeform 279"/>
          <p:cNvSpPr>
            <a:spLocks noEditPoints="1"/>
          </p:cNvSpPr>
          <p:nvPr/>
        </p:nvSpPr>
        <p:spPr bwMode="auto">
          <a:xfrm>
            <a:off x="3611730" y="4760627"/>
            <a:ext cx="704851" cy="493713"/>
          </a:xfrm>
          <a:custGeom>
            <a:avLst/>
            <a:gdLst>
              <a:gd name="T0" fmla="*/ 309891 w 116"/>
              <a:gd name="T1" fmla="*/ 323047 h 81"/>
              <a:gd name="T2" fmla="*/ 370654 w 116"/>
              <a:gd name="T3" fmla="*/ 268190 h 81"/>
              <a:gd name="T4" fmla="*/ 370654 w 116"/>
              <a:gd name="T5" fmla="*/ 231618 h 81"/>
              <a:gd name="T6" fmla="*/ 285586 w 116"/>
              <a:gd name="T7" fmla="*/ 231618 h 81"/>
              <a:gd name="T8" fmla="*/ 291662 w 116"/>
              <a:gd name="T9" fmla="*/ 152381 h 81"/>
              <a:gd name="T10" fmla="*/ 267357 w 116"/>
              <a:gd name="T11" fmla="*/ 121904 h 81"/>
              <a:gd name="T12" fmla="*/ 212670 w 116"/>
              <a:gd name="T13" fmla="*/ 188952 h 81"/>
              <a:gd name="T14" fmla="*/ 157984 w 116"/>
              <a:gd name="T15" fmla="*/ 121904 h 81"/>
              <a:gd name="T16" fmla="*/ 121526 w 116"/>
              <a:gd name="T17" fmla="*/ 121904 h 81"/>
              <a:gd name="T18" fmla="*/ 121526 w 116"/>
              <a:gd name="T19" fmla="*/ 207238 h 81"/>
              <a:gd name="T20" fmla="*/ 42534 w 116"/>
              <a:gd name="T21" fmla="*/ 201142 h 81"/>
              <a:gd name="T22" fmla="*/ 12153 w 116"/>
              <a:gd name="T23" fmla="*/ 225523 h 81"/>
              <a:gd name="T24" fmla="*/ 72916 w 116"/>
              <a:gd name="T25" fmla="*/ 286475 h 81"/>
              <a:gd name="T26" fmla="*/ 12153 w 116"/>
              <a:gd name="T27" fmla="*/ 335237 h 81"/>
              <a:gd name="T28" fmla="*/ 12153 w 116"/>
              <a:gd name="T29" fmla="*/ 377904 h 81"/>
              <a:gd name="T30" fmla="*/ 97221 w 116"/>
              <a:gd name="T31" fmla="*/ 371809 h 81"/>
              <a:gd name="T32" fmla="*/ 91144 w 116"/>
              <a:gd name="T33" fmla="*/ 451046 h 81"/>
              <a:gd name="T34" fmla="*/ 115450 w 116"/>
              <a:gd name="T35" fmla="*/ 481523 h 81"/>
              <a:gd name="T36" fmla="*/ 170136 w 116"/>
              <a:gd name="T37" fmla="*/ 420570 h 81"/>
              <a:gd name="T38" fmla="*/ 224823 w 116"/>
              <a:gd name="T39" fmla="*/ 481523 h 81"/>
              <a:gd name="T40" fmla="*/ 261281 w 116"/>
              <a:gd name="T41" fmla="*/ 481523 h 81"/>
              <a:gd name="T42" fmla="*/ 261281 w 116"/>
              <a:gd name="T43" fmla="*/ 396189 h 81"/>
              <a:gd name="T44" fmla="*/ 340272 w 116"/>
              <a:gd name="T45" fmla="*/ 402285 h 81"/>
              <a:gd name="T46" fmla="*/ 370654 w 116"/>
              <a:gd name="T47" fmla="*/ 377904 h 81"/>
              <a:gd name="T48" fmla="*/ 188365 w 116"/>
              <a:gd name="T49" fmla="*/ 347428 h 81"/>
              <a:gd name="T50" fmla="*/ 188365 w 116"/>
              <a:gd name="T51" fmla="*/ 255999 h 81"/>
              <a:gd name="T52" fmla="*/ 188365 w 116"/>
              <a:gd name="T53" fmla="*/ 347428 h 81"/>
              <a:gd name="T54" fmla="*/ 625858 w 116"/>
              <a:gd name="T55" fmla="*/ 170666 h 81"/>
              <a:gd name="T56" fmla="*/ 662316 w 116"/>
              <a:gd name="T57" fmla="*/ 91428 h 81"/>
              <a:gd name="T58" fmla="*/ 650163 w 116"/>
              <a:gd name="T59" fmla="*/ 54857 h 81"/>
              <a:gd name="T60" fmla="*/ 571172 w 116"/>
              <a:gd name="T61" fmla="*/ 97524 h 81"/>
              <a:gd name="T62" fmla="*/ 540790 w 116"/>
              <a:gd name="T63" fmla="*/ 18286 h 81"/>
              <a:gd name="T64" fmla="*/ 510409 w 116"/>
              <a:gd name="T65" fmla="*/ 0 h 81"/>
              <a:gd name="T66" fmla="*/ 480027 w 116"/>
              <a:gd name="T67" fmla="*/ 79238 h 81"/>
              <a:gd name="T68" fmla="*/ 407112 w 116"/>
              <a:gd name="T69" fmla="*/ 42667 h 81"/>
              <a:gd name="T70" fmla="*/ 370654 w 116"/>
              <a:gd name="T71" fmla="*/ 54857 h 81"/>
              <a:gd name="T72" fmla="*/ 407112 w 116"/>
              <a:gd name="T73" fmla="*/ 134095 h 81"/>
              <a:gd name="T74" fmla="*/ 334196 w 116"/>
              <a:gd name="T75" fmla="*/ 164571 h 81"/>
              <a:gd name="T76" fmla="*/ 315967 w 116"/>
              <a:gd name="T77" fmla="*/ 195047 h 81"/>
              <a:gd name="T78" fmla="*/ 394959 w 116"/>
              <a:gd name="T79" fmla="*/ 225523 h 81"/>
              <a:gd name="T80" fmla="*/ 358501 w 116"/>
              <a:gd name="T81" fmla="*/ 298666 h 81"/>
              <a:gd name="T82" fmla="*/ 370654 w 116"/>
              <a:gd name="T83" fmla="*/ 335237 h 81"/>
              <a:gd name="T84" fmla="*/ 449646 w 116"/>
              <a:gd name="T85" fmla="*/ 298666 h 81"/>
              <a:gd name="T86" fmla="*/ 473951 w 116"/>
              <a:gd name="T87" fmla="*/ 371809 h 81"/>
              <a:gd name="T88" fmla="*/ 510409 w 116"/>
              <a:gd name="T89" fmla="*/ 390094 h 81"/>
              <a:gd name="T90" fmla="*/ 540790 w 116"/>
              <a:gd name="T91" fmla="*/ 310856 h 81"/>
              <a:gd name="T92" fmla="*/ 613706 w 116"/>
              <a:gd name="T93" fmla="*/ 347428 h 81"/>
              <a:gd name="T94" fmla="*/ 650163 w 116"/>
              <a:gd name="T95" fmla="*/ 335237 h 81"/>
              <a:gd name="T96" fmla="*/ 607629 w 116"/>
              <a:gd name="T97" fmla="*/ 255999 h 81"/>
              <a:gd name="T98" fmla="*/ 686621 w 116"/>
              <a:gd name="T99" fmla="*/ 231618 h 81"/>
              <a:gd name="T100" fmla="*/ 704850 w 116"/>
              <a:gd name="T101" fmla="*/ 195047 h 81"/>
              <a:gd name="T102" fmla="*/ 510409 w 116"/>
              <a:gd name="T103" fmla="*/ 237714 h 81"/>
              <a:gd name="T104" fmla="*/ 510409 w 116"/>
              <a:gd name="T105" fmla="*/ 152381 h 81"/>
              <a:gd name="T106" fmla="*/ 510409 w 116"/>
              <a:gd name="T107" fmla="*/ 237714 h 8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16" h="81">
                <a:moveTo>
                  <a:pt x="59" y="60"/>
                </a:moveTo>
                <a:cubicBezTo>
                  <a:pt x="51" y="53"/>
                  <a:pt x="51" y="53"/>
                  <a:pt x="51" y="53"/>
                </a:cubicBezTo>
                <a:cubicBezTo>
                  <a:pt x="51" y="52"/>
                  <a:pt x="51" y="51"/>
                  <a:pt x="51" y="49"/>
                </a:cubicBezTo>
                <a:cubicBezTo>
                  <a:pt x="61" y="44"/>
                  <a:pt x="61" y="44"/>
                  <a:pt x="61" y="44"/>
                </a:cubicBezTo>
                <a:cubicBezTo>
                  <a:pt x="62" y="44"/>
                  <a:pt x="63" y="42"/>
                  <a:pt x="62" y="42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7"/>
                  <a:pt x="60" y="36"/>
                  <a:pt x="58" y="37"/>
                </a:cubicBezTo>
                <a:cubicBezTo>
                  <a:pt x="47" y="38"/>
                  <a:pt x="47" y="38"/>
                  <a:pt x="47" y="38"/>
                </a:cubicBezTo>
                <a:cubicBezTo>
                  <a:pt x="46" y="37"/>
                  <a:pt x="46" y="37"/>
                  <a:pt x="45" y="36"/>
                </a:cubicBezTo>
                <a:cubicBezTo>
                  <a:pt x="48" y="25"/>
                  <a:pt x="48" y="25"/>
                  <a:pt x="48" y="25"/>
                </a:cubicBezTo>
                <a:cubicBezTo>
                  <a:pt x="49" y="24"/>
                  <a:pt x="48" y="22"/>
                  <a:pt x="48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3" y="20"/>
                  <a:pt x="42" y="20"/>
                  <a:pt x="41" y="22"/>
                </a:cubicBezTo>
                <a:cubicBezTo>
                  <a:pt x="35" y="31"/>
                  <a:pt x="35" y="31"/>
                  <a:pt x="35" y="31"/>
                </a:cubicBezTo>
                <a:cubicBezTo>
                  <a:pt x="33" y="30"/>
                  <a:pt x="32" y="30"/>
                  <a:pt x="31" y="30"/>
                </a:cubicBezTo>
                <a:cubicBezTo>
                  <a:pt x="26" y="20"/>
                  <a:pt x="26" y="20"/>
                  <a:pt x="26" y="20"/>
                </a:cubicBezTo>
                <a:cubicBezTo>
                  <a:pt x="25" y="19"/>
                  <a:pt x="24" y="18"/>
                  <a:pt x="23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20"/>
                  <a:pt x="18" y="21"/>
                  <a:pt x="19" y="23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8" y="35"/>
                  <a:pt x="18" y="36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2"/>
                  <a:pt x="4" y="33"/>
                  <a:pt x="4" y="33"/>
                </a:cubicBezTo>
                <a:cubicBezTo>
                  <a:pt x="2" y="37"/>
                  <a:pt x="2" y="37"/>
                  <a:pt x="2" y="37"/>
                </a:cubicBezTo>
                <a:cubicBezTo>
                  <a:pt x="2" y="38"/>
                  <a:pt x="2" y="39"/>
                  <a:pt x="3" y="4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9"/>
                  <a:pt x="12" y="50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6"/>
                  <a:pt x="0" y="57"/>
                  <a:pt x="0" y="58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3" y="63"/>
                  <a:pt x="5" y="62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2"/>
                  <a:pt x="17" y="63"/>
                  <a:pt x="18" y="64"/>
                </a:cubicBezTo>
                <a:cubicBezTo>
                  <a:pt x="15" y="74"/>
                  <a:pt x="15" y="74"/>
                  <a:pt x="15" y="74"/>
                </a:cubicBezTo>
                <a:cubicBezTo>
                  <a:pt x="14" y="76"/>
                  <a:pt x="14" y="77"/>
                  <a:pt x="15" y="77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80"/>
                  <a:pt x="21" y="79"/>
                  <a:pt x="21" y="78"/>
                </a:cubicBezTo>
                <a:cubicBezTo>
                  <a:pt x="28" y="69"/>
                  <a:pt x="28" y="69"/>
                  <a:pt x="28" y="69"/>
                </a:cubicBezTo>
                <a:cubicBezTo>
                  <a:pt x="29" y="69"/>
                  <a:pt x="31" y="69"/>
                  <a:pt x="32" y="69"/>
                </a:cubicBezTo>
                <a:cubicBezTo>
                  <a:pt x="37" y="79"/>
                  <a:pt x="37" y="79"/>
                  <a:pt x="37" y="79"/>
                </a:cubicBezTo>
                <a:cubicBezTo>
                  <a:pt x="38" y="80"/>
                  <a:pt x="39" y="81"/>
                  <a:pt x="40" y="81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5" y="78"/>
                  <a:pt x="44" y="77"/>
                </a:cubicBezTo>
                <a:cubicBezTo>
                  <a:pt x="43" y="65"/>
                  <a:pt x="43" y="65"/>
                  <a:pt x="43" y="65"/>
                </a:cubicBezTo>
                <a:cubicBezTo>
                  <a:pt x="44" y="65"/>
                  <a:pt x="45" y="64"/>
                  <a:pt x="45" y="63"/>
                </a:cubicBezTo>
                <a:cubicBezTo>
                  <a:pt x="56" y="66"/>
                  <a:pt x="56" y="66"/>
                  <a:pt x="56" y="66"/>
                </a:cubicBezTo>
                <a:cubicBezTo>
                  <a:pt x="57" y="67"/>
                  <a:pt x="59" y="67"/>
                  <a:pt x="59" y="66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1"/>
                  <a:pt x="61" y="60"/>
                  <a:pt x="59" y="60"/>
                </a:cubicBezTo>
                <a:close/>
                <a:moveTo>
                  <a:pt x="31" y="57"/>
                </a:moveTo>
                <a:cubicBezTo>
                  <a:pt x="27" y="57"/>
                  <a:pt x="24" y="54"/>
                  <a:pt x="24" y="50"/>
                </a:cubicBezTo>
                <a:cubicBezTo>
                  <a:pt x="24" y="46"/>
                  <a:pt x="27" y="42"/>
                  <a:pt x="31" y="42"/>
                </a:cubicBezTo>
                <a:cubicBezTo>
                  <a:pt x="35" y="42"/>
                  <a:pt x="39" y="46"/>
                  <a:pt x="39" y="50"/>
                </a:cubicBezTo>
                <a:cubicBezTo>
                  <a:pt x="39" y="54"/>
                  <a:pt x="35" y="57"/>
                  <a:pt x="31" y="57"/>
                </a:cubicBezTo>
                <a:close/>
                <a:moveTo>
                  <a:pt x="114" y="30"/>
                </a:moveTo>
                <a:cubicBezTo>
                  <a:pt x="103" y="28"/>
                  <a:pt x="103" y="28"/>
                  <a:pt x="103" y="28"/>
                </a:cubicBezTo>
                <a:cubicBezTo>
                  <a:pt x="102" y="26"/>
                  <a:pt x="102" y="25"/>
                  <a:pt x="102" y="24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10" y="14"/>
                  <a:pt x="110" y="13"/>
                  <a:pt x="109" y="12"/>
                </a:cubicBezTo>
                <a:cubicBezTo>
                  <a:pt x="107" y="9"/>
                  <a:pt x="107" y="9"/>
                  <a:pt x="107" y="9"/>
                </a:cubicBezTo>
                <a:cubicBezTo>
                  <a:pt x="106" y="9"/>
                  <a:pt x="105" y="9"/>
                  <a:pt x="104" y="10"/>
                </a:cubicBezTo>
                <a:cubicBezTo>
                  <a:pt x="94" y="16"/>
                  <a:pt x="94" y="16"/>
                  <a:pt x="94" y="16"/>
                </a:cubicBezTo>
                <a:cubicBezTo>
                  <a:pt x="93" y="15"/>
                  <a:pt x="92" y="14"/>
                  <a:pt x="91" y="14"/>
                </a:cubicBezTo>
                <a:cubicBezTo>
                  <a:pt x="89" y="3"/>
                  <a:pt x="89" y="3"/>
                  <a:pt x="89" y="3"/>
                </a:cubicBezTo>
                <a:cubicBezTo>
                  <a:pt x="90" y="2"/>
                  <a:pt x="89" y="0"/>
                  <a:pt x="88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3" y="0"/>
                  <a:pt x="82" y="1"/>
                  <a:pt x="82" y="2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4"/>
                  <a:pt x="77" y="14"/>
                  <a:pt x="76" y="14"/>
                </a:cubicBezTo>
                <a:cubicBezTo>
                  <a:pt x="67" y="7"/>
                  <a:pt x="67" y="7"/>
                  <a:pt x="67" y="7"/>
                </a:cubicBezTo>
                <a:cubicBezTo>
                  <a:pt x="66" y="6"/>
                  <a:pt x="65" y="6"/>
                  <a:pt x="64" y="7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10"/>
                  <a:pt x="61" y="11"/>
                  <a:pt x="62" y="12"/>
                </a:cubicBezTo>
                <a:cubicBezTo>
                  <a:pt x="67" y="22"/>
                  <a:pt x="67" y="22"/>
                  <a:pt x="67" y="22"/>
                </a:cubicBezTo>
                <a:cubicBezTo>
                  <a:pt x="67" y="23"/>
                  <a:pt x="66" y="24"/>
                  <a:pt x="66" y="25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6"/>
                  <a:pt x="52" y="27"/>
                  <a:pt x="52" y="28"/>
                </a:cubicBezTo>
                <a:cubicBezTo>
                  <a:pt x="52" y="32"/>
                  <a:pt x="52" y="32"/>
                  <a:pt x="52" y="32"/>
                </a:cubicBezTo>
                <a:cubicBezTo>
                  <a:pt x="52" y="33"/>
                  <a:pt x="53" y="34"/>
                  <a:pt x="54" y="34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8"/>
                  <a:pt x="66" y="39"/>
                  <a:pt x="66" y="40"/>
                </a:cubicBezTo>
                <a:cubicBezTo>
                  <a:pt x="59" y="49"/>
                  <a:pt x="59" y="49"/>
                  <a:pt x="59" y="49"/>
                </a:cubicBezTo>
                <a:cubicBezTo>
                  <a:pt x="58" y="50"/>
                  <a:pt x="58" y="51"/>
                  <a:pt x="59" y="52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6"/>
                  <a:pt x="63" y="55"/>
                  <a:pt x="64" y="54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9"/>
                  <a:pt x="76" y="50"/>
                  <a:pt x="77" y="50"/>
                </a:cubicBezTo>
                <a:cubicBezTo>
                  <a:pt x="78" y="61"/>
                  <a:pt x="78" y="61"/>
                  <a:pt x="78" y="61"/>
                </a:cubicBezTo>
                <a:cubicBezTo>
                  <a:pt x="78" y="63"/>
                  <a:pt x="79" y="64"/>
                  <a:pt x="80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5" y="64"/>
                  <a:pt x="86" y="63"/>
                  <a:pt x="86" y="62"/>
                </a:cubicBezTo>
                <a:cubicBezTo>
                  <a:pt x="89" y="51"/>
                  <a:pt x="89" y="51"/>
                  <a:pt x="89" y="51"/>
                </a:cubicBezTo>
                <a:cubicBezTo>
                  <a:pt x="90" y="51"/>
                  <a:pt x="91" y="50"/>
                  <a:pt x="92" y="50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2" y="58"/>
                  <a:pt x="103" y="58"/>
                  <a:pt x="104" y="57"/>
                </a:cubicBezTo>
                <a:cubicBezTo>
                  <a:pt x="107" y="55"/>
                  <a:pt x="107" y="55"/>
                  <a:pt x="107" y="55"/>
                </a:cubicBezTo>
                <a:cubicBezTo>
                  <a:pt x="107" y="54"/>
                  <a:pt x="107" y="53"/>
                  <a:pt x="106" y="52"/>
                </a:cubicBezTo>
                <a:cubicBezTo>
                  <a:pt x="100" y="42"/>
                  <a:pt x="100" y="42"/>
                  <a:pt x="100" y="42"/>
                </a:cubicBezTo>
                <a:cubicBezTo>
                  <a:pt x="101" y="41"/>
                  <a:pt x="102" y="40"/>
                  <a:pt x="102" y="39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5" y="38"/>
                  <a:pt x="116" y="37"/>
                  <a:pt x="116" y="36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31"/>
                  <a:pt x="115" y="30"/>
                  <a:pt x="114" y="30"/>
                </a:cubicBezTo>
                <a:close/>
                <a:moveTo>
                  <a:pt x="84" y="39"/>
                </a:moveTo>
                <a:cubicBezTo>
                  <a:pt x="80" y="39"/>
                  <a:pt x="77" y="36"/>
                  <a:pt x="77" y="32"/>
                </a:cubicBezTo>
                <a:cubicBezTo>
                  <a:pt x="77" y="28"/>
                  <a:pt x="80" y="25"/>
                  <a:pt x="84" y="25"/>
                </a:cubicBezTo>
                <a:cubicBezTo>
                  <a:pt x="88" y="25"/>
                  <a:pt x="91" y="28"/>
                  <a:pt x="91" y="32"/>
                </a:cubicBezTo>
                <a:cubicBezTo>
                  <a:pt x="91" y="36"/>
                  <a:pt x="88" y="39"/>
                  <a:pt x="84" y="39"/>
                </a:cubicBez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Freeform 282"/>
          <p:cNvSpPr/>
          <p:nvPr/>
        </p:nvSpPr>
        <p:spPr bwMode="auto">
          <a:xfrm>
            <a:off x="5707937" y="2785505"/>
            <a:ext cx="498475" cy="452438"/>
          </a:xfrm>
          <a:custGeom>
            <a:avLst/>
            <a:gdLst>
              <a:gd name="T0" fmla="*/ 2147483647 w 87"/>
              <a:gd name="T1" fmla="*/ 2147483647 h 79"/>
              <a:gd name="T2" fmla="*/ 2147483647 w 87"/>
              <a:gd name="T3" fmla="*/ 2147483647 h 79"/>
              <a:gd name="T4" fmla="*/ 2147483647 w 87"/>
              <a:gd name="T5" fmla="*/ 2147483647 h 79"/>
              <a:gd name="T6" fmla="*/ 2147483647 w 87"/>
              <a:gd name="T7" fmla="*/ 2147483647 h 79"/>
              <a:gd name="T8" fmla="*/ 2147483647 w 87"/>
              <a:gd name="T9" fmla="*/ 2147483647 h 79"/>
              <a:gd name="T10" fmla="*/ 2147483647 w 87"/>
              <a:gd name="T11" fmla="*/ 2147483647 h 79"/>
              <a:gd name="T12" fmla="*/ 2147483647 w 87"/>
              <a:gd name="T13" fmla="*/ 2147483647 h 79"/>
              <a:gd name="T14" fmla="*/ 2147483647 w 87"/>
              <a:gd name="T15" fmla="*/ 2147483647 h 79"/>
              <a:gd name="T16" fmla="*/ 2147483647 w 87"/>
              <a:gd name="T17" fmla="*/ 2147483647 h 79"/>
              <a:gd name="T18" fmla="*/ 2147483647 w 87"/>
              <a:gd name="T19" fmla="*/ 0 h 79"/>
              <a:gd name="T20" fmla="*/ 2147483647 w 87"/>
              <a:gd name="T21" fmla="*/ 0 h 79"/>
              <a:gd name="T22" fmla="*/ 2147483647 w 87"/>
              <a:gd name="T23" fmla="*/ 2147483647 h 79"/>
              <a:gd name="T24" fmla="*/ 2147483647 w 87"/>
              <a:gd name="T25" fmla="*/ 2147483647 h 79"/>
              <a:gd name="T26" fmla="*/ 2147483647 w 87"/>
              <a:gd name="T27" fmla="*/ 2147483647 h 79"/>
              <a:gd name="T28" fmla="*/ 2147483647 w 87"/>
              <a:gd name="T29" fmla="*/ 2147483647 h 79"/>
              <a:gd name="T30" fmla="*/ 2147483647 w 87"/>
              <a:gd name="T31" fmla="*/ 2147483647 h 79"/>
              <a:gd name="T32" fmla="*/ 2147483647 w 87"/>
              <a:gd name="T33" fmla="*/ 2147483647 h 79"/>
              <a:gd name="T34" fmla="*/ 2147483647 w 87"/>
              <a:gd name="T35" fmla="*/ 2147483647 h 79"/>
              <a:gd name="T36" fmla="*/ 2147483647 w 87"/>
              <a:gd name="T37" fmla="*/ 2147483647 h 79"/>
              <a:gd name="T38" fmla="*/ 2147483647 w 87"/>
              <a:gd name="T39" fmla="*/ 2147483647 h 79"/>
              <a:gd name="T40" fmla="*/ 0 w 87"/>
              <a:gd name="T41" fmla="*/ 2147483647 h 79"/>
              <a:gd name="T42" fmla="*/ 0 w 87"/>
              <a:gd name="T43" fmla="*/ 2147483647 h 79"/>
              <a:gd name="T44" fmla="*/ 2147483647 w 87"/>
              <a:gd name="T45" fmla="*/ 2147483647 h 79"/>
              <a:gd name="T46" fmla="*/ 2147483647 w 87"/>
              <a:gd name="T47" fmla="*/ 2147483647 h 79"/>
              <a:gd name="T48" fmla="*/ 2147483647 w 87"/>
              <a:gd name="T49" fmla="*/ 2147483647 h 79"/>
              <a:gd name="T50" fmla="*/ 2147483647 w 87"/>
              <a:gd name="T51" fmla="*/ 2147483647 h 79"/>
              <a:gd name="T52" fmla="*/ 2147483647 w 87"/>
              <a:gd name="T53" fmla="*/ 2147483647 h 79"/>
              <a:gd name="T54" fmla="*/ 2147483647 w 87"/>
              <a:gd name="T55" fmla="*/ 2147483647 h 79"/>
              <a:gd name="T56" fmla="*/ 2147483647 w 87"/>
              <a:gd name="T57" fmla="*/ 2147483647 h 79"/>
              <a:gd name="T58" fmla="*/ 2147483647 w 87"/>
              <a:gd name="T59" fmla="*/ 2147483647 h 79"/>
              <a:gd name="T60" fmla="*/ 2147483647 w 87"/>
              <a:gd name="T61" fmla="*/ 2147483647 h 79"/>
              <a:gd name="T62" fmla="*/ 2147483647 w 87"/>
              <a:gd name="T63" fmla="*/ 2147483647 h 79"/>
              <a:gd name="T64" fmla="*/ 2147483647 w 87"/>
              <a:gd name="T65" fmla="*/ 2147483647 h 79"/>
              <a:gd name="T66" fmla="*/ 2147483647 w 87"/>
              <a:gd name="T67" fmla="*/ 2147483647 h 79"/>
              <a:gd name="T68" fmla="*/ 2147483647 w 87"/>
              <a:gd name="T69" fmla="*/ 2147483647 h 79"/>
              <a:gd name="T70" fmla="*/ 2147483647 w 87"/>
              <a:gd name="T71" fmla="*/ 2147483647 h 79"/>
              <a:gd name="T72" fmla="*/ 2147483647 w 87"/>
              <a:gd name="T73" fmla="*/ 2147483647 h 79"/>
              <a:gd name="T74" fmla="*/ 2147483647 w 87"/>
              <a:gd name="T75" fmla="*/ 2147483647 h 79"/>
              <a:gd name="T76" fmla="*/ 2147483647 w 87"/>
              <a:gd name="T77" fmla="*/ 2147483647 h 79"/>
              <a:gd name="T78" fmla="*/ 2147483647 w 87"/>
              <a:gd name="T79" fmla="*/ 2147483647 h 79"/>
              <a:gd name="T80" fmla="*/ 2147483647 w 87"/>
              <a:gd name="T81" fmla="*/ 2147483647 h 79"/>
              <a:gd name="T82" fmla="*/ 2147483647 w 87"/>
              <a:gd name="T83" fmla="*/ 2147483647 h 79"/>
              <a:gd name="T84" fmla="*/ 2147483647 w 87"/>
              <a:gd name="T85" fmla="*/ 2147483647 h 79"/>
              <a:gd name="T86" fmla="*/ 2147483647 w 87"/>
              <a:gd name="T87" fmla="*/ 2147483647 h 79"/>
              <a:gd name="T88" fmla="*/ 2147483647 w 87"/>
              <a:gd name="T89" fmla="*/ 2147483647 h 79"/>
              <a:gd name="T90" fmla="*/ 2147483647 w 87"/>
              <a:gd name="T91" fmla="*/ 2147483647 h 79"/>
              <a:gd name="T92" fmla="*/ 2147483647 w 87"/>
              <a:gd name="T93" fmla="*/ 2147483647 h 79"/>
              <a:gd name="T94" fmla="*/ 2147483647 w 87"/>
              <a:gd name="T95" fmla="*/ 2147483647 h 79"/>
              <a:gd name="T96" fmla="*/ 2147483647 w 87"/>
              <a:gd name="T97" fmla="*/ 2147483647 h 79"/>
              <a:gd name="T98" fmla="*/ 2147483647 w 87"/>
              <a:gd name="T99" fmla="*/ 2147483647 h 79"/>
              <a:gd name="T100" fmla="*/ 2147483647 w 87"/>
              <a:gd name="T101" fmla="*/ 2147483647 h 79"/>
              <a:gd name="T102" fmla="*/ 2147483647 w 87"/>
              <a:gd name="T103" fmla="*/ 2147483647 h 79"/>
              <a:gd name="T104" fmla="*/ 2147483647 w 87"/>
              <a:gd name="T105" fmla="*/ 2147483647 h 7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87" h="79">
                <a:moveTo>
                  <a:pt x="85" y="56"/>
                </a:moveTo>
                <a:cubicBezTo>
                  <a:pt x="76" y="56"/>
                  <a:pt x="76" y="56"/>
                  <a:pt x="76" y="56"/>
                </a:cubicBezTo>
                <a:cubicBezTo>
                  <a:pt x="76" y="45"/>
                  <a:pt x="76" y="45"/>
                  <a:pt x="76" y="45"/>
                </a:cubicBezTo>
                <a:cubicBezTo>
                  <a:pt x="76" y="42"/>
                  <a:pt x="74" y="40"/>
                  <a:pt x="72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23"/>
                  <a:pt x="45" y="23"/>
                  <a:pt x="45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6" y="22"/>
                  <a:pt x="56" y="21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2" y="0"/>
                  <a:pt x="32" y="1"/>
                  <a:pt x="32" y="2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2"/>
                  <a:pt x="32" y="23"/>
                  <a:pt x="34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40"/>
                  <a:pt x="43" y="40"/>
                  <a:pt x="43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4" y="40"/>
                  <a:pt x="11" y="42"/>
                  <a:pt x="11" y="45"/>
                </a:cubicBezTo>
                <a:cubicBezTo>
                  <a:pt x="11" y="56"/>
                  <a:pt x="11" y="56"/>
                  <a:pt x="11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1" y="56"/>
                  <a:pt x="0" y="57"/>
                  <a:pt x="0" y="58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9"/>
                  <a:pt x="2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4" y="79"/>
                  <a:pt x="25" y="78"/>
                  <a:pt x="25" y="77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7"/>
                  <a:pt x="24" y="56"/>
                  <a:pt x="23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3"/>
                  <a:pt x="15" y="42"/>
                  <a:pt x="16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56"/>
                  <a:pt x="43" y="56"/>
                  <a:pt x="43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2" y="56"/>
                  <a:pt x="32" y="57"/>
                  <a:pt x="32" y="58"/>
                </a:cubicBezTo>
                <a:cubicBezTo>
                  <a:pt x="32" y="77"/>
                  <a:pt x="32" y="77"/>
                  <a:pt x="32" y="77"/>
                </a:cubicBezTo>
                <a:cubicBezTo>
                  <a:pt x="32" y="78"/>
                  <a:pt x="32" y="79"/>
                  <a:pt x="34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55" y="79"/>
                  <a:pt x="56" y="78"/>
                  <a:pt x="56" y="77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57"/>
                  <a:pt x="55" y="56"/>
                  <a:pt x="54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42"/>
                  <a:pt x="45" y="42"/>
                  <a:pt x="45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56"/>
                  <a:pt x="74" y="56"/>
                  <a:pt x="74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4" y="56"/>
                  <a:pt x="63" y="57"/>
                  <a:pt x="63" y="58"/>
                </a:cubicBezTo>
                <a:cubicBezTo>
                  <a:pt x="63" y="77"/>
                  <a:pt x="63" y="77"/>
                  <a:pt x="63" y="77"/>
                </a:cubicBezTo>
                <a:cubicBezTo>
                  <a:pt x="63" y="78"/>
                  <a:pt x="64" y="79"/>
                  <a:pt x="6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9"/>
                  <a:pt x="87" y="78"/>
                  <a:pt x="87" y="77"/>
                </a:cubicBezTo>
                <a:cubicBezTo>
                  <a:pt x="87" y="58"/>
                  <a:pt x="87" y="58"/>
                  <a:pt x="87" y="58"/>
                </a:cubicBezTo>
                <a:cubicBezTo>
                  <a:pt x="87" y="57"/>
                  <a:pt x="87" y="56"/>
                  <a:pt x="85" y="56"/>
                </a:cubicBez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6" name="Freeform 551"/>
          <p:cNvSpPr>
            <a:spLocks noEditPoints="1"/>
          </p:cNvSpPr>
          <p:nvPr/>
        </p:nvSpPr>
        <p:spPr bwMode="auto">
          <a:xfrm>
            <a:off x="1397205" y="2840294"/>
            <a:ext cx="584200" cy="412750"/>
          </a:xfrm>
          <a:custGeom>
            <a:avLst/>
            <a:gdLst>
              <a:gd name="T0" fmla="*/ 2147483647 w 102"/>
              <a:gd name="T1" fmla="*/ 2147483647 h 72"/>
              <a:gd name="T2" fmla="*/ 2147483647 w 102"/>
              <a:gd name="T3" fmla="*/ 2147483647 h 72"/>
              <a:gd name="T4" fmla="*/ 2147483647 w 102"/>
              <a:gd name="T5" fmla="*/ 2147483647 h 72"/>
              <a:gd name="T6" fmla="*/ 2147483647 w 102"/>
              <a:gd name="T7" fmla="*/ 2147483647 h 72"/>
              <a:gd name="T8" fmla="*/ 2147483647 w 102"/>
              <a:gd name="T9" fmla="*/ 2147483647 h 72"/>
              <a:gd name="T10" fmla="*/ 2147483647 w 102"/>
              <a:gd name="T11" fmla="*/ 2147483647 h 72"/>
              <a:gd name="T12" fmla="*/ 2147483647 w 102"/>
              <a:gd name="T13" fmla="*/ 2147483647 h 72"/>
              <a:gd name="T14" fmla="*/ 2147483647 w 102"/>
              <a:gd name="T15" fmla="*/ 2147483647 h 72"/>
              <a:gd name="T16" fmla="*/ 2147483647 w 102"/>
              <a:gd name="T17" fmla="*/ 2147483647 h 72"/>
              <a:gd name="T18" fmla="*/ 2147483647 w 102"/>
              <a:gd name="T19" fmla="*/ 2147483647 h 72"/>
              <a:gd name="T20" fmla="*/ 2147483647 w 102"/>
              <a:gd name="T21" fmla="*/ 2147483647 h 72"/>
              <a:gd name="T22" fmla="*/ 0 w 102"/>
              <a:gd name="T23" fmla="*/ 2147483647 h 72"/>
              <a:gd name="T24" fmla="*/ 2147483647 w 102"/>
              <a:gd name="T25" fmla="*/ 2147483647 h 72"/>
              <a:gd name="T26" fmla="*/ 2147483647 w 102"/>
              <a:gd name="T27" fmla="*/ 2147483647 h 72"/>
              <a:gd name="T28" fmla="*/ 2147483647 w 102"/>
              <a:gd name="T29" fmla="*/ 2147483647 h 72"/>
              <a:gd name="T30" fmla="*/ 2147483647 w 102"/>
              <a:gd name="T31" fmla="*/ 2147483647 h 72"/>
              <a:gd name="T32" fmla="*/ 2147483647 w 102"/>
              <a:gd name="T33" fmla="*/ 2147483647 h 72"/>
              <a:gd name="T34" fmla="*/ 2147483647 w 102"/>
              <a:gd name="T35" fmla="*/ 2147483647 h 72"/>
              <a:gd name="T36" fmla="*/ 2147483647 w 102"/>
              <a:gd name="T37" fmla="*/ 2147483647 h 72"/>
              <a:gd name="T38" fmla="*/ 2147483647 w 102"/>
              <a:gd name="T39" fmla="*/ 2147483647 h 72"/>
              <a:gd name="T40" fmla="*/ 2147483647 w 102"/>
              <a:gd name="T41" fmla="*/ 2147483647 h 72"/>
              <a:gd name="T42" fmla="*/ 2147483647 w 102"/>
              <a:gd name="T43" fmla="*/ 2147483647 h 72"/>
              <a:gd name="T44" fmla="*/ 2147483647 w 102"/>
              <a:gd name="T45" fmla="*/ 2147483647 h 72"/>
              <a:gd name="T46" fmla="*/ 2147483647 w 102"/>
              <a:gd name="T47" fmla="*/ 0 h 72"/>
              <a:gd name="T48" fmla="*/ 2147483647 w 102"/>
              <a:gd name="T49" fmla="*/ 2147483647 h 72"/>
              <a:gd name="T50" fmla="*/ 2147483647 w 102"/>
              <a:gd name="T51" fmla="*/ 2147483647 h 72"/>
              <a:gd name="T52" fmla="*/ 2147483647 w 102"/>
              <a:gd name="T53" fmla="*/ 2147483647 h 7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2" h="72">
                <a:moveTo>
                  <a:pt x="34" y="24"/>
                </a:moveTo>
                <a:cubicBezTo>
                  <a:pt x="34" y="18"/>
                  <a:pt x="30" y="14"/>
                  <a:pt x="24" y="14"/>
                </a:cubicBezTo>
                <a:cubicBezTo>
                  <a:pt x="19" y="14"/>
                  <a:pt x="14" y="18"/>
                  <a:pt x="14" y="24"/>
                </a:cubicBezTo>
                <a:cubicBezTo>
                  <a:pt x="14" y="30"/>
                  <a:pt x="19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02" y="72"/>
                </a:moveTo>
                <a:cubicBezTo>
                  <a:pt x="102" y="51"/>
                  <a:pt x="91" y="35"/>
                  <a:pt x="78" y="35"/>
                </a:cubicBezTo>
                <a:cubicBezTo>
                  <a:pt x="75" y="35"/>
                  <a:pt x="73" y="35"/>
                  <a:pt x="70" y="36"/>
                </a:cubicBezTo>
                <a:cubicBezTo>
                  <a:pt x="66" y="27"/>
                  <a:pt x="59" y="21"/>
                  <a:pt x="51" y="21"/>
                </a:cubicBezTo>
                <a:cubicBezTo>
                  <a:pt x="43" y="21"/>
                  <a:pt x="36" y="27"/>
                  <a:pt x="32" y="36"/>
                </a:cubicBezTo>
                <a:cubicBezTo>
                  <a:pt x="29" y="35"/>
                  <a:pt x="27" y="35"/>
                  <a:pt x="24" y="35"/>
                </a:cubicBezTo>
                <a:cubicBezTo>
                  <a:pt x="11" y="35"/>
                  <a:pt x="0" y="51"/>
                  <a:pt x="0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67"/>
                  <a:pt x="47" y="63"/>
                  <a:pt x="4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5" y="63"/>
                  <a:pt x="54" y="67"/>
                  <a:pt x="54" y="72"/>
                </a:cubicBezTo>
                <a:lnTo>
                  <a:pt x="102" y="72"/>
                </a:lnTo>
                <a:close/>
                <a:moveTo>
                  <a:pt x="88" y="24"/>
                </a:moveTo>
                <a:cubicBezTo>
                  <a:pt x="88" y="18"/>
                  <a:pt x="83" y="14"/>
                  <a:pt x="78" y="14"/>
                </a:cubicBezTo>
                <a:cubicBezTo>
                  <a:pt x="72" y="14"/>
                  <a:pt x="68" y="18"/>
                  <a:pt x="68" y="24"/>
                </a:cubicBezTo>
                <a:cubicBezTo>
                  <a:pt x="68" y="30"/>
                  <a:pt x="72" y="35"/>
                  <a:pt x="78" y="35"/>
                </a:cubicBezTo>
                <a:cubicBezTo>
                  <a:pt x="83" y="35"/>
                  <a:pt x="88" y="30"/>
                  <a:pt x="88" y="24"/>
                </a:cubicBezTo>
                <a:close/>
                <a:moveTo>
                  <a:pt x="61" y="10"/>
                </a:moveTo>
                <a:cubicBezTo>
                  <a:pt x="61" y="5"/>
                  <a:pt x="56" y="0"/>
                  <a:pt x="51" y="0"/>
                </a:cubicBezTo>
                <a:cubicBezTo>
                  <a:pt x="45" y="0"/>
                  <a:pt x="41" y="5"/>
                  <a:pt x="41" y="10"/>
                </a:cubicBezTo>
                <a:cubicBezTo>
                  <a:pt x="41" y="16"/>
                  <a:pt x="45" y="21"/>
                  <a:pt x="51" y="21"/>
                </a:cubicBezTo>
                <a:cubicBezTo>
                  <a:pt x="56" y="21"/>
                  <a:pt x="61" y="16"/>
                  <a:pt x="61" y="10"/>
                </a:cubicBez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" name="Freeform 537"/>
          <p:cNvSpPr>
            <a:spLocks noEditPoints="1"/>
          </p:cNvSpPr>
          <p:nvPr/>
        </p:nvSpPr>
        <p:spPr bwMode="auto">
          <a:xfrm>
            <a:off x="5888051" y="4693774"/>
            <a:ext cx="515937" cy="539750"/>
          </a:xfrm>
          <a:custGeom>
            <a:avLst/>
            <a:gdLst>
              <a:gd name="T0" fmla="*/ 2147483647 w 90"/>
              <a:gd name="T1" fmla="*/ 2147483647 h 94"/>
              <a:gd name="T2" fmla="*/ 2147483647 w 90"/>
              <a:gd name="T3" fmla="*/ 2147483647 h 94"/>
              <a:gd name="T4" fmla="*/ 2147483647 w 90"/>
              <a:gd name="T5" fmla="*/ 2147483647 h 94"/>
              <a:gd name="T6" fmla="*/ 2147483647 w 90"/>
              <a:gd name="T7" fmla="*/ 2147483647 h 94"/>
              <a:gd name="T8" fmla="*/ 2147483647 w 90"/>
              <a:gd name="T9" fmla="*/ 2147483647 h 94"/>
              <a:gd name="T10" fmla="*/ 0 w 90"/>
              <a:gd name="T11" fmla="*/ 2147483647 h 94"/>
              <a:gd name="T12" fmla="*/ 2147483647 w 90"/>
              <a:gd name="T13" fmla="*/ 2147483647 h 94"/>
              <a:gd name="T14" fmla="*/ 2147483647 w 90"/>
              <a:gd name="T15" fmla="*/ 2147483647 h 94"/>
              <a:gd name="T16" fmla="*/ 2147483647 w 90"/>
              <a:gd name="T17" fmla="*/ 2147483647 h 94"/>
              <a:gd name="T18" fmla="*/ 2147483647 w 90"/>
              <a:gd name="T19" fmla="*/ 2147483647 h 94"/>
              <a:gd name="T20" fmla="*/ 2147483647 w 90"/>
              <a:gd name="T21" fmla="*/ 2147483647 h 94"/>
              <a:gd name="T22" fmla="*/ 2147483647 w 90"/>
              <a:gd name="T23" fmla="*/ 0 h 94"/>
              <a:gd name="T24" fmla="*/ 2147483647 w 90"/>
              <a:gd name="T25" fmla="*/ 2147483647 h 94"/>
              <a:gd name="T26" fmla="*/ 2147483647 w 90"/>
              <a:gd name="T27" fmla="*/ 2147483647 h 94"/>
              <a:gd name="T28" fmla="*/ 2147483647 w 90"/>
              <a:gd name="T29" fmla="*/ 2147483647 h 94"/>
              <a:gd name="T30" fmla="*/ 2147483647 w 90"/>
              <a:gd name="T31" fmla="*/ 2147483647 h 94"/>
              <a:gd name="T32" fmla="*/ 2147483647 w 90"/>
              <a:gd name="T33" fmla="*/ 2147483647 h 94"/>
              <a:gd name="T34" fmla="*/ 2147483647 w 90"/>
              <a:gd name="T35" fmla="*/ 2147483647 h 94"/>
              <a:gd name="T36" fmla="*/ 2147483647 w 90"/>
              <a:gd name="T37" fmla="*/ 2147483647 h 94"/>
              <a:gd name="T38" fmla="*/ 2147483647 w 90"/>
              <a:gd name="T39" fmla="*/ 2147483647 h 9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0" h="94">
                <a:moveTo>
                  <a:pt x="46" y="52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50"/>
                  <a:pt x="44" y="50"/>
                  <a:pt x="44" y="50"/>
                </a:cubicBezTo>
                <a:cubicBezTo>
                  <a:pt x="30" y="37"/>
                  <a:pt x="30" y="37"/>
                  <a:pt x="30" y="37"/>
                </a:cubicBezTo>
                <a:cubicBezTo>
                  <a:pt x="12" y="19"/>
                  <a:pt x="12" y="19"/>
                  <a:pt x="12" y="19"/>
                </a:cubicBezTo>
                <a:cubicBezTo>
                  <a:pt x="5" y="27"/>
                  <a:pt x="0" y="38"/>
                  <a:pt x="0" y="50"/>
                </a:cubicBezTo>
                <a:cubicBezTo>
                  <a:pt x="0" y="74"/>
                  <a:pt x="20" y="94"/>
                  <a:pt x="45" y="94"/>
                </a:cubicBezTo>
                <a:cubicBezTo>
                  <a:pt x="64" y="94"/>
                  <a:pt x="80" y="82"/>
                  <a:pt x="86" y="66"/>
                </a:cubicBezTo>
                <a:cubicBezTo>
                  <a:pt x="73" y="61"/>
                  <a:pt x="73" y="61"/>
                  <a:pt x="73" y="61"/>
                </a:cubicBezTo>
                <a:lnTo>
                  <a:pt x="46" y="52"/>
                </a:lnTo>
                <a:close/>
                <a:moveTo>
                  <a:pt x="42" y="41"/>
                </a:moveTo>
                <a:cubicBezTo>
                  <a:pt x="42" y="0"/>
                  <a:pt x="42" y="0"/>
                  <a:pt x="42" y="0"/>
                </a:cubicBezTo>
                <a:cubicBezTo>
                  <a:pt x="31" y="1"/>
                  <a:pt x="20" y="5"/>
                  <a:pt x="13" y="12"/>
                </a:cubicBezTo>
                <a:cubicBezTo>
                  <a:pt x="36" y="35"/>
                  <a:pt x="36" y="35"/>
                  <a:pt x="36" y="35"/>
                </a:cubicBezTo>
                <a:lnTo>
                  <a:pt x="42" y="41"/>
                </a:lnTo>
                <a:close/>
                <a:moveTo>
                  <a:pt x="47" y="2"/>
                </a:moveTo>
                <a:cubicBezTo>
                  <a:pt x="47" y="45"/>
                  <a:pt x="47" y="45"/>
                  <a:pt x="47" y="45"/>
                </a:cubicBezTo>
                <a:cubicBezTo>
                  <a:pt x="88" y="60"/>
                  <a:pt x="88" y="60"/>
                  <a:pt x="88" y="60"/>
                </a:cubicBezTo>
                <a:cubicBezTo>
                  <a:pt x="90" y="56"/>
                  <a:pt x="90" y="51"/>
                  <a:pt x="90" y="46"/>
                </a:cubicBezTo>
                <a:cubicBezTo>
                  <a:pt x="90" y="22"/>
                  <a:pt x="71" y="3"/>
                  <a:pt x="47" y="2"/>
                </a:cubicBez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" name="Freeform 284"/>
          <p:cNvSpPr>
            <a:spLocks noEditPoints="1"/>
          </p:cNvSpPr>
          <p:nvPr/>
        </p:nvSpPr>
        <p:spPr bwMode="auto">
          <a:xfrm>
            <a:off x="3565412" y="2867579"/>
            <a:ext cx="567628" cy="422984"/>
          </a:xfrm>
          <a:custGeom>
            <a:avLst/>
            <a:gdLst>
              <a:gd name="T0" fmla="*/ 2147483647 w 85"/>
              <a:gd name="T1" fmla="*/ 0 h 63"/>
              <a:gd name="T2" fmla="*/ 0 w 85"/>
              <a:gd name="T3" fmla="*/ 2147483647 h 63"/>
              <a:gd name="T4" fmla="*/ 2147483647 w 85"/>
              <a:gd name="T5" fmla="*/ 2147483647 h 63"/>
              <a:gd name="T6" fmla="*/ 2147483647 w 85"/>
              <a:gd name="T7" fmla="*/ 2147483647 h 63"/>
              <a:gd name="T8" fmla="*/ 2147483647 w 85"/>
              <a:gd name="T9" fmla="*/ 2147483647 h 63"/>
              <a:gd name="T10" fmla="*/ 2147483647 w 85"/>
              <a:gd name="T11" fmla="*/ 2147483647 h 63"/>
              <a:gd name="T12" fmla="*/ 2147483647 w 85"/>
              <a:gd name="T13" fmla="*/ 2147483647 h 63"/>
              <a:gd name="T14" fmla="*/ 2147483647 w 85"/>
              <a:gd name="T15" fmla="*/ 2147483647 h 63"/>
              <a:gd name="T16" fmla="*/ 2147483647 w 85"/>
              <a:gd name="T17" fmla="*/ 2147483647 h 63"/>
              <a:gd name="T18" fmla="*/ 2147483647 w 85"/>
              <a:gd name="T19" fmla="*/ 2147483647 h 63"/>
              <a:gd name="T20" fmla="*/ 2147483647 w 85"/>
              <a:gd name="T21" fmla="*/ 2147483647 h 63"/>
              <a:gd name="T22" fmla="*/ 2147483647 w 85"/>
              <a:gd name="T23" fmla="*/ 2147483647 h 63"/>
              <a:gd name="T24" fmla="*/ 2147483647 w 85"/>
              <a:gd name="T25" fmla="*/ 2147483647 h 63"/>
              <a:gd name="T26" fmla="*/ 2147483647 w 85"/>
              <a:gd name="T27" fmla="*/ 2147483647 h 63"/>
              <a:gd name="T28" fmla="*/ 2147483647 w 85"/>
              <a:gd name="T29" fmla="*/ 2147483647 h 63"/>
              <a:gd name="T30" fmla="*/ 2147483647 w 85"/>
              <a:gd name="T31" fmla="*/ 2147483647 h 63"/>
              <a:gd name="T32" fmla="*/ 2147483647 w 85"/>
              <a:gd name="T33" fmla="*/ 0 h 63"/>
              <a:gd name="T34" fmla="*/ 2147483647 w 85"/>
              <a:gd name="T35" fmla="*/ 2147483647 h 63"/>
              <a:gd name="T36" fmla="*/ 2147483647 w 85"/>
              <a:gd name="T37" fmla="*/ 2147483647 h 63"/>
              <a:gd name="T38" fmla="*/ 2147483647 w 85"/>
              <a:gd name="T39" fmla="*/ 2147483647 h 63"/>
              <a:gd name="T40" fmla="*/ 2147483647 w 85"/>
              <a:gd name="T41" fmla="*/ 2147483647 h 63"/>
              <a:gd name="T42" fmla="*/ 2147483647 w 85"/>
              <a:gd name="T43" fmla="*/ 2147483647 h 63"/>
              <a:gd name="T44" fmla="*/ 2147483647 w 85"/>
              <a:gd name="T45" fmla="*/ 2147483647 h 63"/>
              <a:gd name="T46" fmla="*/ 2147483647 w 85"/>
              <a:gd name="T47" fmla="*/ 2147483647 h 63"/>
              <a:gd name="T48" fmla="*/ 2147483647 w 85"/>
              <a:gd name="T49" fmla="*/ 2147483647 h 63"/>
              <a:gd name="T50" fmla="*/ 2147483647 w 85"/>
              <a:gd name="T51" fmla="*/ 2147483647 h 63"/>
              <a:gd name="T52" fmla="*/ 2147483647 w 85"/>
              <a:gd name="T53" fmla="*/ 2147483647 h 63"/>
              <a:gd name="T54" fmla="*/ 2147483647 w 85"/>
              <a:gd name="T55" fmla="*/ 2147483647 h 63"/>
              <a:gd name="T56" fmla="*/ 2147483647 w 85"/>
              <a:gd name="T57" fmla="*/ 2147483647 h 63"/>
              <a:gd name="T58" fmla="*/ 2147483647 w 85"/>
              <a:gd name="T59" fmla="*/ 2147483647 h 63"/>
              <a:gd name="T60" fmla="*/ 2147483647 w 85"/>
              <a:gd name="T61" fmla="*/ 2147483647 h 63"/>
              <a:gd name="T62" fmla="*/ 2147483647 w 85"/>
              <a:gd name="T63" fmla="*/ 2147483647 h 63"/>
              <a:gd name="T64" fmla="*/ 2147483647 w 85"/>
              <a:gd name="T65" fmla="*/ 2147483647 h 63"/>
              <a:gd name="T66" fmla="*/ 2147483647 w 85"/>
              <a:gd name="T67" fmla="*/ 2147483647 h 63"/>
              <a:gd name="T68" fmla="*/ 2147483647 w 85"/>
              <a:gd name="T69" fmla="*/ 2147483647 h 63"/>
              <a:gd name="T70" fmla="*/ 2147483647 w 85"/>
              <a:gd name="T71" fmla="*/ 2147483647 h 63"/>
              <a:gd name="T72" fmla="*/ 2147483647 w 85"/>
              <a:gd name="T73" fmla="*/ 2147483647 h 63"/>
              <a:gd name="T74" fmla="*/ 2147483647 w 85"/>
              <a:gd name="T75" fmla="*/ 2147483647 h 63"/>
              <a:gd name="T76" fmla="*/ 2147483647 w 85"/>
              <a:gd name="T77" fmla="*/ 2147483647 h 63"/>
              <a:gd name="T78" fmla="*/ 2147483647 w 85"/>
              <a:gd name="T79" fmla="*/ 2147483647 h 63"/>
              <a:gd name="T80" fmla="*/ 2147483647 w 85"/>
              <a:gd name="T81" fmla="*/ 2147483647 h 63"/>
              <a:gd name="T82" fmla="*/ 2147483647 w 85"/>
              <a:gd name="T83" fmla="*/ 2147483647 h 63"/>
              <a:gd name="T84" fmla="*/ 2147483647 w 85"/>
              <a:gd name="T85" fmla="*/ 2147483647 h 63"/>
              <a:gd name="T86" fmla="*/ 2147483647 w 85"/>
              <a:gd name="T87" fmla="*/ 2147483647 h 63"/>
              <a:gd name="T88" fmla="*/ 2147483647 w 85"/>
              <a:gd name="T89" fmla="*/ 2147483647 h 63"/>
              <a:gd name="T90" fmla="*/ 2147483647 w 85"/>
              <a:gd name="T91" fmla="*/ 2147483647 h 63"/>
              <a:gd name="T92" fmla="*/ 2147483647 w 85"/>
              <a:gd name="T93" fmla="*/ 2147483647 h 63"/>
              <a:gd name="T94" fmla="*/ 2147483647 w 85"/>
              <a:gd name="T95" fmla="*/ 2147483647 h 6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9" name="Rectangle 29"/>
          <p:cNvSpPr/>
          <p:nvPr/>
        </p:nvSpPr>
        <p:spPr>
          <a:xfrm>
            <a:off x="8325306" y="2840121"/>
            <a:ext cx="3409493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离校流程及环节灵活定义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0" name="Rectangle 29"/>
          <p:cNvSpPr/>
          <p:nvPr/>
        </p:nvSpPr>
        <p:spPr>
          <a:xfrm>
            <a:off x="8382487" y="4555781"/>
            <a:ext cx="3247537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第三方系统快速数据对接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1" name="Rectangle 29"/>
          <p:cNvSpPr/>
          <p:nvPr/>
        </p:nvSpPr>
        <p:spPr>
          <a:xfrm>
            <a:off x="8343320" y="3389504"/>
            <a:ext cx="3391479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学生个性化离校程序单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2" name="Rectangle 29"/>
          <p:cNvSpPr/>
          <p:nvPr/>
        </p:nvSpPr>
        <p:spPr>
          <a:xfrm>
            <a:off x="8363438" y="3939266"/>
            <a:ext cx="2476012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离校进展实时监控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2155" y="0"/>
            <a:ext cx="496443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校友管理系统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2155" y="648788"/>
            <a:ext cx="10888345" cy="16158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校友</a:t>
            </a:r>
            <a:r>
              <a:rPr lang="zh-CN" altLang="en-US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管理系统：</a:t>
            </a:r>
            <a:endParaRPr lang="en-US" altLang="zh-CN" b="1" dirty="0" smtClean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面向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学校校友联络部门， 涵盖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校友会、校友信息、校友活动、校友捐赠、校友反馈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等功能模块，为学校与校友之间</a:t>
            </a:r>
            <a:r>
              <a:rPr lang="zh-CN" altLang="zh-CN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建立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校友交流互动平台；建设动态更新的校友信息库；共建校友企业、行业内部、兴趣交流；促进校友活动商业运作；实时公布校友创新捐赠。</a:t>
            </a:r>
            <a:endParaRPr lang="en-US" altLang="zh-CN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33747" y="3187636"/>
            <a:ext cx="3017249" cy="3267558"/>
            <a:chOff x="3446153" y="2933844"/>
            <a:chExt cx="3017249" cy="3267558"/>
          </a:xfrm>
        </p:grpSpPr>
        <p:graphicFrame>
          <p:nvGraphicFramePr>
            <p:cNvPr id="20" name="图表 19"/>
            <p:cNvGraphicFramePr/>
            <p:nvPr/>
          </p:nvGraphicFramePr>
          <p:xfrm>
            <a:off x="3446153" y="2933844"/>
            <a:ext cx="2637182" cy="27121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21" name="组合 20"/>
            <p:cNvGrpSpPr/>
            <p:nvPr/>
          </p:nvGrpSpPr>
          <p:grpSpPr>
            <a:xfrm>
              <a:off x="3635259" y="3372387"/>
              <a:ext cx="2828143" cy="2829015"/>
              <a:chOff x="3491329" y="1261482"/>
              <a:chExt cx="3006725" cy="3006726"/>
            </a:xfrm>
          </p:grpSpPr>
          <p:grpSp>
            <p:nvGrpSpPr>
              <p:cNvPr id="28" name="组合 27"/>
              <p:cNvGrpSpPr/>
              <p:nvPr/>
            </p:nvGrpSpPr>
            <p:grpSpPr>
              <a:xfrm rot="900000">
                <a:off x="3491329" y="1261482"/>
                <a:ext cx="3006725" cy="3006726"/>
                <a:chOff x="3491329" y="1261482"/>
                <a:chExt cx="3006725" cy="3006726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5015329" y="2787070"/>
                  <a:ext cx="1482725" cy="1481138"/>
                  <a:chOff x="4549776" y="2547938"/>
                  <a:chExt cx="1482725" cy="1481138"/>
                </a:xfrm>
              </p:grpSpPr>
              <p:sp>
                <p:nvSpPr>
                  <p:cNvPr id="32" name="Freeform 5"/>
                  <p:cNvSpPr/>
                  <p:nvPr/>
                </p:nvSpPr>
                <p:spPr bwMode="auto">
                  <a:xfrm>
                    <a:off x="4735513" y="2732088"/>
                    <a:ext cx="538163" cy="538163"/>
                  </a:xfrm>
                  <a:custGeom>
                    <a:avLst/>
                    <a:gdLst>
                      <a:gd name="T0" fmla="*/ 339 w 339"/>
                      <a:gd name="T1" fmla="*/ 270 h 339"/>
                      <a:gd name="T2" fmla="*/ 270 w 339"/>
                      <a:gd name="T3" fmla="*/ 339 h 339"/>
                      <a:gd name="T4" fmla="*/ 0 w 339"/>
                      <a:gd name="T5" fmla="*/ 71 h 339"/>
                      <a:gd name="T6" fmla="*/ 70 w 339"/>
                      <a:gd name="T7" fmla="*/ 0 h 339"/>
                      <a:gd name="T8" fmla="*/ 339 w 339"/>
                      <a:gd name="T9" fmla="*/ 270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9" h="339">
                        <a:moveTo>
                          <a:pt x="339" y="270"/>
                        </a:moveTo>
                        <a:lnTo>
                          <a:pt x="270" y="339"/>
                        </a:lnTo>
                        <a:lnTo>
                          <a:pt x="0" y="71"/>
                        </a:lnTo>
                        <a:lnTo>
                          <a:pt x="70" y="0"/>
                        </a:lnTo>
                        <a:lnTo>
                          <a:pt x="339" y="270"/>
                        </a:lnTo>
                        <a:close/>
                      </a:path>
                    </a:pathLst>
                  </a:custGeom>
                  <a:solidFill>
                    <a:srgbClr val="94949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3" name="Freeform 6"/>
                  <p:cNvSpPr/>
                  <p:nvPr/>
                </p:nvSpPr>
                <p:spPr bwMode="auto">
                  <a:xfrm>
                    <a:off x="4549776" y="2547938"/>
                    <a:ext cx="388938" cy="388938"/>
                  </a:xfrm>
                  <a:custGeom>
                    <a:avLst/>
                    <a:gdLst>
                      <a:gd name="T0" fmla="*/ 188 w 197"/>
                      <a:gd name="T1" fmla="*/ 77 h 197"/>
                      <a:gd name="T2" fmla="*/ 188 w 197"/>
                      <a:gd name="T3" fmla="*/ 111 h 197"/>
                      <a:gd name="T4" fmla="*/ 112 w 197"/>
                      <a:gd name="T5" fmla="*/ 187 h 197"/>
                      <a:gd name="T6" fmla="*/ 78 w 197"/>
                      <a:gd name="T7" fmla="*/ 187 h 197"/>
                      <a:gd name="T8" fmla="*/ 10 w 197"/>
                      <a:gd name="T9" fmla="*/ 120 h 197"/>
                      <a:gd name="T10" fmla="*/ 10 w 197"/>
                      <a:gd name="T11" fmla="*/ 86 h 197"/>
                      <a:gd name="T12" fmla="*/ 86 w 197"/>
                      <a:gd name="T13" fmla="*/ 9 h 197"/>
                      <a:gd name="T14" fmla="*/ 120 w 197"/>
                      <a:gd name="T15" fmla="*/ 9 h 197"/>
                      <a:gd name="T16" fmla="*/ 188 w 197"/>
                      <a:gd name="T17" fmla="*/ 77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7" h="197">
                        <a:moveTo>
                          <a:pt x="188" y="77"/>
                        </a:moveTo>
                        <a:cubicBezTo>
                          <a:pt x="197" y="87"/>
                          <a:pt x="197" y="102"/>
                          <a:pt x="188" y="111"/>
                        </a:cubicBezTo>
                        <a:cubicBezTo>
                          <a:pt x="112" y="187"/>
                          <a:pt x="112" y="187"/>
                          <a:pt x="112" y="187"/>
                        </a:cubicBezTo>
                        <a:cubicBezTo>
                          <a:pt x="102" y="197"/>
                          <a:pt x="87" y="197"/>
                          <a:pt x="78" y="187"/>
                        </a:cubicBezTo>
                        <a:cubicBezTo>
                          <a:pt x="10" y="120"/>
                          <a:pt x="10" y="120"/>
                          <a:pt x="10" y="120"/>
                        </a:cubicBezTo>
                        <a:cubicBezTo>
                          <a:pt x="0" y="110"/>
                          <a:pt x="0" y="95"/>
                          <a:pt x="10" y="86"/>
                        </a:cubicBezTo>
                        <a:cubicBezTo>
                          <a:pt x="86" y="9"/>
                          <a:pt x="86" y="9"/>
                          <a:pt x="86" y="9"/>
                        </a:cubicBezTo>
                        <a:cubicBezTo>
                          <a:pt x="95" y="0"/>
                          <a:pt x="111" y="0"/>
                          <a:pt x="120" y="9"/>
                        </a:cubicBezTo>
                        <a:lnTo>
                          <a:pt x="188" y="77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4" name="Freeform 7"/>
                  <p:cNvSpPr/>
                  <p:nvPr/>
                </p:nvSpPr>
                <p:spPr bwMode="auto">
                  <a:xfrm>
                    <a:off x="5057776" y="3052763"/>
                    <a:ext cx="974725" cy="976313"/>
                  </a:xfrm>
                  <a:custGeom>
                    <a:avLst/>
                    <a:gdLst>
                      <a:gd name="T0" fmla="*/ 86 w 494"/>
                      <a:gd name="T1" fmla="*/ 10 h 495"/>
                      <a:gd name="T2" fmla="*/ 41 w 494"/>
                      <a:gd name="T3" fmla="*/ 55 h 495"/>
                      <a:gd name="T4" fmla="*/ 31 w 494"/>
                      <a:gd name="T5" fmla="*/ 64 h 495"/>
                      <a:gd name="T6" fmla="*/ 26 w 494"/>
                      <a:gd name="T7" fmla="*/ 70 h 495"/>
                      <a:gd name="T8" fmla="*/ 9 w 494"/>
                      <a:gd name="T9" fmla="*/ 86 h 495"/>
                      <a:gd name="T10" fmla="*/ 9 w 494"/>
                      <a:gd name="T11" fmla="*/ 120 h 495"/>
                      <a:gd name="T12" fmla="*/ 374 w 494"/>
                      <a:gd name="T13" fmla="*/ 485 h 495"/>
                      <a:gd name="T14" fmla="*/ 408 w 494"/>
                      <a:gd name="T15" fmla="*/ 485 h 495"/>
                      <a:gd name="T16" fmla="*/ 425 w 494"/>
                      <a:gd name="T17" fmla="*/ 469 h 495"/>
                      <a:gd name="T18" fmla="*/ 430 w 494"/>
                      <a:gd name="T19" fmla="*/ 463 h 495"/>
                      <a:gd name="T20" fmla="*/ 440 w 494"/>
                      <a:gd name="T21" fmla="*/ 454 h 495"/>
                      <a:gd name="T22" fmla="*/ 485 w 494"/>
                      <a:gd name="T23" fmla="*/ 409 h 495"/>
                      <a:gd name="T24" fmla="*/ 485 w 494"/>
                      <a:gd name="T25" fmla="*/ 375 h 495"/>
                      <a:gd name="T26" fmla="*/ 119 w 494"/>
                      <a:gd name="T27" fmla="*/ 10 h 495"/>
                      <a:gd name="T28" fmla="*/ 86 w 494"/>
                      <a:gd name="T29" fmla="*/ 10 h 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94" h="495">
                        <a:moveTo>
                          <a:pt x="86" y="10"/>
                        </a:moveTo>
                        <a:cubicBezTo>
                          <a:pt x="41" y="55"/>
                          <a:pt x="41" y="55"/>
                          <a:pt x="41" y="55"/>
                        </a:cubicBezTo>
                        <a:cubicBezTo>
                          <a:pt x="31" y="64"/>
                          <a:pt x="31" y="64"/>
                          <a:pt x="31" y="64"/>
                        </a:cubicBezTo>
                        <a:cubicBezTo>
                          <a:pt x="26" y="70"/>
                          <a:pt x="26" y="70"/>
                          <a:pt x="26" y="70"/>
                        </a:cubicBezTo>
                        <a:cubicBezTo>
                          <a:pt x="9" y="86"/>
                          <a:pt x="9" y="86"/>
                          <a:pt x="9" y="86"/>
                        </a:cubicBezTo>
                        <a:cubicBezTo>
                          <a:pt x="0" y="95"/>
                          <a:pt x="0" y="111"/>
                          <a:pt x="9" y="120"/>
                        </a:cubicBezTo>
                        <a:cubicBezTo>
                          <a:pt x="374" y="485"/>
                          <a:pt x="374" y="485"/>
                          <a:pt x="374" y="485"/>
                        </a:cubicBezTo>
                        <a:cubicBezTo>
                          <a:pt x="384" y="495"/>
                          <a:pt x="399" y="495"/>
                          <a:pt x="408" y="485"/>
                        </a:cubicBezTo>
                        <a:cubicBezTo>
                          <a:pt x="425" y="469"/>
                          <a:pt x="425" y="469"/>
                          <a:pt x="425" y="469"/>
                        </a:cubicBezTo>
                        <a:cubicBezTo>
                          <a:pt x="430" y="463"/>
                          <a:pt x="430" y="463"/>
                          <a:pt x="430" y="463"/>
                        </a:cubicBezTo>
                        <a:cubicBezTo>
                          <a:pt x="440" y="454"/>
                          <a:pt x="440" y="454"/>
                          <a:pt x="440" y="454"/>
                        </a:cubicBezTo>
                        <a:cubicBezTo>
                          <a:pt x="485" y="409"/>
                          <a:pt x="485" y="409"/>
                          <a:pt x="485" y="409"/>
                        </a:cubicBezTo>
                        <a:cubicBezTo>
                          <a:pt x="494" y="399"/>
                          <a:pt x="494" y="384"/>
                          <a:pt x="485" y="375"/>
                        </a:cubicBezTo>
                        <a:cubicBezTo>
                          <a:pt x="119" y="10"/>
                          <a:pt x="119" y="10"/>
                          <a:pt x="119" y="10"/>
                        </a:cubicBezTo>
                        <a:cubicBezTo>
                          <a:pt x="110" y="0"/>
                          <a:pt x="95" y="0"/>
                          <a:pt x="86" y="10"/>
                        </a:cubicBezTo>
                        <a:close/>
                      </a:path>
                    </a:pathLst>
                  </a:custGeom>
                  <a:solidFill>
                    <a:srgbClr val="7676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5" name="Freeform 8"/>
                  <p:cNvSpPr/>
                  <p:nvPr/>
                </p:nvSpPr>
                <p:spPr bwMode="auto">
                  <a:xfrm>
                    <a:off x="5057776" y="3190875"/>
                    <a:ext cx="838200" cy="838200"/>
                  </a:xfrm>
                  <a:custGeom>
                    <a:avLst/>
                    <a:gdLst>
                      <a:gd name="T0" fmla="*/ 9 w 425"/>
                      <a:gd name="T1" fmla="*/ 16 h 425"/>
                      <a:gd name="T2" fmla="*/ 9 w 425"/>
                      <a:gd name="T3" fmla="*/ 50 h 425"/>
                      <a:gd name="T4" fmla="*/ 374 w 425"/>
                      <a:gd name="T5" fmla="*/ 415 h 425"/>
                      <a:gd name="T6" fmla="*/ 408 w 425"/>
                      <a:gd name="T7" fmla="*/ 415 h 425"/>
                      <a:gd name="T8" fmla="*/ 425 w 425"/>
                      <a:gd name="T9" fmla="*/ 399 h 425"/>
                      <a:gd name="T10" fmla="*/ 26 w 425"/>
                      <a:gd name="T11" fmla="*/ 0 h 425"/>
                      <a:gd name="T12" fmla="*/ 9 w 425"/>
                      <a:gd name="T13" fmla="*/ 16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5" h="425">
                        <a:moveTo>
                          <a:pt x="9" y="16"/>
                        </a:moveTo>
                        <a:cubicBezTo>
                          <a:pt x="0" y="25"/>
                          <a:pt x="0" y="41"/>
                          <a:pt x="9" y="50"/>
                        </a:cubicBezTo>
                        <a:cubicBezTo>
                          <a:pt x="374" y="415"/>
                          <a:pt x="374" y="415"/>
                          <a:pt x="374" y="415"/>
                        </a:cubicBezTo>
                        <a:cubicBezTo>
                          <a:pt x="384" y="425"/>
                          <a:pt x="399" y="425"/>
                          <a:pt x="408" y="415"/>
                        </a:cubicBezTo>
                        <a:cubicBezTo>
                          <a:pt x="425" y="399"/>
                          <a:pt x="425" y="399"/>
                          <a:pt x="425" y="399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lnTo>
                          <a:pt x="9" y="16"/>
                        </a:lnTo>
                        <a:close/>
                      </a:path>
                    </a:pathLst>
                  </a:custGeom>
                  <a:solidFill>
                    <a:srgbClr val="5A5A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6" name="Freeform 9"/>
                  <p:cNvSpPr/>
                  <p:nvPr/>
                </p:nvSpPr>
                <p:spPr bwMode="auto">
                  <a:xfrm>
                    <a:off x="5118101" y="3162300"/>
                    <a:ext cx="806450" cy="804863"/>
                  </a:xfrm>
                  <a:custGeom>
                    <a:avLst/>
                    <a:gdLst>
                      <a:gd name="T0" fmla="*/ 0 w 508"/>
                      <a:gd name="T1" fmla="*/ 11 h 507"/>
                      <a:gd name="T2" fmla="*/ 496 w 508"/>
                      <a:gd name="T3" fmla="*/ 507 h 507"/>
                      <a:gd name="T4" fmla="*/ 508 w 508"/>
                      <a:gd name="T5" fmla="*/ 496 h 507"/>
                      <a:gd name="T6" fmla="*/ 13 w 508"/>
                      <a:gd name="T7" fmla="*/ 0 h 507"/>
                      <a:gd name="T8" fmla="*/ 0 w 508"/>
                      <a:gd name="T9" fmla="*/ 11 h 5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8" h="507">
                        <a:moveTo>
                          <a:pt x="0" y="11"/>
                        </a:moveTo>
                        <a:lnTo>
                          <a:pt x="496" y="507"/>
                        </a:lnTo>
                        <a:lnTo>
                          <a:pt x="508" y="496"/>
                        </a:lnTo>
                        <a:lnTo>
                          <a:pt x="13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5A5A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7" name="Freeform 10"/>
                  <p:cNvSpPr/>
                  <p:nvPr/>
                </p:nvSpPr>
                <p:spPr bwMode="auto">
                  <a:xfrm>
                    <a:off x="4619626" y="2768600"/>
                    <a:ext cx="182563" cy="168275"/>
                  </a:xfrm>
                  <a:custGeom>
                    <a:avLst/>
                    <a:gdLst>
                      <a:gd name="T0" fmla="*/ 0 w 93"/>
                      <a:gd name="T1" fmla="*/ 33 h 85"/>
                      <a:gd name="T2" fmla="*/ 43 w 93"/>
                      <a:gd name="T3" fmla="*/ 75 h 85"/>
                      <a:gd name="T4" fmla="*/ 77 w 93"/>
                      <a:gd name="T5" fmla="*/ 75 h 85"/>
                      <a:gd name="T6" fmla="*/ 93 w 93"/>
                      <a:gd name="T7" fmla="*/ 59 h 85"/>
                      <a:gd name="T8" fmla="*/ 34 w 93"/>
                      <a:gd name="T9" fmla="*/ 0 h 85"/>
                      <a:gd name="T10" fmla="*/ 0 w 93"/>
                      <a:gd name="T11" fmla="*/ 33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3" h="85">
                        <a:moveTo>
                          <a:pt x="0" y="33"/>
                        </a:moveTo>
                        <a:cubicBezTo>
                          <a:pt x="43" y="75"/>
                          <a:pt x="43" y="75"/>
                          <a:pt x="43" y="75"/>
                        </a:cubicBezTo>
                        <a:cubicBezTo>
                          <a:pt x="52" y="85"/>
                          <a:pt x="67" y="85"/>
                          <a:pt x="77" y="75"/>
                        </a:cubicBezTo>
                        <a:cubicBezTo>
                          <a:pt x="93" y="59"/>
                          <a:pt x="93" y="59"/>
                          <a:pt x="93" y="59"/>
                        </a:cubicBezTo>
                        <a:cubicBezTo>
                          <a:pt x="34" y="0"/>
                          <a:pt x="34" y="0"/>
                          <a:pt x="34" y="0"/>
                        </a:cubicBez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8" name="Freeform 11"/>
                  <p:cNvSpPr/>
                  <p:nvPr/>
                </p:nvSpPr>
                <p:spPr bwMode="auto">
                  <a:xfrm>
                    <a:off x="4699001" y="27400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11 h 84"/>
                      <a:gd name="T2" fmla="*/ 73 w 84"/>
                      <a:gd name="T3" fmla="*/ 84 h 84"/>
                      <a:gd name="T4" fmla="*/ 84 w 84"/>
                      <a:gd name="T5" fmla="*/ 73 h 84"/>
                      <a:gd name="T6" fmla="*/ 11 w 84"/>
                      <a:gd name="T7" fmla="*/ 0 h 84"/>
                      <a:gd name="T8" fmla="*/ 0 w 84"/>
                      <a:gd name="T9" fmla="*/ 1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84">
                        <a:moveTo>
                          <a:pt x="0" y="11"/>
                        </a:moveTo>
                        <a:lnTo>
                          <a:pt x="73" y="84"/>
                        </a:lnTo>
                        <a:lnTo>
                          <a:pt x="84" y="73"/>
                        </a:lnTo>
                        <a:lnTo>
                          <a:pt x="1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sp>
              <p:nvSpPr>
                <p:cNvPr id="31" name="Freeform 12"/>
                <p:cNvSpPr/>
                <p:nvPr/>
              </p:nvSpPr>
              <p:spPr bwMode="auto">
                <a:xfrm>
                  <a:off x="3491329" y="1261482"/>
                  <a:ext cx="2147888" cy="2147888"/>
                </a:xfrm>
                <a:custGeom>
                  <a:avLst/>
                  <a:gdLst>
                    <a:gd name="T0" fmla="*/ 895 w 1089"/>
                    <a:gd name="T1" fmla="*/ 194 h 1089"/>
                    <a:gd name="T2" fmla="*/ 895 w 1089"/>
                    <a:gd name="T3" fmla="*/ 895 h 1089"/>
                    <a:gd name="T4" fmla="*/ 193 w 1089"/>
                    <a:gd name="T5" fmla="*/ 895 h 1089"/>
                    <a:gd name="T6" fmla="*/ 193 w 1089"/>
                    <a:gd name="T7" fmla="*/ 194 h 1089"/>
                    <a:gd name="T8" fmla="*/ 895 w 1089"/>
                    <a:gd name="T9" fmla="*/ 194 h 10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9" h="1089">
                      <a:moveTo>
                        <a:pt x="895" y="194"/>
                      </a:moveTo>
                      <a:cubicBezTo>
                        <a:pt x="1089" y="388"/>
                        <a:pt x="1089" y="702"/>
                        <a:pt x="895" y="895"/>
                      </a:cubicBezTo>
                      <a:cubicBezTo>
                        <a:pt x="701" y="1089"/>
                        <a:pt x="387" y="1089"/>
                        <a:pt x="193" y="895"/>
                      </a:cubicBezTo>
                      <a:cubicBezTo>
                        <a:pt x="0" y="702"/>
                        <a:pt x="0" y="388"/>
                        <a:pt x="193" y="194"/>
                      </a:cubicBezTo>
                      <a:cubicBezTo>
                        <a:pt x="387" y="0"/>
                        <a:pt x="701" y="0"/>
                        <a:pt x="895" y="194"/>
                      </a:cubicBezTo>
                      <a:close/>
                    </a:path>
                  </a:pathLst>
                </a:custGeom>
                <a:solidFill>
                  <a:srgbClr val="E9E9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29" name="Freeform 14"/>
              <p:cNvSpPr/>
              <p:nvPr/>
            </p:nvSpPr>
            <p:spPr bwMode="auto">
              <a:xfrm rot="900000">
                <a:off x="3761175" y="1308636"/>
                <a:ext cx="1858620" cy="1858618"/>
              </a:xfrm>
              <a:custGeom>
                <a:avLst/>
                <a:gdLst>
                  <a:gd name="T0" fmla="*/ 809 w 984"/>
                  <a:gd name="T1" fmla="*/ 175 h 983"/>
                  <a:gd name="T2" fmla="*/ 809 w 984"/>
                  <a:gd name="T3" fmla="*/ 809 h 983"/>
                  <a:gd name="T4" fmla="*/ 175 w 984"/>
                  <a:gd name="T5" fmla="*/ 809 h 983"/>
                  <a:gd name="T6" fmla="*/ 175 w 984"/>
                  <a:gd name="T7" fmla="*/ 175 h 983"/>
                  <a:gd name="T8" fmla="*/ 809 w 984"/>
                  <a:gd name="T9" fmla="*/ 175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4" h="983">
                    <a:moveTo>
                      <a:pt x="809" y="175"/>
                    </a:moveTo>
                    <a:cubicBezTo>
                      <a:pt x="984" y="350"/>
                      <a:pt x="984" y="634"/>
                      <a:pt x="809" y="809"/>
                    </a:cubicBezTo>
                    <a:cubicBezTo>
                      <a:pt x="634" y="983"/>
                      <a:pt x="350" y="983"/>
                      <a:pt x="175" y="809"/>
                    </a:cubicBezTo>
                    <a:cubicBezTo>
                      <a:pt x="0" y="634"/>
                      <a:pt x="0" y="350"/>
                      <a:pt x="175" y="175"/>
                    </a:cubicBezTo>
                    <a:cubicBezTo>
                      <a:pt x="350" y="0"/>
                      <a:pt x="634" y="0"/>
                      <a:pt x="809" y="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4537527" y="3691373"/>
              <a:ext cx="440980" cy="404499"/>
            </a:xfrm>
            <a:custGeom>
              <a:avLst/>
              <a:gdLst>
                <a:gd name="T0" fmla="*/ 79 w 126"/>
                <a:gd name="T1" fmla="*/ 53 h 115"/>
                <a:gd name="T2" fmla="*/ 83 w 126"/>
                <a:gd name="T3" fmla="*/ 69 h 115"/>
                <a:gd name="T4" fmla="*/ 83 w 126"/>
                <a:gd name="T5" fmla="*/ 77 h 115"/>
                <a:gd name="T6" fmla="*/ 89 w 126"/>
                <a:gd name="T7" fmla="*/ 71 h 115"/>
                <a:gd name="T8" fmla="*/ 83 w 126"/>
                <a:gd name="T9" fmla="*/ 49 h 115"/>
                <a:gd name="T10" fmla="*/ 64 w 126"/>
                <a:gd name="T11" fmla="*/ 46 h 115"/>
                <a:gd name="T12" fmla="*/ 122 w 126"/>
                <a:gd name="T13" fmla="*/ 105 h 115"/>
                <a:gd name="T14" fmla="*/ 118 w 126"/>
                <a:gd name="T15" fmla="*/ 105 h 115"/>
                <a:gd name="T16" fmla="*/ 122 w 126"/>
                <a:gd name="T17" fmla="*/ 29 h 115"/>
                <a:gd name="T18" fmla="*/ 122 w 126"/>
                <a:gd name="T19" fmla="*/ 19 h 115"/>
                <a:gd name="T20" fmla="*/ 76 w 126"/>
                <a:gd name="T21" fmla="*/ 13 h 115"/>
                <a:gd name="T22" fmla="*/ 63 w 126"/>
                <a:gd name="T23" fmla="*/ 0 h 115"/>
                <a:gd name="T24" fmla="*/ 51 w 126"/>
                <a:gd name="T25" fmla="*/ 13 h 115"/>
                <a:gd name="T26" fmla="*/ 5 w 126"/>
                <a:gd name="T27" fmla="*/ 19 h 115"/>
                <a:gd name="T28" fmla="*/ 5 w 126"/>
                <a:gd name="T29" fmla="*/ 29 h 115"/>
                <a:gd name="T30" fmla="*/ 9 w 126"/>
                <a:gd name="T31" fmla="*/ 105 h 115"/>
                <a:gd name="T32" fmla="*/ 0 w 126"/>
                <a:gd name="T33" fmla="*/ 110 h 115"/>
                <a:gd name="T34" fmla="*/ 122 w 126"/>
                <a:gd name="T35" fmla="*/ 115 h 115"/>
                <a:gd name="T36" fmla="*/ 122 w 126"/>
                <a:gd name="T37" fmla="*/ 105 h 115"/>
                <a:gd name="T38" fmla="*/ 58 w 126"/>
                <a:gd name="T39" fmla="*/ 8 h 115"/>
                <a:gd name="T40" fmla="*/ 68 w 126"/>
                <a:gd name="T41" fmla="*/ 8 h 115"/>
                <a:gd name="T42" fmla="*/ 68 w 126"/>
                <a:gd name="T43" fmla="*/ 17 h 115"/>
                <a:gd name="T44" fmla="*/ 63 w 126"/>
                <a:gd name="T45" fmla="*/ 19 h 115"/>
                <a:gd name="T46" fmla="*/ 56 w 126"/>
                <a:gd name="T47" fmla="*/ 13 h 115"/>
                <a:gd name="T48" fmla="*/ 112 w 126"/>
                <a:gd name="T49" fmla="*/ 105 h 115"/>
                <a:gd name="T50" fmla="*/ 14 w 126"/>
                <a:gd name="T51" fmla="*/ 105 h 115"/>
                <a:gd name="T52" fmla="*/ 112 w 126"/>
                <a:gd name="T53" fmla="*/ 29 h 115"/>
                <a:gd name="T54" fmla="*/ 59 w 126"/>
                <a:gd name="T55" fmla="*/ 91 h 115"/>
                <a:gd name="T56" fmla="*/ 71 w 126"/>
                <a:gd name="T57" fmla="*/ 89 h 115"/>
                <a:gd name="T58" fmla="*/ 79 w 126"/>
                <a:gd name="T59" fmla="*/ 80 h 115"/>
                <a:gd name="T60" fmla="*/ 78 w 126"/>
                <a:gd name="T61" fmla="*/ 76 h 115"/>
                <a:gd name="T62" fmla="*/ 62 w 126"/>
                <a:gd name="T63" fmla="*/ 50 h 115"/>
                <a:gd name="T64" fmla="*/ 44 w 126"/>
                <a:gd name="T65" fmla="*/ 53 h 115"/>
                <a:gd name="T66" fmla="*/ 44 w 126"/>
                <a:gd name="T67" fmla="*/ 85 h 115"/>
                <a:gd name="T68" fmla="*/ 48 w 126"/>
                <a:gd name="T69" fmla="*/ 57 h 115"/>
                <a:gd name="T70" fmla="*/ 57 w 126"/>
                <a:gd name="T71" fmla="*/ 53 h 115"/>
                <a:gd name="T72" fmla="*/ 58 w 126"/>
                <a:gd name="T73" fmla="*/ 72 h 115"/>
                <a:gd name="T74" fmla="*/ 68 w 126"/>
                <a:gd name="T75" fmla="*/ 83 h 115"/>
                <a:gd name="T76" fmla="*/ 59 w 126"/>
                <a:gd name="T77" fmla="*/ 86 h 115"/>
                <a:gd name="T78" fmla="*/ 43 w 126"/>
                <a:gd name="T79" fmla="*/ 6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15">
                  <a:moveTo>
                    <a:pt x="67" y="49"/>
                  </a:moveTo>
                  <a:cubicBezTo>
                    <a:pt x="72" y="49"/>
                    <a:pt x="76" y="50"/>
                    <a:pt x="79" y="53"/>
                  </a:cubicBezTo>
                  <a:cubicBezTo>
                    <a:pt x="82" y="56"/>
                    <a:pt x="84" y="61"/>
                    <a:pt x="84" y="65"/>
                  </a:cubicBezTo>
                  <a:cubicBezTo>
                    <a:pt x="84" y="67"/>
                    <a:pt x="84" y="68"/>
                    <a:pt x="83" y="69"/>
                  </a:cubicBezTo>
                  <a:cubicBezTo>
                    <a:pt x="83" y="71"/>
                    <a:pt x="82" y="72"/>
                    <a:pt x="82" y="73"/>
                  </a:cubicBezTo>
                  <a:cubicBezTo>
                    <a:pt x="81" y="75"/>
                    <a:pt x="81" y="77"/>
                    <a:pt x="83" y="77"/>
                  </a:cubicBezTo>
                  <a:cubicBezTo>
                    <a:pt x="84" y="78"/>
                    <a:pt x="86" y="78"/>
                    <a:pt x="87" y="76"/>
                  </a:cubicBezTo>
                  <a:cubicBezTo>
                    <a:pt x="88" y="75"/>
                    <a:pt x="88" y="73"/>
                    <a:pt x="89" y="71"/>
                  </a:cubicBezTo>
                  <a:cubicBezTo>
                    <a:pt x="89" y="69"/>
                    <a:pt x="90" y="67"/>
                    <a:pt x="90" y="65"/>
                  </a:cubicBezTo>
                  <a:cubicBezTo>
                    <a:pt x="90" y="59"/>
                    <a:pt x="87" y="53"/>
                    <a:pt x="83" y="49"/>
                  </a:cubicBezTo>
                  <a:cubicBezTo>
                    <a:pt x="79" y="45"/>
                    <a:pt x="73" y="43"/>
                    <a:pt x="67" y="43"/>
                  </a:cubicBezTo>
                  <a:cubicBezTo>
                    <a:pt x="66" y="43"/>
                    <a:pt x="64" y="44"/>
                    <a:pt x="64" y="46"/>
                  </a:cubicBezTo>
                  <a:cubicBezTo>
                    <a:pt x="64" y="47"/>
                    <a:pt x="66" y="49"/>
                    <a:pt x="67" y="49"/>
                  </a:cubicBezTo>
                  <a:close/>
                  <a:moveTo>
                    <a:pt x="122" y="105"/>
                  </a:moveTo>
                  <a:cubicBezTo>
                    <a:pt x="122" y="105"/>
                    <a:pt x="122" y="105"/>
                    <a:pt x="122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4" y="29"/>
                    <a:pt x="126" y="27"/>
                    <a:pt x="126" y="24"/>
                  </a:cubicBezTo>
                  <a:cubicBezTo>
                    <a:pt x="126" y="22"/>
                    <a:pt x="124" y="19"/>
                    <a:pt x="122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7"/>
                    <a:pt x="76" y="15"/>
                    <a:pt x="76" y="13"/>
                  </a:cubicBezTo>
                  <a:cubicBezTo>
                    <a:pt x="76" y="9"/>
                    <a:pt x="75" y="6"/>
                    <a:pt x="72" y="4"/>
                  </a:cubicBezTo>
                  <a:cubicBezTo>
                    <a:pt x="70" y="1"/>
                    <a:pt x="67" y="0"/>
                    <a:pt x="63" y="0"/>
                  </a:cubicBezTo>
                  <a:cubicBezTo>
                    <a:pt x="60" y="0"/>
                    <a:pt x="57" y="1"/>
                    <a:pt x="54" y="4"/>
                  </a:cubicBezTo>
                  <a:cubicBezTo>
                    <a:pt x="52" y="6"/>
                    <a:pt x="51" y="9"/>
                    <a:pt x="51" y="13"/>
                  </a:cubicBezTo>
                  <a:cubicBezTo>
                    <a:pt x="51" y="15"/>
                    <a:pt x="51" y="17"/>
                    <a:pt x="53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9"/>
                    <a:pt x="0" y="22"/>
                    <a:pt x="0" y="24"/>
                  </a:cubicBezTo>
                  <a:cubicBezTo>
                    <a:pt x="0" y="27"/>
                    <a:pt x="2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2" y="105"/>
                    <a:pt x="0" y="107"/>
                    <a:pt x="0" y="110"/>
                  </a:cubicBezTo>
                  <a:cubicBezTo>
                    <a:pt x="0" y="113"/>
                    <a:pt x="2" y="115"/>
                    <a:pt x="5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4" y="115"/>
                    <a:pt x="126" y="113"/>
                    <a:pt x="126" y="110"/>
                  </a:cubicBezTo>
                  <a:cubicBezTo>
                    <a:pt x="126" y="107"/>
                    <a:pt x="124" y="105"/>
                    <a:pt x="122" y="105"/>
                  </a:cubicBezTo>
                  <a:close/>
                  <a:moveTo>
                    <a:pt x="58" y="8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60" y="6"/>
                    <a:pt x="61" y="6"/>
                    <a:pt x="63" y="6"/>
                  </a:cubicBezTo>
                  <a:cubicBezTo>
                    <a:pt x="65" y="6"/>
                    <a:pt x="67" y="6"/>
                    <a:pt x="68" y="8"/>
                  </a:cubicBezTo>
                  <a:cubicBezTo>
                    <a:pt x="69" y="9"/>
                    <a:pt x="70" y="11"/>
                    <a:pt x="70" y="13"/>
                  </a:cubicBezTo>
                  <a:cubicBezTo>
                    <a:pt x="70" y="14"/>
                    <a:pt x="69" y="16"/>
                    <a:pt x="68" y="17"/>
                  </a:cubicBezTo>
                  <a:cubicBezTo>
                    <a:pt x="67" y="19"/>
                    <a:pt x="65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1" y="19"/>
                    <a:pt x="60" y="19"/>
                    <a:pt x="58" y="17"/>
                  </a:cubicBezTo>
                  <a:cubicBezTo>
                    <a:pt x="57" y="16"/>
                    <a:pt x="56" y="14"/>
                    <a:pt x="56" y="13"/>
                  </a:cubicBezTo>
                  <a:cubicBezTo>
                    <a:pt x="56" y="11"/>
                    <a:pt x="57" y="9"/>
                    <a:pt x="58" y="8"/>
                  </a:cubicBezTo>
                  <a:close/>
                  <a:moveTo>
                    <a:pt x="112" y="105"/>
                  </a:moveTo>
                  <a:cubicBezTo>
                    <a:pt x="112" y="105"/>
                    <a:pt x="112" y="105"/>
                    <a:pt x="112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105"/>
                    <a:pt x="112" y="105"/>
                    <a:pt x="112" y="105"/>
                  </a:cubicBezTo>
                  <a:close/>
                  <a:moveTo>
                    <a:pt x="59" y="91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63" y="91"/>
                    <a:pt x="67" y="90"/>
                    <a:pt x="71" y="89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4" y="87"/>
                    <a:pt x="77" y="84"/>
                    <a:pt x="79" y="80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0" y="79"/>
                    <a:pt x="79" y="77"/>
                    <a:pt x="78" y="7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2" y="48"/>
                    <a:pt x="61" y="47"/>
                    <a:pt x="59" y="47"/>
                  </a:cubicBezTo>
                  <a:cubicBezTo>
                    <a:pt x="53" y="47"/>
                    <a:pt x="48" y="49"/>
                    <a:pt x="44" y="53"/>
                  </a:cubicBezTo>
                  <a:cubicBezTo>
                    <a:pt x="40" y="57"/>
                    <a:pt x="37" y="63"/>
                    <a:pt x="37" y="69"/>
                  </a:cubicBezTo>
                  <a:cubicBezTo>
                    <a:pt x="37" y="75"/>
                    <a:pt x="40" y="81"/>
                    <a:pt x="44" y="85"/>
                  </a:cubicBezTo>
                  <a:cubicBezTo>
                    <a:pt x="48" y="89"/>
                    <a:pt x="53" y="91"/>
                    <a:pt x="59" y="91"/>
                  </a:cubicBezTo>
                  <a:close/>
                  <a:moveTo>
                    <a:pt x="48" y="57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50" y="55"/>
                    <a:pt x="53" y="53"/>
                    <a:pt x="57" y="5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0"/>
                    <a:pt x="57" y="71"/>
                    <a:pt x="58" y="72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1" y="81"/>
                    <a:pt x="69" y="82"/>
                    <a:pt x="68" y="83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5" y="85"/>
                    <a:pt x="62" y="86"/>
                    <a:pt x="59" y="86"/>
                  </a:cubicBezTo>
                  <a:cubicBezTo>
                    <a:pt x="55" y="86"/>
                    <a:pt x="51" y="84"/>
                    <a:pt x="48" y="81"/>
                  </a:cubicBezTo>
                  <a:cubicBezTo>
                    <a:pt x="45" y="78"/>
                    <a:pt x="43" y="74"/>
                    <a:pt x="43" y="69"/>
                  </a:cubicBezTo>
                  <a:cubicBezTo>
                    <a:pt x="43" y="64"/>
                    <a:pt x="45" y="60"/>
                    <a:pt x="48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4255946" y="4174534"/>
              <a:ext cx="1016681" cy="67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b="1" dirty="0" smtClean="0">
                  <a:solidFill>
                    <a:schemeClr val="tx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校友管</a:t>
              </a:r>
              <a:endParaRPr lang="en-US" altLang="zh-CN" b="1" dirty="0" smtClean="0">
                <a:solidFill>
                  <a:schemeClr val="tx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b="1" dirty="0" smtClean="0">
                  <a:solidFill>
                    <a:schemeClr val="tx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理系统</a:t>
              </a:r>
              <a:endParaRPr lang="en-US" altLang="zh-CN" b="1" dirty="0">
                <a:solidFill>
                  <a:schemeClr val="tx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39" name="TextBox 94"/>
          <p:cNvSpPr txBox="1"/>
          <p:nvPr/>
        </p:nvSpPr>
        <p:spPr>
          <a:xfrm>
            <a:off x="3038475" y="5038422"/>
            <a:ext cx="1841674" cy="114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auto">
              <a:lnSpc>
                <a:spcPct val="130000"/>
              </a:lnSpc>
            </a:pPr>
            <a:r>
              <a:rPr lang="zh-CN" altLang="en-US" b="1" dirty="0" smtClean="0">
                <a:solidFill>
                  <a:srgbClr val="FF9933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校友会</a:t>
            </a:r>
            <a:endParaRPr lang="en-US" altLang="zh-CN" b="1" dirty="0" smtClean="0">
              <a:solidFill>
                <a:srgbClr val="FF9933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校友会、组织机构、刊物信息等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0" name="TextBox 94"/>
          <p:cNvSpPr txBox="1"/>
          <p:nvPr/>
        </p:nvSpPr>
        <p:spPr>
          <a:xfrm>
            <a:off x="7316791" y="3281622"/>
            <a:ext cx="1816060" cy="103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FF9933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校友活动</a:t>
            </a:r>
            <a:endParaRPr lang="en-US" altLang="zh-CN" b="1" dirty="0">
              <a:solidFill>
                <a:srgbClr val="FF9933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举办活动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报名参加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数据统计等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1" name="TextBox 94"/>
          <p:cNvSpPr txBox="1"/>
          <p:nvPr/>
        </p:nvSpPr>
        <p:spPr>
          <a:xfrm>
            <a:off x="2628900" y="3474102"/>
            <a:ext cx="1647825" cy="101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校友</a:t>
            </a:r>
            <a:r>
              <a:rPr lang="zh-CN" altLang="en-US" b="1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信息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建立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完整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校友信息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数据库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2" name="TextBox 94"/>
          <p:cNvSpPr txBox="1"/>
          <p:nvPr/>
        </p:nvSpPr>
        <p:spPr>
          <a:xfrm>
            <a:off x="4853845" y="2121740"/>
            <a:ext cx="2104390" cy="101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校友</a:t>
            </a:r>
            <a:r>
              <a:rPr lang="zh-CN" altLang="en-US" b="1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捐赠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捐赠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登记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/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公告发布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统计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查询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3" name="TextBox 94"/>
          <p:cNvSpPr txBox="1"/>
          <p:nvPr/>
        </p:nvSpPr>
        <p:spPr>
          <a:xfrm>
            <a:off x="7316791" y="4789808"/>
            <a:ext cx="2425761" cy="100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auto">
              <a:lnSpc>
                <a:spcPct val="130000"/>
              </a:lnSpc>
            </a:pPr>
            <a:r>
              <a:rPr lang="zh-CN" altLang="en-US" b="1" dirty="0" smtClean="0">
                <a:solidFill>
                  <a:srgbClr val="FF9933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校友反馈</a:t>
            </a:r>
            <a:endParaRPr lang="zh-CN" altLang="en-US" b="1" dirty="0">
              <a:solidFill>
                <a:srgbClr val="FF9933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收集反馈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统计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查询等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教务管理系统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0" name="Text Placeholder 33"/>
          <p:cNvSpPr txBox="1"/>
          <p:nvPr/>
        </p:nvSpPr>
        <p:spPr>
          <a:xfrm>
            <a:off x="732155" y="937260"/>
            <a:ext cx="3842385" cy="524383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spcBef>
                <a:spcPts val="700"/>
              </a:spcBef>
            </a:pPr>
            <a:r>
              <a:rPr lang="en-US" altLang="zh-CN" sz="18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 教务管理系统：</a:t>
            </a:r>
            <a:endParaRPr lang="zh-CN" altLang="en-US" sz="18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700"/>
              </a:spcBef>
              <a:buNone/>
            </a:pP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遵循</a:t>
            </a:r>
            <a:r>
              <a:rPr lang="zh-CN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国家教育管理信息标准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(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JY/T 100X-2012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)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和</a:t>
            </a:r>
            <a:r>
              <a:rPr lang="zh-CN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智慧校园总体框架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(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GB/T 36342-2018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)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，采用</a:t>
            </a:r>
            <a:r>
              <a:rPr lang="zh-CN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J2EE技术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，基于易于使用的</a:t>
            </a:r>
            <a:r>
              <a:rPr lang="zh-CN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B/S架构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，涵盖教务管理工作的各个环节，包括</a:t>
            </a:r>
            <a:r>
              <a:rPr lang="zh-CN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基础</a:t>
            </a:r>
            <a:r>
              <a:rPr lang="zh-CN" altLang="en-US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数据</a:t>
            </a:r>
            <a:r>
              <a:rPr lang="zh-CN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、</a:t>
            </a:r>
            <a:r>
              <a:rPr lang="zh-CN" altLang="en-US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教学计划</a:t>
            </a:r>
            <a:r>
              <a:rPr lang="zh-CN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、学籍管理、排课管理、选课管理、考务管理、成绩管理、教学评价、教学工作量、毕业管理、教材管理、教师服务、学生服务、掌上教务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等功能模块，支持</a:t>
            </a:r>
            <a:r>
              <a:rPr lang="zh-CN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学分制、学年制以及学年学分</a:t>
            </a:r>
            <a:r>
              <a:rPr lang="zh-CN" altLang="en-US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混合</a:t>
            </a:r>
            <a:r>
              <a:rPr lang="zh-CN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制</a:t>
            </a:r>
            <a:r>
              <a:rPr lang="zh-CN" altLang="zh-CN" sz="160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等多种管理模式，促进教务工作的规范化、制度化和智能化，有效提升教务管理业务水平和工作效率。</a:t>
            </a:r>
            <a:endParaRPr lang="zh-CN" altLang="zh-CN" sz="1600" dirty="0" smtClean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61" name="TextBox 9"/>
          <p:cNvSpPr txBox="1"/>
          <p:nvPr/>
        </p:nvSpPr>
        <p:spPr>
          <a:xfrm>
            <a:off x="5489575" y="4603750"/>
            <a:ext cx="187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完善培养方案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62" name="TextBox 11"/>
          <p:cNvSpPr txBox="1"/>
          <p:nvPr/>
        </p:nvSpPr>
        <p:spPr>
          <a:xfrm>
            <a:off x="7575550" y="4617085"/>
            <a:ext cx="1922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批量学籍注册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63" name="TextBox 12"/>
          <p:cNvSpPr txBox="1"/>
          <p:nvPr/>
        </p:nvSpPr>
        <p:spPr>
          <a:xfrm>
            <a:off x="9701530" y="5020310"/>
            <a:ext cx="1983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零库存教材管理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64" name="TextBox 13"/>
          <p:cNvSpPr txBox="1"/>
          <p:nvPr/>
        </p:nvSpPr>
        <p:spPr>
          <a:xfrm>
            <a:off x="7575550" y="5035550"/>
            <a:ext cx="1998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高效自动排考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65" name="TextBox 14"/>
          <p:cNvSpPr txBox="1"/>
          <p:nvPr/>
        </p:nvSpPr>
        <p:spPr>
          <a:xfrm>
            <a:off x="5489575" y="5479415"/>
            <a:ext cx="1922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强大成绩分析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66" name="TextBox 15"/>
          <p:cNvSpPr txBox="1"/>
          <p:nvPr/>
        </p:nvSpPr>
        <p:spPr>
          <a:xfrm>
            <a:off x="7574280" y="5479415"/>
            <a:ext cx="2011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多学制毕业管理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67" name="TextBox 16"/>
          <p:cNvSpPr txBox="1"/>
          <p:nvPr/>
        </p:nvSpPr>
        <p:spPr>
          <a:xfrm>
            <a:off x="9690735" y="5494655"/>
            <a:ext cx="20523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 smtClean="0">
                <a:solidFill>
                  <a:srgbClr val="00B0F0"/>
                </a:solidFill>
              </a:rPr>
              <a:t>个性化师生</a:t>
            </a:r>
            <a:r>
              <a:rPr lang="zh-CN" altLang="en-US" sz="1600" dirty="0">
                <a:solidFill>
                  <a:srgbClr val="00B0F0"/>
                </a:solidFill>
              </a:rPr>
              <a:t>服务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68" name="TextBox 17"/>
          <p:cNvSpPr txBox="1"/>
          <p:nvPr/>
        </p:nvSpPr>
        <p:spPr>
          <a:xfrm>
            <a:off x="7556500" y="5903595"/>
            <a:ext cx="1993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精确计算工作量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69" name="TextBox 18"/>
          <p:cNvSpPr txBox="1"/>
          <p:nvPr/>
        </p:nvSpPr>
        <p:spPr>
          <a:xfrm>
            <a:off x="5482590" y="5925820"/>
            <a:ext cx="1986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多方式教学评价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70" name="TextBox 19"/>
          <p:cNvSpPr txBox="1"/>
          <p:nvPr/>
        </p:nvSpPr>
        <p:spPr>
          <a:xfrm>
            <a:off x="5489575" y="5034280"/>
            <a:ext cx="19767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大并发快速选课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71" name="TextBox 20"/>
          <p:cNvSpPr txBox="1"/>
          <p:nvPr/>
        </p:nvSpPr>
        <p:spPr>
          <a:xfrm>
            <a:off x="9701530" y="5922645"/>
            <a:ext cx="2176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移动掌上教务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72" name="TextBox 6"/>
          <p:cNvSpPr txBox="1"/>
          <p:nvPr/>
        </p:nvSpPr>
        <p:spPr>
          <a:xfrm>
            <a:off x="9701530" y="4589145"/>
            <a:ext cx="1981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sz="1600" dirty="0">
                <a:solidFill>
                  <a:srgbClr val="00B0F0"/>
                </a:solidFill>
              </a:rPr>
              <a:t>一键自动排课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pic>
        <p:nvPicPr>
          <p:cNvPr id="73" name="图片 72" descr="教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990" y="1114425"/>
            <a:ext cx="5220335" cy="29368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教务管理系统</a:t>
            </a:r>
            <a:r>
              <a:rPr lang="en-US" altLang="zh-CN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模块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学籍管理</a:t>
            </a:r>
            <a:endParaRPr lang="zh-CN" altLang="en-US" sz="1600" b="1" dirty="0" smtClean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6827486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培养方案</a:t>
            </a:r>
            <a:endParaRPr lang="zh-CN" altLang="en-US" sz="1600" b="1" dirty="0" smtClean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5005" y="1489710"/>
            <a:ext cx="525907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在线维护学生信息，支持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异动、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报到注册、专业分流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操作</a:t>
            </a: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；</a:t>
            </a:r>
            <a:endParaRPr lang="en-US" altLang="zh-CN" sz="14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提供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多种维度的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统计查询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报表</a:t>
            </a: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；</a:t>
            </a:r>
            <a:endParaRPr lang="en-US" altLang="zh-CN" sz="14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提高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教师工作效率，快速掌握学生情况，获取数据报表。</a:t>
            </a:r>
            <a:endParaRPr lang="zh-CN" altLang="zh-CN" sz="1400" b="1" dirty="0" smtClean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TextBox 27"/>
          <p:cNvSpPr txBox="1"/>
          <p:nvPr/>
        </p:nvSpPr>
        <p:spPr>
          <a:xfrm>
            <a:off x="6826250" y="1489710"/>
            <a:ext cx="4575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预置课程，根据不同专业不同年级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生成培养</a:t>
            </a:r>
            <a:r>
              <a:rPr lang="zh-CN" altLang="zh-CN" sz="14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方案</a:t>
            </a:r>
            <a:endParaRPr lang="en-US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支持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培养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方案复制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及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调整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，自动生成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开课</a:t>
            </a:r>
            <a:r>
              <a:rPr lang="zh-CN" altLang="zh-CN" sz="14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计划</a:t>
            </a:r>
            <a:endParaRPr lang="en-US" altLang="zh-CN" sz="14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为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排课管理和考务管理提供计划和方案基础。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7" name="文本框 110"/>
          <p:cNvSpPr txBox="1">
            <a:spLocks noChangeArrowheads="1"/>
          </p:cNvSpPr>
          <p:nvPr/>
        </p:nvSpPr>
        <p:spPr bwMode="auto">
          <a:xfrm>
            <a:off x="8901234" y="3014804"/>
            <a:ext cx="3666866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rgbClr val="2796D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rPr>
              <a:t>●  </a:t>
            </a:r>
            <a:r>
              <a:rPr lang="zh-CN" altLang="en-US" sz="12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开课单位申请新增课程和环节，审  </a:t>
            </a:r>
            <a:endParaRPr lang="en-US" altLang="zh-CN" sz="12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    </a:t>
            </a:r>
            <a:r>
              <a:rPr lang="zh-CN" altLang="en-US" sz="12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核生成课程资源库。 </a:t>
            </a:r>
            <a:endParaRPr lang="zh-CN" altLang="en-US" sz="12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7" name="Straight Connector 32"/>
          <p:cNvCxnSpPr/>
          <p:nvPr/>
        </p:nvCxnSpPr>
        <p:spPr bwMode="auto">
          <a:xfrm flipH="1">
            <a:off x="7758430" y="2740660"/>
            <a:ext cx="19050" cy="3779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6827826" y="3104789"/>
            <a:ext cx="1862713" cy="529976"/>
            <a:chOff x="611545" y="1654176"/>
            <a:chExt cx="1862713" cy="529976"/>
          </a:xfrm>
        </p:grpSpPr>
        <p:sp>
          <p:nvSpPr>
            <p:cNvPr id="34" name="MH_Other_6"/>
            <p:cNvSpPr/>
            <p:nvPr>
              <p:custDataLst>
                <p:tags r:id="rId1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5" name="MH_Other_7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2796D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构建课程资源库</a:t>
              </a:r>
              <a:endParaRPr lang="en-US" altLang="zh-CN" sz="1600" b="1" dirty="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文本框 110"/>
          <p:cNvSpPr txBox="1">
            <a:spLocks noChangeArrowheads="1"/>
          </p:cNvSpPr>
          <p:nvPr/>
        </p:nvSpPr>
        <p:spPr bwMode="auto">
          <a:xfrm>
            <a:off x="8901430" y="3956685"/>
            <a:ext cx="2808605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rgbClr val="69A9D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rPr>
              <a:t>● </a:t>
            </a:r>
            <a:r>
              <a:rPr lang="zh-CN" altLang="en-US" sz="1200" b="1" dirty="0">
                <a:solidFill>
                  <a:srgbClr val="2796D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2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制定各年级专业的培养方案，可复制、调整、查询、打印、导出方案</a:t>
            </a:r>
            <a:endParaRPr lang="zh-CN" altLang="en-US" sz="12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827826" y="4097844"/>
            <a:ext cx="1862713" cy="529976"/>
            <a:chOff x="611545" y="1654176"/>
            <a:chExt cx="1862713" cy="529976"/>
          </a:xfrm>
        </p:grpSpPr>
        <p:sp>
          <p:nvSpPr>
            <p:cNvPr id="38" name="MH_Other_6"/>
            <p:cNvSpPr/>
            <p:nvPr>
              <p:custDataLst>
                <p:tags r:id="rId3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9" name="MH_Other_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69A9D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设置培养方案</a:t>
              </a:r>
              <a:endParaRPr lang="zh-CN" altLang="en-US" sz="1600" b="1" dirty="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2" name="文本框 110"/>
          <p:cNvSpPr txBox="1">
            <a:spLocks noChangeArrowheads="1"/>
          </p:cNvSpPr>
          <p:nvPr/>
        </p:nvSpPr>
        <p:spPr bwMode="auto">
          <a:xfrm>
            <a:off x="8977630" y="5177790"/>
            <a:ext cx="2985135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rgbClr val="4FB8A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rPr>
              <a:t>●</a:t>
            </a:r>
            <a:r>
              <a:rPr lang="zh-CN" altLang="en-US" sz="1200" b="1" dirty="0">
                <a:solidFill>
                  <a:srgbClr val="69A9D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2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根据培养方案自动生成学期的开课计划。提供开课计划的查询和统计。</a:t>
            </a:r>
            <a:endParaRPr lang="zh-CN" altLang="en-US" sz="12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826046" y="5237344"/>
            <a:ext cx="1862713" cy="529976"/>
            <a:chOff x="611545" y="1654176"/>
            <a:chExt cx="1862713" cy="529976"/>
          </a:xfrm>
        </p:grpSpPr>
        <p:sp>
          <p:nvSpPr>
            <p:cNvPr id="44" name="MH_Other_6"/>
            <p:cNvSpPr/>
            <p:nvPr>
              <p:custDataLst>
                <p:tags r:id="rId5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" name="MH_Other_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4FB8A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生成开课计划</a:t>
              </a:r>
              <a:endParaRPr lang="zh-CN" altLang="en-US" sz="1600" b="1" dirty="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10"/>
          <p:cNvSpPr txBox="1">
            <a:spLocks noChangeArrowheads="1"/>
          </p:cNvSpPr>
          <p:nvPr/>
        </p:nvSpPr>
        <p:spPr bwMode="auto">
          <a:xfrm>
            <a:off x="572770" y="3902075"/>
            <a:ext cx="2343785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班级生成、批量数据导入、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多维度查询统计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0" name="文本框 111"/>
          <p:cNvSpPr txBox="1">
            <a:spLocks noChangeArrowheads="1"/>
          </p:cNvSpPr>
          <p:nvPr/>
        </p:nvSpPr>
        <p:spPr bwMode="auto">
          <a:xfrm>
            <a:off x="1059180" y="3465830"/>
            <a:ext cx="12350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2796D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学籍信息</a:t>
            </a:r>
            <a:endParaRPr lang="zh-CN" altLang="en-US" b="1" dirty="0">
              <a:solidFill>
                <a:srgbClr val="2796DB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1391920" y="2804464"/>
            <a:ext cx="576448" cy="576321"/>
          </a:xfrm>
          <a:prstGeom prst="ellipse">
            <a:avLst/>
          </a:prstGeom>
          <a:solidFill>
            <a:srgbClr val="27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3" name="文本框 110"/>
          <p:cNvSpPr txBox="1">
            <a:spLocks noChangeArrowheads="1"/>
          </p:cNvSpPr>
          <p:nvPr/>
        </p:nvSpPr>
        <p:spPr bwMode="auto">
          <a:xfrm>
            <a:off x="3297555" y="3916680"/>
            <a:ext cx="1631950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学生报到和注册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查询统计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0" name="文本框 111"/>
          <p:cNvSpPr txBox="1">
            <a:spLocks noChangeArrowheads="1"/>
          </p:cNvSpPr>
          <p:nvPr/>
        </p:nvSpPr>
        <p:spPr bwMode="auto">
          <a:xfrm>
            <a:off x="3460115" y="3496310"/>
            <a:ext cx="13284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5B9BD5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报到</a:t>
            </a:r>
            <a:r>
              <a:rPr lang="zh-CN" altLang="en-US" b="1" dirty="0">
                <a:solidFill>
                  <a:srgbClr val="5B9BD5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注册</a:t>
            </a:r>
            <a:endParaRPr lang="zh-CN" altLang="en-US" b="1" dirty="0">
              <a:solidFill>
                <a:srgbClr val="5B9BD5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3825239" y="2783781"/>
            <a:ext cx="576448" cy="5763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6" name="文本框 110"/>
          <p:cNvSpPr txBox="1">
            <a:spLocks noChangeArrowheads="1"/>
          </p:cNvSpPr>
          <p:nvPr/>
        </p:nvSpPr>
        <p:spPr bwMode="auto">
          <a:xfrm>
            <a:off x="344170" y="5767070"/>
            <a:ext cx="2602865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提供学籍异动处理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设置异动条件和处理办法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7" name="文本框 111"/>
          <p:cNvSpPr txBox="1">
            <a:spLocks noChangeArrowheads="1"/>
          </p:cNvSpPr>
          <p:nvPr/>
        </p:nvSpPr>
        <p:spPr bwMode="auto">
          <a:xfrm>
            <a:off x="890270" y="5316220"/>
            <a:ext cx="145796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4FB8A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学籍异动</a:t>
            </a:r>
            <a:endParaRPr lang="zh-CN" altLang="en-US" b="1" dirty="0">
              <a:solidFill>
                <a:srgbClr val="4FB8AB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1356688" y="4733783"/>
            <a:ext cx="576448" cy="576321"/>
          </a:xfrm>
          <a:prstGeom prst="ellipse">
            <a:avLst/>
          </a:prstGeom>
          <a:solidFill>
            <a:srgbClr val="4FB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9" name="文本框 110"/>
          <p:cNvSpPr txBox="1">
            <a:spLocks noChangeArrowheads="1"/>
          </p:cNvSpPr>
          <p:nvPr/>
        </p:nvSpPr>
        <p:spPr bwMode="auto">
          <a:xfrm>
            <a:off x="3218815" y="5767070"/>
            <a:ext cx="2186305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学生网上报名专业分流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审核后智能分班。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0" name="文本框 111"/>
          <p:cNvSpPr txBox="1">
            <a:spLocks noChangeArrowheads="1"/>
          </p:cNvSpPr>
          <p:nvPr/>
        </p:nvSpPr>
        <p:spPr bwMode="auto">
          <a:xfrm>
            <a:off x="3535680" y="5310505"/>
            <a:ext cx="117729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F9BB5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专业分流</a:t>
            </a:r>
            <a:endParaRPr lang="zh-CN" altLang="en-US" b="1" dirty="0">
              <a:solidFill>
                <a:srgbClr val="F9BB58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3928894" y="4704136"/>
            <a:ext cx="576448" cy="576321"/>
          </a:xfrm>
          <a:prstGeom prst="ellipse">
            <a:avLst/>
          </a:prstGeom>
          <a:solidFill>
            <a:srgbClr val="F9B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52" name="Group 168"/>
          <p:cNvGrpSpPr/>
          <p:nvPr/>
        </p:nvGrpSpPr>
        <p:grpSpPr bwMode="auto">
          <a:xfrm>
            <a:off x="1497220" y="2968771"/>
            <a:ext cx="359705" cy="248372"/>
            <a:chOff x="4763" y="4763"/>
            <a:chExt cx="1212850" cy="836612"/>
          </a:xfrm>
          <a:solidFill>
            <a:schemeClr val="bg1"/>
          </a:solidFill>
        </p:grpSpPr>
        <p:sp>
          <p:nvSpPr>
            <p:cNvPr id="53" name="Freeform 10"/>
            <p:cNvSpPr/>
            <p:nvPr/>
          </p:nvSpPr>
          <p:spPr bwMode="auto">
            <a:xfrm>
              <a:off x="152401" y="157163"/>
              <a:ext cx="355600" cy="322262"/>
            </a:xfrm>
            <a:custGeom>
              <a:avLst/>
              <a:gdLst>
                <a:gd name="T0" fmla="*/ 93 w 94"/>
                <a:gd name="T1" fmla="*/ 85 h 85"/>
                <a:gd name="T2" fmla="*/ 91 w 94"/>
                <a:gd name="T3" fmla="*/ 72 h 85"/>
                <a:gd name="T4" fmla="*/ 70 w 94"/>
                <a:gd name="T5" fmla="*/ 61 h 85"/>
                <a:gd name="T6" fmla="*/ 59 w 94"/>
                <a:gd name="T7" fmla="*/ 56 h 85"/>
                <a:gd name="T8" fmla="*/ 59 w 94"/>
                <a:gd name="T9" fmla="*/ 47 h 85"/>
                <a:gd name="T10" fmla="*/ 63 w 94"/>
                <a:gd name="T11" fmla="*/ 36 h 85"/>
                <a:gd name="T12" fmla="*/ 68 w 94"/>
                <a:gd name="T13" fmla="*/ 31 h 85"/>
                <a:gd name="T14" fmla="*/ 65 w 94"/>
                <a:gd name="T15" fmla="*/ 24 h 85"/>
                <a:gd name="T16" fmla="*/ 66 w 94"/>
                <a:gd name="T17" fmla="*/ 15 h 85"/>
                <a:gd name="T18" fmla="*/ 47 w 94"/>
                <a:gd name="T19" fmla="*/ 0 h 85"/>
                <a:gd name="T20" fmla="*/ 29 w 94"/>
                <a:gd name="T21" fmla="*/ 15 h 85"/>
                <a:gd name="T22" fmla="*/ 29 w 94"/>
                <a:gd name="T23" fmla="*/ 24 h 85"/>
                <a:gd name="T24" fmla="*/ 27 w 94"/>
                <a:gd name="T25" fmla="*/ 31 h 85"/>
                <a:gd name="T26" fmla="*/ 31 w 94"/>
                <a:gd name="T27" fmla="*/ 36 h 85"/>
                <a:gd name="T28" fmla="*/ 36 w 94"/>
                <a:gd name="T29" fmla="*/ 47 h 85"/>
                <a:gd name="T30" fmla="*/ 36 w 94"/>
                <a:gd name="T31" fmla="*/ 56 h 85"/>
                <a:gd name="T32" fmla="*/ 24 w 94"/>
                <a:gd name="T33" fmla="*/ 61 h 85"/>
                <a:gd name="T34" fmla="*/ 3 w 94"/>
                <a:gd name="T35" fmla="*/ 72 h 85"/>
                <a:gd name="T36" fmla="*/ 1 w 94"/>
                <a:gd name="T37" fmla="*/ 85 h 85"/>
                <a:gd name="T38" fmla="*/ 93 w 94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93" y="85"/>
                  </a:moveTo>
                  <a:cubicBezTo>
                    <a:pt x="93" y="85"/>
                    <a:pt x="94" y="76"/>
                    <a:pt x="91" y="72"/>
                  </a:cubicBezTo>
                  <a:cubicBezTo>
                    <a:pt x="89" y="68"/>
                    <a:pt x="79" y="65"/>
                    <a:pt x="70" y="61"/>
                  </a:cubicBezTo>
                  <a:cubicBezTo>
                    <a:pt x="61" y="57"/>
                    <a:pt x="59" y="56"/>
                    <a:pt x="59" y="56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62" y="45"/>
                    <a:pt x="63" y="36"/>
                  </a:cubicBezTo>
                  <a:cubicBezTo>
                    <a:pt x="65" y="37"/>
                    <a:pt x="68" y="33"/>
                    <a:pt x="68" y="31"/>
                  </a:cubicBezTo>
                  <a:cubicBezTo>
                    <a:pt x="68" y="29"/>
                    <a:pt x="67" y="24"/>
                    <a:pt x="65" y="24"/>
                  </a:cubicBezTo>
                  <a:cubicBezTo>
                    <a:pt x="65" y="20"/>
                    <a:pt x="66" y="17"/>
                    <a:pt x="66" y="15"/>
                  </a:cubicBezTo>
                  <a:cubicBezTo>
                    <a:pt x="65" y="7"/>
                    <a:pt x="58" y="0"/>
                    <a:pt x="47" y="0"/>
                  </a:cubicBezTo>
                  <a:cubicBezTo>
                    <a:pt x="36" y="0"/>
                    <a:pt x="29" y="7"/>
                    <a:pt x="29" y="15"/>
                  </a:cubicBezTo>
                  <a:cubicBezTo>
                    <a:pt x="29" y="17"/>
                    <a:pt x="29" y="20"/>
                    <a:pt x="29" y="24"/>
                  </a:cubicBezTo>
                  <a:cubicBezTo>
                    <a:pt x="27" y="24"/>
                    <a:pt x="26" y="29"/>
                    <a:pt x="27" y="31"/>
                  </a:cubicBezTo>
                  <a:cubicBezTo>
                    <a:pt x="27" y="33"/>
                    <a:pt x="29" y="37"/>
                    <a:pt x="31" y="36"/>
                  </a:cubicBezTo>
                  <a:cubicBezTo>
                    <a:pt x="32" y="45"/>
                    <a:pt x="36" y="47"/>
                    <a:pt x="36" y="4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3" y="57"/>
                    <a:pt x="24" y="61"/>
                  </a:cubicBezTo>
                  <a:cubicBezTo>
                    <a:pt x="15" y="65"/>
                    <a:pt x="6" y="68"/>
                    <a:pt x="3" y="72"/>
                  </a:cubicBezTo>
                  <a:cubicBezTo>
                    <a:pt x="0" y="76"/>
                    <a:pt x="1" y="85"/>
                    <a:pt x="1" y="85"/>
                  </a:cubicBezTo>
                  <a:lnTo>
                    <a:pt x="93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4" name="Rectangle 11"/>
            <p:cNvSpPr>
              <a:spLocks noChangeArrowheads="1"/>
            </p:cNvSpPr>
            <p:nvPr/>
          </p:nvSpPr>
          <p:spPr bwMode="auto">
            <a:xfrm>
              <a:off x="611188" y="157163"/>
              <a:ext cx="303213" cy="762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5" name="Rectangle 12"/>
            <p:cNvSpPr>
              <a:spLocks noChangeArrowheads="1"/>
            </p:cNvSpPr>
            <p:nvPr/>
          </p:nvSpPr>
          <p:spPr bwMode="auto">
            <a:xfrm>
              <a:off x="611188" y="309563"/>
              <a:ext cx="454025" cy="762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6" name="Rectangle 13"/>
            <p:cNvSpPr>
              <a:spLocks noChangeArrowheads="1"/>
            </p:cNvSpPr>
            <p:nvPr/>
          </p:nvSpPr>
          <p:spPr bwMode="auto">
            <a:xfrm>
              <a:off x="611188" y="460375"/>
              <a:ext cx="377825" cy="762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4763" y="4763"/>
              <a:ext cx="1212850" cy="836612"/>
            </a:xfrm>
            <a:custGeom>
              <a:avLst/>
              <a:gdLst>
                <a:gd name="T0" fmla="*/ 0 w 320"/>
                <a:gd name="T1" fmla="*/ 0 h 220"/>
                <a:gd name="T2" fmla="*/ 0 w 320"/>
                <a:gd name="T3" fmla="*/ 220 h 220"/>
                <a:gd name="T4" fmla="*/ 320 w 320"/>
                <a:gd name="T5" fmla="*/ 220 h 220"/>
                <a:gd name="T6" fmla="*/ 320 w 320"/>
                <a:gd name="T7" fmla="*/ 0 h 220"/>
                <a:gd name="T8" fmla="*/ 0 w 320"/>
                <a:gd name="T9" fmla="*/ 0 h 220"/>
                <a:gd name="T10" fmla="*/ 300 w 320"/>
                <a:gd name="T11" fmla="*/ 200 h 220"/>
                <a:gd name="T12" fmla="*/ 258 w 320"/>
                <a:gd name="T13" fmla="*/ 200 h 220"/>
                <a:gd name="T14" fmla="*/ 260 w 320"/>
                <a:gd name="T15" fmla="*/ 190 h 220"/>
                <a:gd name="T16" fmla="*/ 230 w 320"/>
                <a:gd name="T17" fmla="*/ 160 h 220"/>
                <a:gd name="T18" fmla="*/ 200 w 320"/>
                <a:gd name="T19" fmla="*/ 190 h 220"/>
                <a:gd name="T20" fmla="*/ 202 w 320"/>
                <a:gd name="T21" fmla="*/ 200 h 220"/>
                <a:gd name="T22" fmla="*/ 118 w 320"/>
                <a:gd name="T23" fmla="*/ 200 h 220"/>
                <a:gd name="T24" fmla="*/ 120 w 320"/>
                <a:gd name="T25" fmla="*/ 190 h 220"/>
                <a:gd name="T26" fmla="*/ 90 w 320"/>
                <a:gd name="T27" fmla="*/ 160 h 220"/>
                <a:gd name="T28" fmla="*/ 60 w 320"/>
                <a:gd name="T29" fmla="*/ 190 h 220"/>
                <a:gd name="T30" fmla="*/ 62 w 320"/>
                <a:gd name="T31" fmla="*/ 200 h 220"/>
                <a:gd name="T32" fmla="*/ 20 w 320"/>
                <a:gd name="T33" fmla="*/ 200 h 220"/>
                <a:gd name="T34" fmla="*/ 20 w 320"/>
                <a:gd name="T35" fmla="*/ 20 h 220"/>
                <a:gd name="T36" fmla="*/ 300 w 320"/>
                <a:gd name="T37" fmla="*/ 20 h 220"/>
                <a:gd name="T38" fmla="*/ 300 w 320"/>
                <a:gd name="T39" fmla="*/ 2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0" h="220">
                  <a:moveTo>
                    <a:pt x="0" y="0"/>
                  </a:moveTo>
                  <a:cubicBezTo>
                    <a:pt x="0" y="220"/>
                    <a:pt x="0" y="220"/>
                    <a:pt x="0" y="220"/>
                  </a:cubicBezTo>
                  <a:cubicBezTo>
                    <a:pt x="320" y="220"/>
                    <a:pt x="320" y="220"/>
                    <a:pt x="320" y="220"/>
                  </a:cubicBezTo>
                  <a:cubicBezTo>
                    <a:pt x="320" y="0"/>
                    <a:pt x="320" y="0"/>
                    <a:pt x="320" y="0"/>
                  </a:cubicBezTo>
                  <a:lnTo>
                    <a:pt x="0" y="0"/>
                  </a:lnTo>
                  <a:close/>
                  <a:moveTo>
                    <a:pt x="300" y="200"/>
                  </a:moveTo>
                  <a:cubicBezTo>
                    <a:pt x="258" y="200"/>
                    <a:pt x="258" y="200"/>
                    <a:pt x="258" y="200"/>
                  </a:cubicBezTo>
                  <a:cubicBezTo>
                    <a:pt x="259" y="197"/>
                    <a:pt x="260" y="194"/>
                    <a:pt x="260" y="190"/>
                  </a:cubicBezTo>
                  <a:cubicBezTo>
                    <a:pt x="260" y="173"/>
                    <a:pt x="247" y="160"/>
                    <a:pt x="230" y="160"/>
                  </a:cubicBezTo>
                  <a:cubicBezTo>
                    <a:pt x="213" y="160"/>
                    <a:pt x="200" y="173"/>
                    <a:pt x="200" y="190"/>
                  </a:cubicBezTo>
                  <a:cubicBezTo>
                    <a:pt x="200" y="194"/>
                    <a:pt x="201" y="197"/>
                    <a:pt x="202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9" y="197"/>
                    <a:pt x="120" y="194"/>
                    <a:pt x="120" y="190"/>
                  </a:cubicBezTo>
                  <a:cubicBezTo>
                    <a:pt x="120" y="173"/>
                    <a:pt x="107" y="160"/>
                    <a:pt x="90" y="160"/>
                  </a:cubicBezTo>
                  <a:cubicBezTo>
                    <a:pt x="73" y="160"/>
                    <a:pt x="60" y="173"/>
                    <a:pt x="60" y="190"/>
                  </a:cubicBezTo>
                  <a:cubicBezTo>
                    <a:pt x="60" y="194"/>
                    <a:pt x="61" y="197"/>
                    <a:pt x="62" y="200"/>
                  </a:cubicBezTo>
                  <a:cubicBezTo>
                    <a:pt x="20" y="200"/>
                    <a:pt x="20" y="200"/>
                    <a:pt x="20" y="20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300" y="20"/>
                    <a:pt x="300" y="20"/>
                    <a:pt x="300" y="20"/>
                  </a:cubicBezTo>
                  <a:lnTo>
                    <a:pt x="30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58" name="Freeform 135"/>
          <p:cNvSpPr>
            <a:spLocks noEditPoints="1"/>
          </p:cNvSpPr>
          <p:nvPr/>
        </p:nvSpPr>
        <p:spPr bwMode="auto">
          <a:xfrm>
            <a:off x="3959460" y="2927644"/>
            <a:ext cx="308747" cy="289844"/>
          </a:xfrm>
          <a:custGeom>
            <a:avLst/>
            <a:gdLst>
              <a:gd name="T0" fmla="*/ 13 w 73"/>
              <a:gd name="T1" fmla="*/ 39 h 68"/>
              <a:gd name="T2" fmla="*/ 8 w 73"/>
              <a:gd name="T3" fmla="*/ 39 h 68"/>
              <a:gd name="T4" fmla="*/ 0 w 73"/>
              <a:gd name="T5" fmla="*/ 33 h 68"/>
              <a:gd name="T6" fmla="*/ 5 w 73"/>
              <a:gd name="T7" fmla="*/ 19 h 68"/>
              <a:gd name="T8" fmla="*/ 15 w 73"/>
              <a:gd name="T9" fmla="*/ 22 h 68"/>
              <a:gd name="T10" fmla="*/ 20 w 73"/>
              <a:gd name="T11" fmla="*/ 21 h 68"/>
              <a:gd name="T12" fmla="*/ 20 w 73"/>
              <a:gd name="T13" fmla="*/ 24 h 68"/>
              <a:gd name="T14" fmla="*/ 23 w 73"/>
              <a:gd name="T15" fmla="*/ 34 h 68"/>
              <a:gd name="T16" fmla="*/ 13 w 73"/>
              <a:gd name="T17" fmla="*/ 39 h 68"/>
              <a:gd name="T18" fmla="*/ 15 w 73"/>
              <a:gd name="T19" fmla="*/ 19 h 68"/>
              <a:gd name="T20" fmla="*/ 5 w 73"/>
              <a:gd name="T21" fmla="*/ 9 h 68"/>
              <a:gd name="T22" fmla="*/ 15 w 73"/>
              <a:gd name="T23" fmla="*/ 0 h 68"/>
              <a:gd name="T24" fmla="*/ 25 w 73"/>
              <a:gd name="T25" fmla="*/ 9 h 68"/>
              <a:gd name="T26" fmla="*/ 15 w 73"/>
              <a:gd name="T27" fmla="*/ 19 h 68"/>
              <a:gd name="T28" fmla="*/ 53 w 73"/>
              <a:gd name="T29" fmla="*/ 68 h 68"/>
              <a:gd name="T30" fmla="*/ 20 w 73"/>
              <a:gd name="T31" fmla="*/ 68 h 68"/>
              <a:gd name="T32" fmla="*/ 10 w 73"/>
              <a:gd name="T33" fmla="*/ 58 h 68"/>
              <a:gd name="T34" fmla="*/ 23 w 73"/>
              <a:gd name="T35" fmla="*/ 36 h 68"/>
              <a:gd name="T36" fmla="*/ 37 w 73"/>
              <a:gd name="T37" fmla="*/ 41 h 68"/>
              <a:gd name="T38" fmla="*/ 50 w 73"/>
              <a:gd name="T39" fmla="*/ 36 h 68"/>
              <a:gd name="T40" fmla="*/ 64 w 73"/>
              <a:gd name="T41" fmla="*/ 58 h 68"/>
              <a:gd name="T42" fmla="*/ 53 w 73"/>
              <a:gd name="T43" fmla="*/ 68 h 68"/>
              <a:gd name="T44" fmla="*/ 37 w 73"/>
              <a:gd name="T45" fmla="*/ 39 h 68"/>
              <a:gd name="T46" fmla="*/ 22 w 73"/>
              <a:gd name="T47" fmla="*/ 24 h 68"/>
              <a:gd name="T48" fmla="*/ 37 w 73"/>
              <a:gd name="T49" fmla="*/ 9 h 68"/>
              <a:gd name="T50" fmla="*/ 51 w 73"/>
              <a:gd name="T51" fmla="*/ 24 h 68"/>
              <a:gd name="T52" fmla="*/ 37 w 73"/>
              <a:gd name="T53" fmla="*/ 39 h 68"/>
              <a:gd name="T54" fmla="*/ 59 w 73"/>
              <a:gd name="T55" fmla="*/ 19 h 68"/>
              <a:gd name="T56" fmla="*/ 49 w 73"/>
              <a:gd name="T57" fmla="*/ 9 h 68"/>
              <a:gd name="T58" fmla="*/ 59 w 73"/>
              <a:gd name="T59" fmla="*/ 0 h 68"/>
              <a:gd name="T60" fmla="*/ 68 w 73"/>
              <a:gd name="T61" fmla="*/ 9 h 68"/>
              <a:gd name="T62" fmla="*/ 59 w 73"/>
              <a:gd name="T63" fmla="*/ 19 h 68"/>
              <a:gd name="T64" fmla="*/ 66 w 73"/>
              <a:gd name="T65" fmla="*/ 39 h 68"/>
              <a:gd name="T66" fmla="*/ 61 w 73"/>
              <a:gd name="T67" fmla="*/ 39 h 68"/>
              <a:gd name="T68" fmla="*/ 51 w 73"/>
              <a:gd name="T69" fmla="*/ 34 h 68"/>
              <a:gd name="T70" fmla="*/ 54 w 73"/>
              <a:gd name="T71" fmla="*/ 24 h 68"/>
              <a:gd name="T72" fmla="*/ 54 w 73"/>
              <a:gd name="T73" fmla="*/ 21 h 68"/>
              <a:gd name="T74" fmla="*/ 59 w 73"/>
              <a:gd name="T75" fmla="*/ 22 h 68"/>
              <a:gd name="T76" fmla="*/ 69 w 73"/>
              <a:gd name="T77" fmla="*/ 19 h 68"/>
              <a:gd name="T78" fmla="*/ 73 w 73"/>
              <a:gd name="T79" fmla="*/ 33 h 68"/>
              <a:gd name="T80" fmla="*/ 66 w 73"/>
              <a:gd name="T81" fmla="*/ 39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428825" y="4849491"/>
            <a:ext cx="397479" cy="37191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60" name="Freeform 250"/>
            <p:cNvSpPr/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1" name="Freeform 251"/>
            <p:cNvSpPr/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2" name="Freeform 252"/>
            <p:cNvSpPr/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3" name="Freeform 253"/>
            <p:cNvSpPr/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pic>
        <p:nvPicPr>
          <p:cNvPr id="67" name="Picture 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27" y="4838067"/>
            <a:ext cx="367611" cy="367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教务管理系统</a:t>
            </a:r>
            <a:r>
              <a:rPr lang="en-US" altLang="zh-CN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模块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排课管理</a:t>
            </a:r>
            <a:endParaRPr lang="zh-CN" altLang="en-US" sz="1600" b="1" dirty="0" smtClean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719007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选课管理</a:t>
            </a:r>
            <a:endParaRPr lang="zh-CN" altLang="en-US" sz="1600" b="1" dirty="0" smtClean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8020" y="1424305"/>
            <a:ext cx="437769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按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专业、年级、教师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，实现班级课表、教师课表、年级课表等多维度课表的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自动生成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。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对课表、临时活动、教室等进行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整体冲突检测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。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" name="TextBox 27"/>
          <p:cNvSpPr txBox="1"/>
          <p:nvPr/>
        </p:nvSpPr>
        <p:spPr>
          <a:xfrm>
            <a:off x="7096760" y="1424305"/>
            <a:ext cx="4530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设置选课的范围、学生，由学生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自主选课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，异动学籍手动处理，根据选课结果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生成花名册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。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7" name="文本框 110"/>
          <p:cNvSpPr txBox="1">
            <a:spLocks noChangeArrowheads="1"/>
          </p:cNvSpPr>
          <p:nvPr/>
        </p:nvSpPr>
        <p:spPr bwMode="auto">
          <a:xfrm>
            <a:off x="9176385" y="2533015"/>
            <a:ext cx="274828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设置轮次名称、选课范围、选课退课控制、学生选课条件、跨校区选课等</a:t>
            </a:r>
            <a:endParaRPr lang="zh-CN" altLang="zh-CN" sz="12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框 111"/>
          <p:cNvSpPr txBox="1">
            <a:spLocks noChangeArrowheads="1"/>
          </p:cNvSpPr>
          <p:nvPr/>
        </p:nvSpPr>
        <p:spPr bwMode="auto">
          <a:xfrm>
            <a:off x="7903845" y="2585720"/>
            <a:ext cx="12522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2796D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选课轮次</a:t>
            </a:r>
            <a:endParaRPr lang="zh-CN" altLang="en-US" b="1" dirty="0">
              <a:solidFill>
                <a:srgbClr val="2796DB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20" name="Straight Connector 32"/>
          <p:cNvCxnSpPr/>
          <p:nvPr/>
        </p:nvCxnSpPr>
        <p:spPr bwMode="auto">
          <a:xfrm>
            <a:off x="7516495" y="2310765"/>
            <a:ext cx="1905" cy="40747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 bwMode="auto">
          <a:xfrm>
            <a:off x="7228840" y="2530144"/>
            <a:ext cx="576448" cy="576321"/>
          </a:xfrm>
          <a:prstGeom prst="ellipse">
            <a:avLst/>
          </a:prstGeom>
          <a:solidFill>
            <a:srgbClr val="27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3" name="文本框 110"/>
          <p:cNvSpPr txBox="1">
            <a:spLocks noChangeArrowheads="1"/>
          </p:cNvSpPr>
          <p:nvPr/>
        </p:nvSpPr>
        <p:spPr bwMode="auto">
          <a:xfrm>
            <a:off x="9225915" y="3536950"/>
            <a:ext cx="3644265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2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支持开放选课课程、限制选课学生。</a:t>
            </a:r>
            <a:endParaRPr lang="zh-CN" altLang="zh-CN" sz="12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4" name="文本框 111"/>
          <p:cNvSpPr txBox="1">
            <a:spLocks noChangeArrowheads="1"/>
          </p:cNvSpPr>
          <p:nvPr/>
        </p:nvSpPr>
        <p:spPr bwMode="auto">
          <a:xfrm>
            <a:off x="7903713" y="3493821"/>
            <a:ext cx="2204216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5B9BD5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选课数据</a:t>
            </a:r>
            <a:endParaRPr lang="zh-CN" altLang="en-US" b="1" dirty="0">
              <a:solidFill>
                <a:srgbClr val="5B9BD5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7247889" y="3470336"/>
            <a:ext cx="576448" cy="5763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7" name="文本框 110"/>
          <p:cNvSpPr txBox="1">
            <a:spLocks noChangeArrowheads="1"/>
          </p:cNvSpPr>
          <p:nvPr/>
        </p:nvSpPr>
        <p:spPr bwMode="auto">
          <a:xfrm>
            <a:off x="9225915" y="4448175"/>
            <a:ext cx="264922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2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取消教学班、调整学生，可批量处理学生选课数据。</a:t>
            </a:r>
            <a:endParaRPr lang="zh-CN" altLang="zh-CN" sz="12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6" name="文本框 111"/>
          <p:cNvSpPr txBox="1">
            <a:spLocks noChangeArrowheads="1"/>
          </p:cNvSpPr>
          <p:nvPr/>
        </p:nvSpPr>
        <p:spPr bwMode="auto">
          <a:xfrm>
            <a:off x="7904042" y="4525203"/>
            <a:ext cx="2204216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4FB8A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选课处理</a:t>
            </a:r>
            <a:endParaRPr lang="zh-CN" altLang="en-US" b="1" dirty="0">
              <a:solidFill>
                <a:srgbClr val="4FB8AB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7242503" y="4519498"/>
            <a:ext cx="576448" cy="576321"/>
          </a:xfrm>
          <a:prstGeom prst="ellipse">
            <a:avLst/>
          </a:prstGeom>
          <a:solidFill>
            <a:srgbClr val="4FB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0" name="文本框 110"/>
          <p:cNvSpPr txBox="1">
            <a:spLocks noChangeArrowheads="1"/>
          </p:cNvSpPr>
          <p:nvPr/>
        </p:nvSpPr>
        <p:spPr bwMode="auto">
          <a:xfrm>
            <a:off x="9333865" y="5616575"/>
            <a:ext cx="2541270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2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学生选课信息、选课日志查询</a:t>
            </a:r>
            <a:endParaRPr lang="zh-CN" altLang="zh-CN" sz="12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1" name="文本框 111"/>
          <p:cNvSpPr txBox="1">
            <a:spLocks noChangeArrowheads="1"/>
          </p:cNvSpPr>
          <p:nvPr/>
        </p:nvSpPr>
        <p:spPr bwMode="auto">
          <a:xfrm>
            <a:off x="7996555" y="5556885"/>
            <a:ext cx="121856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F9BB5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选课结果</a:t>
            </a:r>
            <a:endParaRPr lang="zh-CN" altLang="en-US" b="1" dirty="0">
              <a:solidFill>
                <a:srgbClr val="F9BB58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7201049" y="5556906"/>
            <a:ext cx="576448" cy="576321"/>
          </a:xfrm>
          <a:prstGeom prst="ellipse">
            <a:avLst/>
          </a:prstGeom>
          <a:solidFill>
            <a:srgbClr val="F9B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7" name="Freeform 11"/>
          <p:cNvSpPr>
            <a:spLocks noChangeAspect="1" noEditPoints="1"/>
          </p:cNvSpPr>
          <p:nvPr/>
        </p:nvSpPr>
        <p:spPr bwMode="auto">
          <a:xfrm>
            <a:off x="7287181" y="5660649"/>
            <a:ext cx="386389" cy="388165"/>
          </a:xfrm>
          <a:custGeom>
            <a:avLst/>
            <a:gdLst>
              <a:gd name="T0" fmla="*/ 269 w 534"/>
              <a:gd name="T1" fmla="*/ 536 h 536"/>
              <a:gd name="T2" fmla="*/ 534 w 534"/>
              <a:gd name="T3" fmla="*/ 266 h 536"/>
              <a:gd name="T4" fmla="*/ 269 w 534"/>
              <a:gd name="T5" fmla="*/ 0 h 536"/>
              <a:gd name="T6" fmla="*/ 0 w 534"/>
              <a:gd name="T7" fmla="*/ 266 h 536"/>
              <a:gd name="T8" fmla="*/ 269 w 534"/>
              <a:gd name="T9" fmla="*/ 536 h 536"/>
              <a:gd name="T10" fmla="*/ 269 w 534"/>
              <a:gd name="T11" fmla="*/ 32 h 536"/>
              <a:gd name="T12" fmla="*/ 501 w 534"/>
              <a:gd name="T13" fmla="*/ 266 h 536"/>
              <a:gd name="T14" fmla="*/ 269 w 534"/>
              <a:gd name="T15" fmla="*/ 503 h 536"/>
              <a:gd name="T16" fmla="*/ 32 w 534"/>
              <a:gd name="T17" fmla="*/ 266 h 536"/>
              <a:gd name="T18" fmla="*/ 269 w 534"/>
              <a:gd name="T19" fmla="*/ 32 h 536"/>
              <a:gd name="T20" fmla="*/ 307 w 534"/>
              <a:gd name="T21" fmla="*/ 251 h 536"/>
              <a:gd name="T22" fmla="*/ 327 w 534"/>
              <a:gd name="T23" fmla="*/ 282 h 536"/>
              <a:gd name="T24" fmla="*/ 406 w 534"/>
              <a:gd name="T25" fmla="*/ 172 h 536"/>
              <a:gd name="T26" fmla="*/ 449 w 534"/>
              <a:gd name="T27" fmla="*/ 172 h 536"/>
              <a:gd name="T28" fmla="*/ 350 w 534"/>
              <a:gd name="T29" fmla="*/ 314 h 536"/>
              <a:gd name="T30" fmla="*/ 307 w 534"/>
              <a:gd name="T31" fmla="*/ 314 h 536"/>
              <a:gd name="T32" fmla="*/ 267 w 534"/>
              <a:gd name="T33" fmla="*/ 251 h 536"/>
              <a:gd name="T34" fmla="*/ 307 w 534"/>
              <a:gd name="T35" fmla="*/ 251 h 536"/>
              <a:gd name="T36" fmla="*/ 240 w 534"/>
              <a:gd name="T37" fmla="*/ 235 h 536"/>
              <a:gd name="T38" fmla="*/ 311 w 534"/>
              <a:gd name="T39" fmla="*/ 357 h 536"/>
              <a:gd name="T40" fmla="*/ 295 w 534"/>
              <a:gd name="T41" fmla="*/ 373 h 536"/>
              <a:gd name="T42" fmla="*/ 263 w 534"/>
              <a:gd name="T43" fmla="*/ 361 h 536"/>
              <a:gd name="T44" fmla="*/ 240 w 534"/>
              <a:gd name="T45" fmla="*/ 373 h 536"/>
              <a:gd name="T46" fmla="*/ 232 w 534"/>
              <a:gd name="T47" fmla="*/ 404 h 536"/>
              <a:gd name="T48" fmla="*/ 208 w 534"/>
              <a:gd name="T49" fmla="*/ 408 h 536"/>
              <a:gd name="T50" fmla="*/ 196 w 534"/>
              <a:gd name="T51" fmla="*/ 377 h 536"/>
              <a:gd name="T52" fmla="*/ 168 w 534"/>
              <a:gd name="T53" fmla="*/ 369 h 536"/>
              <a:gd name="T54" fmla="*/ 141 w 534"/>
              <a:gd name="T55" fmla="*/ 389 h 536"/>
              <a:gd name="T56" fmla="*/ 121 w 534"/>
              <a:gd name="T57" fmla="*/ 373 h 536"/>
              <a:gd name="T58" fmla="*/ 137 w 534"/>
              <a:gd name="T59" fmla="*/ 341 h 536"/>
              <a:gd name="T60" fmla="*/ 121 w 534"/>
              <a:gd name="T61" fmla="*/ 318 h 536"/>
              <a:gd name="T62" fmla="*/ 89 w 534"/>
              <a:gd name="T63" fmla="*/ 310 h 536"/>
              <a:gd name="T64" fmla="*/ 85 w 534"/>
              <a:gd name="T65" fmla="*/ 290 h 536"/>
              <a:gd name="T66" fmla="*/ 117 w 534"/>
              <a:gd name="T67" fmla="*/ 274 h 536"/>
              <a:gd name="T68" fmla="*/ 125 w 534"/>
              <a:gd name="T69" fmla="*/ 247 h 536"/>
              <a:gd name="T70" fmla="*/ 105 w 534"/>
              <a:gd name="T71" fmla="*/ 219 h 536"/>
              <a:gd name="T72" fmla="*/ 121 w 534"/>
              <a:gd name="T73" fmla="*/ 203 h 536"/>
              <a:gd name="T74" fmla="*/ 153 w 534"/>
              <a:gd name="T75" fmla="*/ 215 h 536"/>
              <a:gd name="T76" fmla="*/ 176 w 534"/>
              <a:gd name="T77" fmla="*/ 199 h 536"/>
              <a:gd name="T78" fmla="*/ 184 w 534"/>
              <a:gd name="T79" fmla="*/ 168 h 536"/>
              <a:gd name="T80" fmla="*/ 208 w 534"/>
              <a:gd name="T81" fmla="*/ 168 h 536"/>
              <a:gd name="T82" fmla="*/ 220 w 534"/>
              <a:gd name="T83" fmla="*/ 196 h 536"/>
              <a:gd name="T84" fmla="*/ 247 w 534"/>
              <a:gd name="T85" fmla="*/ 203 h 536"/>
              <a:gd name="T86" fmla="*/ 275 w 534"/>
              <a:gd name="T87" fmla="*/ 188 h 536"/>
              <a:gd name="T88" fmla="*/ 295 w 534"/>
              <a:gd name="T89" fmla="*/ 199 h 536"/>
              <a:gd name="T90" fmla="*/ 279 w 534"/>
              <a:gd name="T91" fmla="*/ 231 h 536"/>
              <a:gd name="T92" fmla="*/ 240 w 534"/>
              <a:gd name="T93" fmla="*/ 235 h 536"/>
              <a:gd name="T94" fmla="*/ 228 w 534"/>
              <a:gd name="T95" fmla="*/ 302 h 536"/>
              <a:gd name="T96" fmla="*/ 224 w 534"/>
              <a:gd name="T97" fmla="*/ 267 h 536"/>
              <a:gd name="T98" fmla="*/ 188 w 534"/>
              <a:gd name="T99" fmla="*/ 270 h 536"/>
              <a:gd name="T100" fmla="*/ 192 w 534"/>
              <a:gd name="T101" fmla="*/ 306 h 536"/>
              <a:gd name="T102" fmla="*/ 228 w 534"/>
              <a:gd name="T103" fmla="*/ 302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34" h="536">
                <a:moveTo>
                  <a:pt x="269" y="536"/>
                </a:moveTo>
                <a:cubicBezTo>
                  <a:pt x="415" y="536"/>
                  <a:pt x="534" y="417"/>
                  <a:pt x="534" y="266"/>
                </a:cubicBezTo>
                <a:cubicBezTo>
                  <a:pt x="534" y="118"/>
                  <a:pt x="415" y="0"/>
                  <a:pt x="269" y="0"/>
                </a:cubicBezTo>
                <a:cubicBezTo>
                  <a:pt x="118" y="0"/>
                  <a:pt x="0" y="118"/>
                  <a:pt x="0" y="266"/>
                </a:cubicBezTo>
                <a:cubicBezTo>
                  <a:pt x="0" y="417"/>
                  <a:pt x="118" y="536"/>
                  <a:pt x="269" y="536"/>
                </a:cubicBezTo>
                <a:close/>
                <a:moveTo>
                  <a:pt x="269" y="32"/>
                </a:moveTo>
                <a:cubicBezTo>
                  <a:pt x="398" y="32"/>
                  <a:pt x="501" y="137"/>
                  <a:pt x="501" y="266"/>
                </a:cubicBezTo>
                <a:cubicBezTo>
                  <a:pt x="501" y="396"/>
                  <a:pt x="398" y="503"/>
                  <a:pt x="269" y="503"/>
                </a:cubicBezTo>
                <a:cubicBezTo>
                  <a:pt x="140" y="503"/>
                  <a:pt x="32" y="396"/>
                  <a:pt x="32" y="266"/>
                </a:cubicBezTo>
                <a:cubicBezTo>
                  <a:pt x="32" y="137"/>
                  <a:pt x="140" y="32"/>
                  <a:pt x="269" y="32"/>
                </a:cubicBezTo>
                <a:close/>
                <a:moveTo>
                  <a:pt x="307" y="251"/>
                </a:moveTo>
                <a:cubicBezTo>
                  <a:pt x="327" y="282"/>
                  <a:pt x="327" y="282"/>
                  <a:pt x="327" y="282"/>
                </a:cubicBezTo>
                <a:cubicBezTo>
                  <a:pt x="406" y="172"/>
                  <a:pt x="406" y="172"/>
                  <a:pt x="406" y="172"/>
                </a:cubicBezTo>
                <a:cubicBezTo>
                  <a:pt x="406" y="172"/>
                  <a:pt x="406" y="172"/>
                  <a:pt x="449" y="172"/>
                </a:cubicBezTo>
                <a:cubicBezTo>
                  <a:pt x="350" y="314"/>
                  <a:pt x="350" y="314"/>
                  <a:pt x="350" y="314"/>
                </a:cubicBezTo>
                <a:cubicBezTo>
                  <a:pt x="307" y="314"/>
                  <a:pt x="307" y="314"/>
                  <a:pt x="307" y="314"/>
                </a:cubicBezTo>
                <a:cubicBezTo>
                  <a:pt x="267" y="251"/>
                  <a:pt x="267" y="251"/>
                  <a:pt x="267" y="251"/>
                </a:cubicBezTo>
                <a:cubicBezTo>
                  <a:pt x="307" y="251"/>
                  <a:pt x="307" y="251"/>
                  <a:pt x="307" y="251"/>
                </a:cubicBezTo>
                <a:close/>
                <a:moveTo>
                  <a:pt x="240" y="235"/>
                </a:moveTo>
                <a:cubicBezTo>
                  <a:pt x="240" y="235"/>
                  <a:pt x="291" y="326"/>
                  <a:pt x="311" y="357"/>
                </a:cubicBezTo>
                <a:cubicBezTo>
                  <a:pt x="307" y="361"/>
                  <a:pt x="299" y="365"/>
                  <a:pt x="295" y="373"/>
                </a:cubicBezTo>
                <a:cubicBezTo>
                  <a:pt x="295" y="373"/>
                  <a:pt x="295" y="373"/>
                  <a:pt x="263" y="361"/>
                </a:cubicBezTo>
                <a:cubicBezTo>
                  <a:pt x="255" y="365"/>
                  <a:pt x="247" y="369"/>
                  <a:pt x="240" y="373"/>
                </a:cubicBezTo>
                <a:cubicBezTo>
                  <a:pt x="240" y="373"/>
                  <a:pt x="240" y="373"/>
                  <a:pt x="232" y="404"/>
                </a:cubicBezTo>
                <a:cubicBezTo>
                  <a:pt x="224" y="408"/>
                  <a:pt x="216" y="408"/>
                  <a:pt x="208" y="408"/>
                </a:cubicBezTo>
                <a:cubicBezTo>
                  <a:pt x="208" y="408"/>
                  <a:pt x="208" y="408"/>
                  <a:pt x="196" y="377"/>
                </a:cubicBezTo>
                <a:cubicBezTo>
                  <a:pt x="184" y="377"/>
                  <a:pt x="176" y="373"/>
                  <a:pt x="168" y="369"/>
                </a:cubicBezTo>
                <a:cubicBezTo>
                  <a:pt x="168" y="369"/>
                  <a:pt x="168" y="369"/>
                  <a:pt x="141" y="389"/>
                </a:cubicBezTo>
                <a:cubicBezTo>
                  <a:pt x="133" y="385"/>
                  <a:pt x="129" y="377"/>
                  <a:pt x="121" y="373"/>
                </a:cubicBezTo>
                <a:cubicBezTo>
                  <a:pt x="121" y="373"/>
                  <a:pt x="121" y="373"/>
                  <a:pt x="137" y="341"/>
                </a:cubicBezTo>
                <a:cubicBezTo>
                  <a:pt x="129" y="334"/>
                  <a:pt x="125" y="326"/>
                  <a:pt x="121" y="318"/>
                </a:cubicBezTo>
                <a:cubicBezTo>
                  <a:pt x="121" y="318"/>
                  <a:pt x="121" y="318"/>
                  <a:pt x="89" y="310"/>
                </a:cubicBezTo>
                <a:cubicBezTo>
                  <a:pt x="85" y="302"/>
                  <a:pt x="85" y="298"/>
                  <a:pt x="85" y="290"/>
                </a:cubicBezTo>
                <a:cubicBezTo>
                  <a:pt x="85" y="290"/>
                  <a:pt x="85" y="290"/>
                  <a:pt x="117" y="274"/>
                </a:cubicBezTo>
                <a:cubicBezTo>
                  <a:pt x="117" y="267"/>
                  <a:pt x="121" y="255"/>
                  <a:pt x="125" y="247"/>
                </a:cubicBezTo>
                <a:cubicBezTo>
                  <a:pt x="125" y="247"/>
                  <a:pt x="125" y="247"/>
                  <a:pt x="105" y="219"/>
                </a:cubicBezTo>
                <a:cubicBezTo>
                  <a:pt x="113" y="215"/>
                  <a:pt x="117" y="207"/>
                  <a:pt x="121" y="203"/>
                </a:cubicBezTo>
                <a:cubicBezTo>
                  <a:pt x="121" y="203"/>
                  <a:pt x="121" y="203"/>
                  <a:pt x="153" y="215"/>
                </a:cubicBezTo>
                <a:cubicBezTo>
                  <a:pt x="160" y="207"/>
                  <a:pt x="168" y="203"/>
                  <a:pt x="176" y="199"/>
                </a:cubicBezTo>
                <a:cubicBezTo>
                  <a:pt x="176" y="199"/>
                  <a:pt x="176" y="199"/>
                  <a:pt x="184" y="168"/>
                </a:cubicBezTo>
                <a:cubicBezTo>
                  <a:pt x="192" y="168"/>
                  <a:pt x="200" y="168"/>
                  <a:pt x="208" y="168"/>
                </a:cubicBezTo>
                <a:cubicBezTo>
                  <a:pt x="208" y="168"/>
                  <a:pt x="208" y="168"/>
                  <a:pt x="220" y="196"/>
                </a:cubicBezTo>
                <a:cubicBezTo>
                  <a:pt x="232" y="199"/>
                  <a:pt x="240" y="199"/>
                  <a:pt x="247" y="203"/>
                </a:cubicBezTo>
                <a:cubicBezTo>
                  <a:pt x="247" y="203"/>
                  <a:pt x="247" y="203"/>
                  <a:pt x="275" y="188"/>
                </a:cubicBezTo>
                <a:cubicBezTo>
                  <a:pt x="283" y="192"/>
                  <a:pt x="287" y="196"/>
                  <a:pt x="295" y="199"/>
                </a:cubicBezTo>
                <a:cubicBezTo>
                  <a:pt x="295" y="199"/>
                  <a:pt x="295" y="199"/>
                  <a:pt x="279" y="231"/>
                </a:cubicBezTo>
                <a:cubicBezTo>
                  <a:pt x="283" y="235"/>
                  <a:pt x="240" y="235"/>
                  <a:pt x="240" y="235"/>
                </a:cubicBezTo>
                <a:close/>
                <a:moveTo>
                  <a:pt x="228" y="302"/>
                </a:moveTo>
                <a:cubicBezTo>
                  <a:pt x="240" y="290"/>
                  <a:pt x="236" y="274"/>
                  <a:pt x="224" y="267"/>
                </a:cubicBezTo>
                <a:cubicBezTo>
                  <a:pt x="212" y="259"/>
                  <a:pt x="196" y="259"/>
                  <a:pt x="188" y="270"/>
                </a:cubicBezTo>
                <a:cubicBezTo>
                  <a:pt x="176" y="282"/>
                  <a:pt x="180" y="298"/>
                  <a:pt x="192" y="306"/>
                </a:cubicBezTo>
                <a:cubicBezTo>
                  <a:pt x="204" y="318"/>
                  <a:pt x="220" y="314"/>
                  <a:pt x="22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09691" tIns="54846" rIns="109691" bIns="54846" numCol="1" anchor="t" anchorCtr="0" compatLnSpc="1"/>
          <a:lstStyle/>
          <a:p>
            <a:pPr defTabSz="1096645">
              <a:defRPr/>
            </a:pPr>
            <a:endParaRPr lang="en-US" kern="0">
              <a:solidFill>
                <a:srgbClr val="00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48" name="组合 5"/>
          <p:cNvGrpSpPr/>
          <p:nvPr/>
        </p:nvGrpSpPr>
        <p:grpSpPr bwMode="auto">
          <a:xfrm>
            <a:off x="7386890" y="4634620"/>
            <a:ext cx="292100" cy="346075"/>
            <a:chOff x="7483" y="4789"/>
            <a:chExt cx="833" cy="982"/>
          </a:xfrm>
        </p:grpSpPr>
        <p:sp>
          <p:nvSpPr>
            <p:cNvPr id="49" name="Freeform 196"/>
            <p:cNvSpPr>
              <a:spLocks noEditPoints="1"/>
            </p:cNvSpPr>
            <p:nvPr/>
          </p:nvSpPr>
          <p:spPr bwMode="auto">
            <a:xfrm>
              <a:off x="7800" y="4789"/>
              <a:ext cx="516" cy="559"/>
            </a:xfrm>
            <a:custGeom>
              <a:avLst/>
              <a:gdLst>
                <a:gd name="T0" fmla="*/ 54 w 144"/>
                <a:gd name="T1" fmla="*/ 91 h 156"/>
                <a:gd name="T2" fmla="*/ 54 w 144"/>
                <a:gd name="T3" fmla="*/ 83 h 156"/>
                <a:gd name="T4" fmla="*/ 24 w 144"/>
                <a:gd name="T5" fmla="*/ 83 h 156"/>
                <a:gd name="T6" fmla="*/ 24 w 144"/>
                <a:gd name="T7" fmla="*/ 91 h 156"/>
                <a:gd name="T8" fmla="*/ 54 w 144"/>
                <a:gd name="T9" fmla="*/ 91 h 156"/>
                <a:gd name="T10" fmla="*/ 144 w 144"/>
                <a:gd name="T11" fmla="*/ 0 h 156"/>
                <a:gd name="T12" fmla="*/ 144 w 144"/>
                <a:gd name="T13" fmla="*/ 111 h 156"/>
                <a:gd name="T14" fmla="*/ 75 w 144"/>
                <a:gd name="T15" fmla="*/ 111 h 156"/>
                <a:gd name="T16" fmla="*/ 27 w 144"/>
                <a:gd name="T17" fmla="*/ 156 h 156"/>
                <a:gd name="T18" fmla="*/ 41 w 144"/>
                <a:gd name="T19" fmla="*/ 111 h 156"/>
                <a:gd name="T20" fmla="*/ 18 w 144"/>
                <a:gd name="T21" fmla="*/ 111 h 156"/>
                <a:gd name="T22" fmla="*/ 0 w 144"/>
                <a:gd name="T23" fmla="*/ 83 h 156"/>
                <a:gd name="T24" fmla="*/ 0 w 144"/>
                <a:gd name="T25" fmla="*/ 0 h 156"/>
                <a:gd name="T26" fmla="*/ 144 w 144"/>
                <a:gd name="T27" fmla="*/ 0 h 156"/>
                <a:gd name="T28" fmla="*/ 121 w 144"/>
                <a:gd name="T29" fmla="*/ 47 h 156"/>
                <a:gd name="T30" fmla="*/ 121 w 144"/>
                <a:gd name="T31" fmla="*/ 39 h 156"/>
                <a:gd name="T32" fmla="*/ 24 w 144"/>
                <a:gd name="T33" fmla="*/ 39 h 156"/>
                <a:gd name="T34" fmla="*/ 24 w 144"/>
                <a:gd name="T35" fmla="*/ 47 h 156"/>
                <a:gd name="T36" fmla="*/ 121 w 144"/>
                <a:gd name="T37" fmla="*/ 47 h 156"/>
                <a:gd name="T38" fmla="*/ 121 w 144"/>
                <a:gd name="T39" fmla="*/ 27 h 156"/>
                <a:gd name="T40" fmla="*/ 121 w 144"/>
                <a:gd name="T41" fmla="*/ 19 h 156"/>
                <a:gd name="T42" fmla="*/ 24 w 144"/>
                <a:gd name="T43" fmla="*/ 19 h 156"/>
                <a:gd name="T44" fmla="*/ 24 w 144"/>
                <a:gd name="T45" fmla="*/ 27 h 156"/>
                <a:gd name="T46" fmla="*/ 121 w 144"/>
                <a:gd name="T47" fmla="*/ 27 h 156"/>
                <a:gd name="T48" fmla="*/ 72 w 144"/>
                <a:gd name="T49" fmla="*/ 71 h 156"/>
                <a:gd name="T50" fmla="*/ 72 w 144"/>
                <a:gd name="T51" fmla="*/ 62 h 156"/>
                <a:gd name="T52" fmla="*/ 24 w 144"/>
                <a:gd name="T53" fmla="*/ 62 h 156"/>
                <a:gd name="T54" fmla="*/ 24 w 144"/>
                <a:gd name="T55" fmla="*/ 71 h 156"/>
                <a:gd name="T56" fmla="*/ 72 w 144"/>
                <a:gd name="T57" fmla="*/ 7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4" h="156">
                  <a:moveTo>
                    <a:pt x="54" y="91"/>
                  </a:moveTo>
                  <a:cubicBezTo>
                    <a:pt x="54" y="83"/>
                    <a:pt x="54" y="83"/>
                    <a:pt x="54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4" y="91"/>
                    <a:pt x="24" y="91"/>
                    <a:pt x="24" y="91"/>
                  </a:cubicBezTo>
                  <a:lnTo>
                    <a:pt x="54" y="91"/>
                  </a:lnTo>
                  <a:close/>
                  <a:moveTo>
                    <a:pt x="144" y="0"/>
                  </a:moveTo>
                  <a:cubicBezTo>
                    <a:pt x="144" y="111"/>
                    <a:pt x="144" y="111"/>
                    <a:pt x="144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16" y="97"/>
                    <a:pt x="11" y="87"/>
                    <a:pt x="0" y="8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4" y="0"/>
                  </a:lnTo>
                  <a:close/>
                  <a:moveTo>
                    <a:pt x="121" y="47"/>
                  </a:moveTo>
                  <a:cubicBezTo>
                    <a:pt x="121" y="39"/>
                    <a:pt x="121" y="39"/>
                    <a:pt x="121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7"/>
                    <a:pt x="24" y="47"/>
                    <a:pt x="24" y="47"/>
                  </a:cubicBezTo>
                  <a:lnTo>
                    <a:pt x="121" y="47"/>
                  </a:lnTo>
                  <a:close/>
                  <a:moveTo>
                    <a:pt x="121" y="27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121" y="27"/>
                  </a:lnTo>
                  <a:close/>
                  <a:moveTo>
                    <a:pt x="72" y="71"/>
                  </a:moveTo>
                  <a:cubicBezTo>
                    <a:pt x="72" y="62"/>
                    <a:pt x="72" y="62"/>
                    <a:pt x="72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71"/>
                    <a:pt x="24" y="71"/>
                    <a:pt x="24" y="71"/>
                  </a:cubicBezTo>
                  <a:lnTo>
                    <a:pt x="72" y="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0" name="Freeform 197"/>
            <p:cNvSpPr>
              <a:spLocks noEditPoints="1"/>
            </p:cNvSpPr>
            <p:nvPr/>
          </p:nvSpPr>
          <p:spPr bwMode="auto">
            <a:xfrm>
              <a:off x="7483" y="5352"/>
              <a:ext cx="534" cy="419"/>
            </a:xfrm>
            <a:custGeom>
              <a:avLst/>
              <a:gdLst>
                <a:gd name="T0" fmla="*/ 0 w 149"/>
                <a:gd name="T1" fmla="*/ 51 h 117"/>
                <a:gd name="T2" fmla="*/ 46 w 149"/>
                <a:gd name="T3" fmla="*/ 0 h 117"/>
                <a:gd name="T4" fmla="*/ 75 w 149"/>
                <a:gd name="T5" fmla="*/ 81 h 117"/>
                <a:gd name="T6" fmla="*/ 104 w 149"/>
                <a:gd name="T7" fmla="*/ 0 h 117"/>
                <a:gd name="T8" fmla="*/ 149 w 149"/>
                <a:gd name="T9" fmla="*/ 51 h 117"/>
                <a:gd name="T10" fmla="*/ 149 w 149"/>
                <a:gd name="T11" fmla="*/ 117 h 117"/>
                <a:gd name="T12" fmla="*/ 94 w 149"/>
                <a:gd name="T13" fmla="*/ 117 h 117"/>
                <a:gd name="T14" fmla="*/ 56 w 149"/>
                <a:gd name="T15" fmla="*/ 117 h 117"/>
                <a:gd name="T16" fmla="*/ 0 w 149"/>
                <a:gd name="T17" fmla="*/ 117 h 117"/>
                <a:gd name="T18" fmla="*/ 0 w 149"/>
                <a:gd name="T19" fmla="*/ 51 h 117"/>
                <a:gd name="T20" fmla="*/ 134 w 149"/>
                <a:gd name="T21" fmla="*/ 66 h 117"/>
                <a:gd name="T22" fmla="*/ 134 w 149"/>
                <a:gd name="T23" fmla="*/ 52 h 117"/>
                <a:gd name="T24" fmla="*/ 101 w 149"/>
                <a:gd name="T25" fmla="*/ 52 h 117"/>
                <a:gd name="T26" fmla="*/ 101 w 149"/>
                <a:gd name="T27" fmla="*/ 66 h 117"/>
                <a:gd name="T28" fmla="*/ 134 w 149"/>
                <a:gd name="T29" fmla="*/ 6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17">
                  <a:moveTo>
                    <a:pt x="0" y="51"/>
                  </a:moveTo>
                  <a:cubicBezTo>
                    <a:pt x="0" y="20"/>
                    <a:pt x="25" y="6"/>
                    <a:pt x="46" y="0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5" y="6"/>
                    <a:pt x="149" y="20"/>
                    <a:pt x="149" y="51"/>
                  </a:cubicBezTo>
                  <a:cubicBezTo>
                    <a:pt x="149" y="105"/>
                    <a:pt x="149" y="117"/>
                    <a:pt x="149" y="117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05"/>
                    <a:pt x="0" y="51"/>
                  </a:cubicBezTo>
                  <a:close/>
                  <a:moveTo>
                    <a:pt x="134" y="66"/>
                  </a:moveTo>
                  <a:cubicBezTo>
                    <a:pt x="134" y="52"/>
                    <a:pt x="134" y="52"/>
                    <a:pt x="134" y="52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1" y="66"/>
                    <a:pt x="101" y="66"/>
                    <a:pt x="101" y="66"/>
                  </a:cubicBezTo>
                  <a:lnTo>
                    <a:pt x="134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1" name="Freeform 198"/>
            <p:cNvSpPr/>
            <p:nvPr/>
          </p:nvSpPr>
          <p:spPr bwMode="auto">
            <a:xfrm>
              <a:off x="7714" y="5379"/>
              <a:ext cx="77" cy="203"/>
            </a:xfrm>
            <a:custGeom>
              <a:avLst/>
              <a:gdLst>
                <a:gd name="T0" fmla="*/ 16 w 42"/>
                <a:gd name="T1" fmla="*/ 0 h 107"/>
                <a:gd name="T2" fmla="*/ 25 w 42"/>
                <a:gd name="T3" fmla="*/ 0 h 107"/>
                <a:gd name="T4" fmla="*/ 42 w 42"/>
                <a:gd name="T5" fmla="*/ 53 h 107"/>
                <a:gd name="T6" fmla="*/ 21 w 42"/>
                <a:gd name="T7" fmla="*/ 107 h 107"/>
                <a:gd name="T8" fmla="*/ 0 w 42"/>
                <a:gd name="T9" fmla="*/ 53 h 107"/>
                <a:gd name="T10" fmla="*/ 16 w 42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7">
                  <a:moveTo>
                    <a:pt x="16" y="0"/>
                  </a:moveTo>
                  <a:lnTo>
                    <a:pt x="25" y="0"/>
                  </a:lnTo>
                  <a:lnTo>
                    <a:pt x="42" y="53"/>
                  </a:lnTo>
                  <a:lnTo>
                    <a:pt x="21" y="107"/>
                  </a:lnTo>
                  <a:lnTo>
                    <a:pt x="0" y="5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2" name="Freeform 199"/>
            <p:cNvSpPr/>
            <p:nvPr/>
          </p:nvSpPr>
          <p:spPr bwMode="auto">
            <a:xfrm>
              <a:off x="7651" y="5104"/>
              <a:ext cx="195" cy="257"/>
            </a:xfrm>
            <a:custGeom>
              <a:avLst/>
              <a:gdLst>
                <a:gd name="T0" fmla="*/ 54 w 54"/>
                <a:gd name="T1" fmla="*/ 35 h 71"/>
                <a:gd name="T2" fmla="*/ 27 w 54"/>
                <a:gd name="T3" fmla="*/ 71 h 71"/>
                <a:gd name="T4" fmla="*/ 0 w 54"/>
                <a:gd name="T5" fmla="*/ 35 h 71"/>
                <a:gd name="T6" fmla="*/ 27 w 54"/>
                <a:gd name="T7" fmla="*/ 0 h 71"/>
                <a:gd name="T8" fmla="*/ 54 w 54"/>
                <a:gd name="T9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1">
                  <a:moveTo>
                    <a:pt x="54" y="35"/>
                  </a:moveTo>
                  <a:cubicBezTo>
                    <a:pt x="54" y="55"/>
                    <a:pt x="39" y="71"/>
                    <a:pt x="27" y="71"/>
                  </a:cubicBez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5" y="0"/>
                    <a:pt x="27" y="0"/>
                  </a:cubicBezTo>
                  <a:cubicBezTo>
                    <a:pt x="48" y="0"/>
                    <a:pt x="54" y="16"/>
                    <a:pt x="54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53" name="Freeform 65"/>
          <p:cNvSpPr>
            <a:spLocks noEditPoints="1"/>
          </p:cNvSpPr>
          <p:nvPr/>
        </p:nvSpPr>
        <p:spPr bwMode="auto">
          <a:xfrm>
            <a:off x="7386888" y="3612766"/>
            <a:ext cx="298450" cy="298450"/>
          </a:xfrm>
          <a:custGeom>
            <a:avLst/>
            <a:gdLst>
              <a:gd name="T0" fmla="*/ 1323222009 w 2048"/>
              <a:gd name="T1" fmla="*/ 2147483646 h 2048"/>
              <a:gd name="T2" fmla="*/ 2147483646 w 2048"/>
              <a:gd name="T3" fmla="*/ 2147483646 h 2048"/>
              <a:gd name="T4" fmla="*/ 2147483646 w 2048"/>
              <a:gd name="T5" fmla="*/ 2147483646 h 2048"/>
              <a:gd name="T6" fmla="*/ 0 w 2048"/>
              <a:gd name="T7" fmla="*/ 2147483646 h 2048"/>
              <a:gd name="T8" fmla="*/ 0 w 2048"/>
              <a:gd name="T9" fmla="*/ 0 h 2048"/>
              <a:gd name="T10" fmla="*/ 1323222009 w 2048"/>
              <a:gd name="T11" fmla="*/ 0 h 2048"/>
              <a:gd name="T12" fmla="*/ 1323222009 w 2048"/>
              <a:gd name="T13" fmla="*/ 2147483646 h 2048"/>
              <a:gd name="T14" fmla="*/ 2147483646 w 2048"/>
              <a:gd name="T15" fmla="*/ 2147483646 h 2048"/>
              <a:gd name="T16" fmla="*/ 1984847965 w 2048"/>
              <a:gd name="T17" fmla="*/ 2147483646 h 2048"/>
              <a:gd name="T18" fmla="*/ 2147483646 w 2048"/>
              <a:gd name="T19" fmla="*/ 2147483646 h 2048"/>
              <a:gd name="T20" fmla="*/ 2147483646 w 2048"/>
              <a:gd name="T21" fmla="*/ 2147483646 h 2048"/>
              <a:gd name="T22" fmla="*/ 2147483646 w 2048"/>
              <a:gd name="T23" fmla="*/ 2147483646 h 2048"/>
              <a:gd name="T24" fmla="*/ 2147483646 w 2048"/>
              <a:gd name="T25" fmla="*/ 2147483646 h 2048"/>
              <a:gd name="T26" fmla="*/ 2147483646 w 2048"/>
              <a:gd name="T27" fmla="*/ 2147483646 h 2048"/>
              <a:gd name="T28" fmla="*/ 2147483646 w 2048"/>
              <a:gd name="T29" fmla="*/ 2147483646 h 2048"/>
              <a:gd name="T30" fmla="*/ 2147483646 w 2048"/>
              <a:gd name="T31" fmla="*/ 2147483646 h 2048"/>
              <a:gd name="T32" fmla="*/ 2147483646 w 2048"/>
              <a:gd name="T33" fmla="*/ 2147483646 h 2048"/>
              <a:gd name="T34" fmla="*/ 2147483646 w 2048"/>
              <a:gd name="T35" fmla="*/ 2147483646 h 2048"/>
              <a:gd name="T36" fmla="*/ 2147483646 w 2048"/>
              <a:gd name="T37" fmla="*/ 2147483646 h 2048"/>
              <a:gd name="T38" fmla="*/ 2147483646 w 2048"/>
              <a:gd name="T39" fmla="*/ 2147483646 h 2048"/>
              <a:gd name="T40" fmla="*/ 2147483646 w 2048"/>
              <a:gd name="T41" fmla="*/ 2147483646 h 2048"/>
              <a:gd name="T42" fmla="*/ 2147483646 w 2048"/>
              <a:gd name="T43" fmla="*/ 1961347342 h 2048"/>
              <a:gd name="T44" fmla="*/ 2147483646 w 2048"/>
              <a:gd name="T45" fmla="*/ 2147483646 h 2048"/>
              <a:gd name="T46" fmla="*/ 2147483646 w 2048"/>
              <a:gd name="T47" fmla="*/ 2147483646 h 2048"/>
              <a:gd name="T48" fmla="*/ 2147483646 w 2048"/>
              <a:gd name="T49" fmla="*/ 2147483646 h 2048"/>
              <a:gd name="T50" fmla="*/ 2147483646 w 2048"/>
              <a:gd name="T51" fmla="*/ 2147483646 h 2048"/>
              <a:gd name="T52" fmla="*/ 2147483646 w 2048"/>
              <a:gd name="T53" fmla="*/ 2147483646 h 2048"/>
              <a:gd name="T54" fmla="*/ 2147483646 w 2048"/>
              <a:gd name="T55" fmla="*/ 2147483646 h 2048"/>
              <a:gd name="T56" fmla="*/ 2147483646 w 2048"/>
              <a:gd name="T57" fmla="*/ 2147483646 h 2048"/>
              <a:gd name="T58" fmla="*/ 2147483646 w 2048"/>
              <a:gd name="T59" fmla="*/ 2147483646 h 2048"/>
              <a:gd name="T60" fmla="*/ 2147483646 w 2048"/>
              <a:gd name="T61" fmla="*/ 2147483646 h 2048"/>
              <a:gd name="T62" fmla="*/ 2147483646 w 2048"/>
              <a:gd name="T63" fmla="*/ 2147483646 h 2048"/>
              <a:gd name="T64" fmla="*/ 2147483646 w 2048"/>
              <a:gd name="T65" fmla="*/ 2147483646 h 2048"/>
              <a:gd name="T66" fmla="*/ 2147483646 w 2048"/>
              <a:gd name="T67" fmla="*/ 2147483646 h 2048"/>
              <a:gd name="T68" fmla="*/ 2147483646 w 2048"/>
              <a:gd name="T69" fmla="*/ 2147483646 h 2048"/>
              <a:gd name="T70" fmla="*/ 2147483646 w 2048"/>
              <a:gd name="T71" fmla="*/ 2147483646 h 204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48" h="2048">
                <a:moveTo>
                  <a:pt x="256" y="1792"/>
                </a:moveTo>
                <a:cubicBezTo>
                  <a:pt x="2048" y="1792"/>
                  <a:pt x="2048" y="1792"/>
                  <a:pt x="2048" y="1792"/>
                </a:cubicBezTo>
                <a:cubicBezTo>
                  <a:pt x="2048" y="2048"/>
                  <a:pt x="2048" y="2048"/>
                  <a:pt x="2048" y="2048"/>
                </a:cubicBezTo>
                <a:cubicBezTo>
                  <a:pt x="0" y="2048"/>
                  <a:pt x="0" y="2048"/>
                  <a:pt x="0" y="2048"/>
                </a:cubicBezTo>
                <a:cubicBezTo>
                  <a:pt x="0" y="0"/>
                  <a:pt x="0" y="0"/>
                  <a:pt x="0" y="0"/>
                </a:cubicBezTo>
                <a:cubicBezTo>
                  <a:pt x="256" y="0"/>
                  <a:pt x="256" y="0"/>
                  <a:pt x="256" y="0"/>
                </a:cubicBezTo>
                <a:lnTo>
                  <a:pt x="256" y="1792"/>
                </a:lnTo>
                <a:close/>
                <a:moveTo>
                  <a:pt x="576" y="1664"/>
                </a:moveTo>
                <a:cubicBezTo>
                  <a:pt x="470" y="1664"/>
                  <a:pt x="384" y="1578"/>
                  <a:pt x="384" y="1472"/>
                </a:cubicBezTo>
                <a:cubicBezTo>
                  <a:pt x="384" y="1366"/>
                  <a:pt x="470" y="1280"/>
                  <a:pt x="576" y="1280"/>
                </a:cubicBezTo>
                <a:cubicBezTo>
                  <a:pt x="582" y="1280"/>
                  <a:pt x="587" y="1280"/>
                  <a:pt x="593" y="1281"/>
                </a:cubicBezTo>
                <a:cubicBezTo>
                  <a:pt x="799" y="937"/>
                  <a:pt x="799" y="937"/>
                  <a:pt x="799" y="937"/>
                </a:cubicBezTo>
                <a:cubicBezTo>
                  <a:pt x="779" y="907"/>
                  <a:pt x="768" y="871"/>
                  <a:pt x="768" y="832"/>
                </a:cubicBezTo>
                <a:cubicBezTo>
                  <a:pt x="768" y="726"/>
                  <a:pt x="854" y="640"/>
                  <a:pt x="960" y="640"/>
                </a:cubicBezTo>
                <a:cubicBezTo>
                  <a:pt x="1066" y="640"/>
                  <a:pt x="1152" y="726"/>
                  <a:pt x="1152" y="832"/>
                </a:cubicBezTo>
                <a:cubicBezTo>
                  <a:pt x="1152" y="871"/>
                  <a:pt x="1141" y="907"/>
                  <a:pt x="1121" y="937"/>
                </a:cubicBezTo>
                <a:cubicBezTo>
                  <a:pt x="1327" y="1281"/>
                  <a:pt x="1327" y="1281"/>
                  <a:pt x="1327" y="1281"/>
                </a:cubicBezTo>
                <a:cubicBezTo>
                  <a:pt x="1333" y="1280"/>
                  <a:pt x="1338" y="1280"/>
                  <a:pt x="1344" y="1280"/>
                </a:cubicBezTo>
                <a:cubicBezTo>
                  <a:pt x="1348" y="1280"/>
                  <a:pt x="1352" y="1280"/>
                  <a:pt x="1357" y="1280"/>
                </a:cubicBezTo>
                <a:cubicBezTo>
                  <a:pt x="1697" y="684"/>
                  <a:pt x="1697" y="684"/>
                  <a:pt x="1697" y="684"/>
                </a:cubicBezTo>
                <a:cubicBezTo>
                  <a:pt x="1676" y="653"/>
                  <a:pt x="1664" y="616"/>
                  <a:pt x="1664" y="576"/>
                </a:cubicBezTo>
                <a:cubicBezTo>
                  <a:pt x="1664" y="470"/>
                  <a:pt x="1750" y="384"/>
                  <a:pt x="1856" y="384"/>
                </a:cubicBezTo>
                <a:cubicBezTo>
                  <a:pt x="1962" y="384"/>
                  <a:pt x="2048" y="470"/>
                  <a:pt x="2048" y="576"/>
                </a:cubicBezTo>
                <a:cubicBezTo>
                  <a:pt x="2048" y="682"/>
                  <a:pt x="1962" y="768"/>
                  <a:pt x="1856" y="768"/>
                </a:cubicBezTo>
                <a:cubicBezTo>
                  <a:pt x="1852" y="768"/>
                  <a:pt x="1848" y="768"/>
                  <a:pt x="1843" y="768"/>
                </a:cubicBezTo>
                <a:cubicBezTo>
                  <a:pt x="1503" y="1364"/>
                  <a:pt x="1503" y="1364"/>
                  <a:pt x="1503" y="1364"/>
                </a:cubicBezTo>
                <a:cubicBezTo>
                  <a:pt x="1524" y="1395"/>
                  <a:pt x="1536" y="1432"/>
                  <a:pt x="1536" y="1472"/>
                </a:cubicBezTo>
                <a:cubicBezTo>
                  <a:pt x="1536" y="1578"/>
                  <a:pt x="1450" y="1664"/>
                  <a:pt x="1344" y="1664"/>
                </a:cubicBezTo>
                <a:cubicBezTo>
                  <a:pt x="1238" y="1664"/>
                  <a:pt x="1152" y="1578"/>
                  <a:pt x="1152" y="1472"/>
                </a:cubicBezTo>
                <a:cubicBezTo>
                  <a:pt x="1152" y="1433"/>
                  <a:pt x="1163" y="1397"/>
                  <a:pt x="1183" y="1367"/>
                </a:cubicBezTo>
                <a:cubicBezTo>
                  <a:pt x="977" y="1023"/>
                  <a:pt x="977" y="1023"/>
                  <a:pt x="977" y="1023"/>
                </a:cubicBezTo>
                <a:cubicBezTo>
                  <a:pt x="971" y="1024"/>
                  <a:pt x="966" y="1024"/>
                  <a:pt x="960" y="1024"/>
                </a:cubicBezTo>
                <a:cubicBezTo>
                  <a:pt x="954" y="1024"/>
                  <a:pt x="949" y="1024"/>
                  <a:pt x="943" y="1023"/>
                </a:cubicBezTo>
                <a:cubicBezTo>
                  <a:pt x="737" y="1367"/>
                  <a:pt x="737" y="1367"/>
                  <a:pt x="737" y="1367"/>
                </a:cubicBezTo>
                <a:cubicBezTo>
                  <a:pt x="757" y="1397"/>
                  <a:pt x="768" y="1433"/>
                  <a:pt x="768" y="1472"/>
                </a:cubicBezTo>
                <a:cubicBezTo>
                  <a:pt x="768" y="1578"/>
                  <a:pt x="682" y="1664"/>
                  <a:pt x="576" y="16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350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54" name="组合 3"/>
          <p:cNvGrpSpPr/>
          <p:nvPr/>
        </p:nvGrpSpPr>
        <p:grpSpPr bwMode="auto">
          <a:xfrm>
            <a:off x="7352509" y="2663041"/>
            <a:ext cx="325990" cy="316327"/>
            <a:chOff x="8263" y="2183"/>
            <a:chExt cx="532" cy="516"/>
          </a:xfrm>
        </p:grpSpPr>
        <p:sp>
          <p:nvSpPr>
            <p:cNvPr id="55" name="Freeform 21"/>
            <p:cNvSpPr/>
            <p:nvPr/>
          </p:nvSpPr>
          <p:spPr bwMode="auto">
            <a:xfrm>
              <a:off x="8553" y="2485"/>
              <a:ext cx="242" cy="216"/>
            </a:xfrm>
            <a:custGeom>
              <a:avLst/>
              <a:gdLst>
                <a:gd name="T0" fmla="*/ 18 w 68"/>
                <a:gd name="T1" fmla="*/ 13 h 61"/>
                <a:gd name="T2" fmla="*/ 18 w 68"/>
                <a:gd name="T3" fmla="*/ 0 h 61"/>
                <a:gd name="T4" fmla="*/ 0 w 68"/>
                <a:gd name="T5" fmla="*/ 31 h 61"/>
                <a:gd name="T6" fmla="*/ 18 w 68"/>
                <a:gd name="T7" fmla="*/ 61 h 61"/>
                <a:gd name="T8" fmla="*/ 18 w 68"/>
                <a:gd name="T9" fmla="*/ 48 h 61"/>
                <a:gd name="T10" fmla="*/ 36 w 68"/>
                <a:gd name="T11" fmla="*/ 48 h 61"/>
                <a:gd name="T12" fmla="*/ 46 w 68"/>
                <a:gd name="T13" fmla="*/ 42 h 61"/>
                <a:gd name="T14" fmla="*/ 68 w 68"/>
                <a:gd name="T15" fmla="*/ 4 h 61"/>
                <a:gd name="T16" fmla="*/ 53 w 68"/>
                <a:gd name="T17" fmla="*/ 13 h 61"/>
                <a:gd name="T18" fmla="*/ 18 w 68"/>
                <a:gd name="T19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1">
                  <a:moveTo>
                    <a:pt x="18" y="1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0" y="22"/>
                    <a:pt x="0" y="31"/>
                  </a:cubicBezTo>
                  <a:cubicBezTo>
                    <a:pt x="0" y="39"/>
                    <a:pt x="18" y="61"/>
                    <a:pt x="18" y="61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0" y="48"/>
                    <a:pt x="44" y="46"/>
                    <a:pt x="46" y="4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5" y="10"/>
                    <a:pt x="59" y="13"/>
                    <a:pt x="53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6" name="Freeform 22"/>
            <p:cNvSpPr/>
            <p:nvPr/>
          </p:nvSpPr>
          <p:spPr bwMode="auto">
            <a:xfrm>
              <a:off x="8525" y="2193"/>
              <a:ext cx="190" cy="167"/>
            </a:xfrm>
            <a:custGeom>
              <a:avLst/>
              <a:gdLst>
                <a:gd name="T0" fmla="*/ 36 w 54"/>
                <a:gd name="T1" fmla="*/ 7 h 47"/>
                <a:gd name="T2" fmla="*/ 24 w 54"/>
                <a:gd name="T3" fmla="*/ 0 h 47"/>
                <a:gd name="T4" fmla="*/ 12 w 54"/>
                <a:gd name="T5" fmla="*/ 7 h 47"/>
                <a:gd name="T6" fmla="*/ 4 w 54"/>
                <a:gd name="T7" fmla="*/ 22 h 47"/>
                <a:gd name="T8" fmla="*/ 12 w 54"/>
                <a:gd name="T9" fmla="*/ 36 h 47"/>
                <a:gd name="T10" fmla="*/ 0 w 54"/>
                <a:gd name="T11" fmla="*/ 42 h 47"/>
                <a:gd name="T12" fmla="*/ 36 w 54"/>
                <a:gd name="T13" fmla="*/ 42 h 47"/>
                <a:gd name="T14" fmla="*/ 54 w 54"/>
                <a:gd name="T15" fmla="*/ 12 h 47"/>
                <a:gd name="T16" fmla="*/ 42 w 54"/>
                <a:gd name="T17" fmla="*/ 18 h 47"/>
                <a:gd name="T18" fmla="*/ 36 w 54"/>
                <a:gd name="T1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7">
                  <a:moveTo>
                    <a:pt x="36" y="7"/>
                  </a:moveTo>
                  <a:cubicBezTo>
                    <a:pt x="33" y="3"/>
                    <a:pt x="29" y="0"/>
                    <a:pt x="24" y="0"/>
                  </a:cubicBezTo>
                  <a:cubicBezTo>
                    <a:pt x="19" y="0"/>
                    <a:pt x="14" y="3"/>
                    <a:pt x="12" y="7"/>
                  </a:cubicBezTo>
                  <a:cubicBezTo>
                    <a:pt x="12" y="7"/>
                    <a:pt x="8" y="14"/>
                    <a:pt x="4" y="22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28" y="47"/>
                    <a:pt x="36" y="42"/>
                  </a:cubicBezTo>
                  <a:cubicBezTo>
                    <a:pt x="44" y="38"/>
                    <a:pt x="54" y="12"/>
                    <a:pt x="54" y="12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38" y="10"/>
                    <a:pt x="3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7" name="Freeform 23"/>
            <p:cNvSpPr/>
            <p:nvPr/>
          </p:nvSpPr>
          <p:spPr bwMode="auto">
            <a:xfrm>
              <a:off x="8621" y="2344"/>
              <a:ext cx="174" cy="171"/>
            </a:xfrm>
            <a:custGeom>
              <a:avLst/>
              <a:gdLst>
                <a:gd name="T0" fmla="*/ 46 w 49"/>
                <a:gd name="T1" fmla="*/ 41 h 48"/>
                <a:gd name="T2" fmla="*/ 46 w 49"/>
                <a:gd name="T3" fmla="*/ 27 h 48"/>
                <a:gd name="T4" fmla="*/ 31 w 49"/>
                <a:gd name="T5" fmla="*/ 0 h 48"/>
                <a:gd name="T6" fmla="*/ 0 w 49"/>
                <a:gd name="T7" fmla="*/ 18 h 48"/>
                <a:gd name="T8" fmla="*/ 18 w 49"/>
                <a:gd name="T9" fmla="*/ 48 h 48"/>
                <a:gd name="T10" fmla="*/ 34 w 49"/>
                <a:gd name="T11" fmla="*/ 48 h 48"/>
                <a:gd name="T12" fmla="*/ 46 w 49"/>
                <a:gd name="T13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46" y="41"/>
                  </a:moveTo>
                  <a:cubicBezTo>
                    <a:pt x="49" y="37"/>
                    <a:pt x="49" y="32"/>
                    <a:pt x="46" y="27"/>
                  </a:cubicBezTo>
                  <a:cubicBezTo>
                    <a:pt x="46" y="27"/>
                    <a:pt x="37" y="12"/>
                    <a:pt x="31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6" y="48"/>
                    <a:pt x="34" y="48"/>
                    <a:pt x="34" y="48"/>
                  </a:cubicBezTo>
                  <a:cubicBezTo>
                    <a:pt x="39" y="48"/>
                    <a:pt x="44" y="46"/>
                    <a:pt x="46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8" name="Freeform 24"/>
            <p:cNvSpPr/>
            <p:nvPr/>
          </p:nvSpPr>
          <p:spPr bwMode="auto">
            <a:xfrm>
              <a:off x="8264" y="2367"/>
              <a:ext cx="187" cy="272"/>
            </a:xfrm>
            <a:custGeom>
              <a:avLst/>
              <a:gdLst>
                <a:gd name="T0" fmla="*/ 42 w 53"/>
                <a:gd name="T1" fmla="*/ 28 h 76"/>
                <a:gd name="T2" fmla="*/ 53 w 53"/>
                <a:gd name="T3" fmla="*/ 35 h 76"/>
                <a:gd name="T4" fmla="*/ 35 w 53"/>
                <a:gd name="T5" fmla="*/ 4 h 76"/>
                <a:gd name="T6" fmla="*/ 0 w 53"/>
                <a:gd name="T7" fmla="*/ 4 h 76"/>
                <a:gd name="T8" fmla="*/ 11 w 53"/>
                <a:gd name="T9" fmla="*/ 11 h 76"/>
                <a:gd name="T10" fmla="*/ 2 w 53"/>
                <a:gd name="T11" fmla="*/ 26 h 76"/>
                <a:gd name="T12" fmla="*/ 2 w 53"/>
                <a:gd name="T13" fmla="*/ 38 h 76"/>
                <a:gd name="T14" fmla="*/ 24 w 53"/>
                <a:gd name="T15" fmla="*/ 76 h 76"/>
                <a:gd name="T16" fmla="*/ 24 w 53"/>
                <a:gd name="T17" fmla="*/ 58 h 76"/>
                <a:gd name="T18" fmla="*/ 42 w 53"/>
                <a:gd name="T19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76">
                  <a:moveTo>
                    <a:pt x="42" y="28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43" y="9"/>
                    <a:pt x="35" y="4"/>
                  </a:cubicBezTo>
                  <a:cubicBezTo>
                    <a:pt x="28" y="0"/>
                    <a:pt x="0" y="4"/>
                    <a:pt x="0" y="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30"/>
                    <a:pt x="0" y="34"/>
                    <a:pt x="2" y="38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1" y="71"/>
                    <a:pt x="21" y="64"/>
                    <a:pt x="24" y="58"/>
                  </a:cubicBezTo>
                  <a:lnTo>
                    <a:pt x="42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9" name="Freeform 25"/>
            <p:cNvSpPr/>
            <p:nvPr/>
          </p:nvSpPr>
          <p:spPr bwMode="auto">
            <a:xfrm>
              <a:off x="8351" y="2531"/>
              <a:ext cx="164" cy="127"/>
            </a:xfrm>
            <a:custGeom>
              <a:avLst/>
              <a:gdLst>
                <a:gd name="T0" fmla="*/ 2 w 46"/>
                <a:gd name="T1" fmla="*/ 29 h 36"/>
                <a:gd name="T2" fmla="*/ 14 w 46"/>
                <a:gd name="T3" fmla="*/ 36 h 36"/>
                <a:gd name="T4" fmla="*/ 46 w 46"/>
                <a:gd name="T5" fmla="*/ 36 h 36"/>
                <a:gd name="T6" fmla="*/ 46 w 46"/>
                <a:gd name="T7" fmla="*/ 0 h 36"/>
                <a:gd name="T8" fmla="*/ 10 w 46"/>
                <a:gd name="T9" fmla="*/ 0 h 36"/>
                <a:gd name="T10" fmla="*/ 2 w 46"/>
                <a:gd name="T11" fmla="*/ 15 h 36"/>
                <a:gd name="T12" fmla="*/ 2 w 46"/>
                <a:gd name="T13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6">
                  <a:moveTo>
                    <a:pt x="2" y="29"/>
                  </a:moveTo>
                  <a:cubicBezTo>
                    <a:pt x="5" y="33"/>
                    <a:pt x="9" y="36"/>
                    <a:pt x="14" y="36"/>
                  </a:cubicBezTo>
                  <a:cubicBezTo>
                    <a:pt x="14" y="36"/>
                    <a:pt x="32" y="36"/>
                    <a:pt x="46" y="3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2" y="15"/>
                    <a:pt x="2" y="15"/>
                  </a:cubicBezTo>
                  <a:cubicBezTo>
                    <a:pt x="0" y="19"/>
                    <a:pt x="0" y="24"/>
                    <a:pt x="2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0" name="Freeform 26"/>
            <p:cNvSpPr/>
            <p:nvPr/>
          </p:nvSpPr>
          <p:spPr bwMode="auto">
            <a:xfrm>
              <a:off x="8351" y="2182"/>
              <a:ext cx="260" cy="195"/>
            </a:xfrm>
            <a:custGeom>
              <a:avLst/>
              <a:gdLst>
                <a:gd name="T0" fmla="*/ 0 w 73"/>
                <a:gd name="T1" fmla="*/ 38 h 55"/>
                <a:gd name="T2" fmla="*/ 31 w 73"/>
                <a:gd name="T3" fmla="*/ 55 h 55"/>
                <a:gd name="T4" fmla="*/ 58 w 73"/>
                <a:gd name="T5" fmla="*/ 9 h 55"/>
                <a:gd name="T6" fmla="*/ 73 w 73"/>
                <a:gd name="T7" fmla="*/ 0 h 55"/>
                <a:gd name="T8" fmla="*/ 29 w 73"/>
                <a:gd name="T9" fmla="*/ 0 h 55"/>
                <a:gd name="T10" fmla="*/ 19 w 73"/>
                <a:gd name="T11" fmla="*/ 6 h 55"/>
                <a:gd name="T12" fmla="*/ 0 w 73"/>
                <a:gd name="T13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55">
                  <a:moveTo>
                    <a:pt x="0" y="38"/>
                  </a:move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54" y="16"/>
                    <a:pt x="58" y="9"/>
                  </a:cubicBezTo>
                  <a:cubicBezTo>
                    <a:pt x="61" y="3"/>
                    <a:pt x="67" y="0"/>
                    <a:pt x="7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1" y="2"/>
                    <a:pt x="19" y="6"/>
                  </a:cubicBezTo>
                  <a:cubicBezTo>
                    <a:pt x="15" y="12"/>
                    <a:pt x="0" y="38"/>
                    <a:pt x="0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13836" y="2941642"/>
            <a:ext cx="559550" cy="558194"/>
            <a:chOff x="4448949" y="5252205"/>
            <a:chExt cx="610979" cy="609498"/>
          </a:xfrm>
          <a:solidFill>
            <a:schemeClr val="accent3"/>
          </a:solidFill>
        </p:grpSpPr>
        <p:sp>
          <p:nvSpPr>
            <p:cNvPr id="7" name="Freeform 505"/>
            <p:cNvSpPr>
              <a:spLocks noEditPoints="1"/>
            </p:cNvSpPr>
            <p:nvPr/>
          </p:nvSpPr>
          <p:spPr bwMode="auto">
            <a:xfrm>
              <a:off x="4625207" y="5403284"/>
              <a:ext cx="259203" cy="404357"/>
            </a:xfrm>
            <a:custGeom>
              <a:avLst/>
              <a:gdLst>
                <a:gd name="T0" fmla="*/ 72 w 148"/>
                <a:gd name="T1" fmla="*/ 231 h 231"/>
                <a:gd name="T2" fmla="*/ 43 w 148"/>
                <a:gd name="T3" fmla="*/ 226 h 231"/>
                <a:gd name="T4" fmla="*/ 36 w 148"/>
                <a:gd name="T5" fmla="*/ 207 h 231"/>
                <a:gd name="T6" fmla="*/ 31 w 148"/>
                <a:gd name="T7" fmla="*/ 158 h 231"/>
                <a:gd name="T8" fmla="*/ 23 w 148"/>
                <a:gd name="T9" fmla="*/ 135 h 231"/>
                <a:gd name="T10" fmla="*/ 10 w 148"/>
                <a:gd name="T11" fmla="*/ 112 h 231"/>
                <a:gd name="T12" fmla="*/ 2 w 148"/>
                <a:gd name="T13" fmla="*/ 63 h 231"/>
                <a:gd name="T14" fmla="*/ 73 w 148"/>
                <a:gd name="T15" fmla="*/ 0 h 231"/>
                <a:gd name="T16" fmla="*/ 74 w 148"/>
                <a:gd name="T17" fmla="*/ 0 h 231"/>
                <a:gd name="T18" fmla="*/ 146 w 148"/>
                <a:gd name="T19" fmla="*/ 63 h 231"/>
                <a:gd name="T20" fmla="*/ 138 w 148"/>
                <a:gd name="T21" fmla="*/ 112 h 231"/>
                <a:gd name="T22" fmla="*/ 125 w 148"/>
                <a:gd name="T23" fmla="*/ 135 h 231"/>
                <a:gd name="T24" fmla="*/ 116 w 148"/>
                <a:gd name="T25" fmla="*/ 158 h 231"/>
                <a:gd name="T26" fmla="*/ 111 w 148"/>
                <a:gd name="T27" fmla="*/ 207 h 231"/>
                <a:gd name="T28" fmla="*/ 104 w 148"/>
                <a:gd name="T29" fmla="*/ 226 h 231"/>
                <a:gd name="T30" fmla="*/ 72 w 148"/>
                <a:gd name="T31" fmla="*/ 231 h 231"/>
                <a:gd name="T32" fmla="*/ 72 w 148"/>
                <a:gd name="T33" fmla="*/ 214 h 231"/>
                <a:gd name="T34" fmla="*/ 96 w 148"/>
                <a:gd name="T35" fmla="*/ 170 h 231"/>
                <a:gd name="T36" fmla="*/ 98 w 148"/>
                <a:gd name="T37" fmla="*/ 165 h 231"/>
                <a:gd name="T38" fmla="*/ 99 w 148"/>
                <a:gd name="T39" fmla="*/ 157 h 231"/>
                <a:gd name="T40" fmla="*/ 102 w 148"/>
                <a:gd name="T41" fmla="*/ 146 h 231"/>
                <a:gd name="T42" fmla="*/ 130 w 148"/>
                <a:gd name="T43" fmla="*/ 66 h 231"/>
                <a:gd name="T44" fmla="*/ 119 w 148"/>
                <a:gd name="T45" fmla="*/ 41 h 231"/>
                <a:gd name="T46" fmla="*/ 74 w 148"/>
                <a:gd name="T47" fmla="*/ 17 h 231"/>
                <a:gd name="T48" fmla="*/ 74 w 148"/>
                <a:gd name="T49" fmla="*/ 17 h 231"/>
                <a:gd name="T50" fmla="*/ 29 w 148"/>
                <a:gd name="T51" fmla="*/ 41 h 231"/>
                <a:gd name="T52" fmla="*/ 18 w 148"/>
                <a:gd name="T53" fmla="*/ 66 h 231"/>
                <a:gd name="T54" fmla="*/ 25 w 148"/>
                <a:gd name="T55" fmla="*/ 105 h 231"/>
                <a:gd name="T56" fmla="*/ 46 w 148"/>
                <a:gd name="T57" fmla="*/ 146 h 231"/>
                <a:gd name="T58" fmla="*/ 48 w 148"/>
                <a:gd name="T59" fmla="*/ 157 h 231"/>
                <a:gd name="T60" fmla="*/ 50 w 148"/>
                <a:gd name="T61" fmla="*/ 165 h 231"/>
                <a:gd name="T62" fmla="*/ 52 w 148"/>
                <a:gd name="T63" fmla="*/ 17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231">
                  <a:moveTo>
                    <a:pt x="72" y="231"/>
                  </a:moveTo>
                  <a:cubicBezTo>
                    <a:pt x="72" y="231"/>
                    <a:pt x="72" y="231"/>
                    <a:pt x="72" y="231"/>
                  </a:cubicBezTo>
                  <a:cubicBezTo>
                    <a:pt x="59" y="231"/>
                    <a:pt x="50" y="228"/>
                    <a:pt x="46" y="226"/>
                  </a:cubicBezTo>
                  <a:cubicBezTo>
                    <a:pt x="43" y="226"/>
                    <a:pt x="43" y="226"/>
                    <a:pt x="43" y="226"/>
                  </a:cubicBezTo>
                  <a:cubicBezTo>
                    <a:pt x="42" y="224"/>
                    <a:pt x="42" y="224"/>
                    <a:pt x="42" y="224"/>
                  </a:cubicBezTo>
                  <a:cubicBezTo>
                    <a:pt x="39" y="220"/>
                    <a:pt x="37" y="214"/>
                    <a:pt x="36" y="207"/>
                  </a:cubicBezTo>
                  <a:cubicBezTo>
                    <a:pt x="35" y="198"/>
                    <a:pt x="34" y="186"/>
                    <a:pt x="35" y="172"/>
                  </a:cubicBezTo>
                  <a:cubicBezTo>
                    <a:pt x="33" y="169"/>
                    <a:pt x="31" y="164"/>
                    <a:pt x="31" y="158"/>
                  </a:cubicBezTo>
                  <a:cubicBezTo>
                    <a:pt x="31" y="153"/>
                    <a:pt x="29" y="142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2" y="134"/>
                    <a:pt x="16" y="125"/>
                    <a:pt x="10" y="112"/>
                  </a:cubicBezTo>
                  <a:cubicBezTo>
                    <a:pt x="6" y="104"/>
                    <a:pt x="4" y="96"/>
                    <a:pt x="2" y="89"/>
                  </a:cubicBezTo>
                  <a:cubicBezTo>
                    <a:pt x="0" y="79"/>
                    <a:pt x="0" y="71"/>
                    <a:pt x="2" y="63"/>
                  </a:cubicBezTo>
                  <a:cubicBezTo>
                    <a:pt x="2" y="61"/>
                    <a:pt x="5" y="47"/>
                    <a:pt x="14" y="32"/>
                  </a:cubicBezTo>
                  <a:cubicBezTo>
                    <a:pt x="24" y="17"/>
                    <a:pt x="41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107" y="0"/>
                    <a:pt x="124" y="18"/>
                    <a:pt x="134" y="32"/>
                  </a:cubicBezTo>
                  <a:cubicBezTo>
                    <a:pt x="143" y="47"/>
                    <a:pt x="146" y="61"/>
                    <a:pt x="146" y="63"/>
                  </a:cubicBezTo>
                  <a:cubicBezTo>
                    <a:pt x="148" y="71"/>
                    <a:pt x="147" y="80"/>
                    <a:pt x="145" y="89"/>
                  </a:cubicBezTo>
                  <a:cubicBezTo>
                    <a:pt x="144" y="96"/>
                    <a:pt x="141" y="104"/>
                    <a:pt x="138" y="112"/>
                  </a:cubicBezTo>
                  <a:cubicBezTo>
                    <a:pt x="132" y="125"/>
                    <a:pt x="125" y="135"/>
                    <a:pt x="125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19" y="142"/>
                    <a:pt x="117" y="153"/>
                    <a:pt x="116" y="158"/>
                  </a:cubicBezTo>
                  <a:cubicBezTo>
                    <a:pt x="117" y="164"/>
                    <a:pt x="114" y="169"/>
                    <a:pt x="113" y="172"/>
                  </a:cubicBezTo>
                  <a:cubicBezTo>
                    <a:pt x="113" y="186"/>
                    <a:pt x="113" y="198"/>
                    <a:pt x="111" y="207"/>
                  </a:cubicBezTo>
                  <a:cubicBezTo>
                    <a:pt x="110" y="214"/>
                    <a:pt x="108" y="220"/>
                    <a:pt x="106" y="223"/>
                  </a:cubicBezTo>
                  <a:cubicBezTo>
                    <a:pt x="104" y="226"/>
                    <a:pt x="104" y="226"/>
                    <a:pt x="104" y="226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91" y="230"/>
                    <a:pt x="81" y="231"/>
                    <a:pt x="72" y="231"/>
                  </a:cubicBezTo>
                  <a:close/>
                  <a:moveTo>
                    <a:pt x="55" y="212"/>
                  </a:moveTo>
                  <a:cubicBezTo>
                    <a:pt x="58" y="213"/>
                    <a:pt x="64" y="214"/>
                    <a:pt x="72" y="214"/>
                  </a:cubicBezTo>
                  <a:cubicBezTo>
                    <a:pt x="79" y="214"/>
                    <a:pt x="86" y="213"/>
                    <a:pt x="93" y="211"/>
                  </a:cubicBezTo>
                  <a:cubicBezTo>
                    <a:pt x="95" y="207"/>
                    <a:pt x="97" y="196"/>
                    <a:pt x="96" y="170"/>
                  </a:cubicBezTo>
                  <a:cubicBezTo>
                    <a:pt x="95" y="167"/>
                    <a:pt x="95" y="167"/>
                    <a:pt x="95" y="167"/>
                  </a:cubicBezTo>
                  <a:cubicBezTo>
                    <a:pt x="98" y="165"/>
                    <a:pt x="98" y="165"/>
                    <a:pt x="98" y="165"/>
                  </a:cubicBezTo>
                  <a:cubicBezTo>
                    <a:pt x="98" y="164"/>
                    <a:pt x="100" y="161"/>
                    <a:pt x="100" y="158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6"/>
                    <a:pt x="100" y="152"/>
                    <a:pt x="102" y="146"/>
                  </a:cubicBezTo>
                  <a:cubicBezTo>
                    <a:pt x="104" y="137"/>
                    <a:pt x="107" y="130"/>
                    <a:pt x="111" y="125"/>
                  </a:cubicBezTo>
                  <a:cubicBezTo>
                    <a:pt x="113" y="122"/>
                    <a:pt x="134" y="91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29" y="65"/>
                    <a:pt x="127" y="53"/>
                    <a:pt x="119" y="41"/>
                  </a:cubicBezTo>
                  <a:cubicBezTo>
                    <a:pt x="109" y="25"/>
                    <a:pt x="9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3" y="17"/>
                  </a:cubicBezTo>
                  <a:cubicBezTo>
                    <a:pt x="54" y="17"/>
                    <a:pt x="39" y="25"/>
                    <a:pt x="29" y="41"/>
                  </a:cubicBezTo>
                  <a:cubicBezTo>
                    <a:pt x="21" y="5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79"/>
                    <a:pt x="21" y="94"/>
                    <a:pt x="25" y="105"/>
                  </a:cubicBezTo>
                  <a:cubicBezTo>
                    <a:pt x="30" y="116"/>
                    <a:pt x="35" y="124"/>
                    <a:pt x="36" y="125"/>
                  </a:cubicBezTo>
                  <a:cubicBezTo>
                    <a:pt x="41" y="130"/>
                    <a:pt x="44" y="137"/>
                    <a:pt x="46" y="146"/>
                  </a:cubicBezTo>
                  <a:cubicBezTo>
                    <a:pt x="48" y="152"/>
                    <a:pt x="48" y="156"/>
                    <a:pt x="48" y="157"/>
                  </a:cubicBezTo>
                  <a:cubicBezTo>
                    <a:pt x="48" y="157"/>
                    <a:pt x="48" y="157"/>
                    <a:pt x="48" y="157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62"/>
                    <a:pt x="50" y="165"/>
                    <a:pt x="50" y="165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70"/>
                    <a:pt x="52" y="170"/>
                    <a:pt x="52" y="170"/>
                  </a:cubicBezTo>
                  <a:cubicBezTo>
                    <a:pt x="51" y="197"/>
                    <a:pt x="53" y="208"/>
                    <a:pt x="55" y="2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506"/>
            <p:cNvSpPr/>
            <p:nvPr/>
          </p:nvSpPr>
          <p:spPr bwMode="auto">
            <a:xfrm>
              <a:off x="4704449" y="5692110"/>
              <a:ext cx="99978" cy="101460"/>
            </a:xfrm>
            <a:custGeom>
              <a:avLst/>
              <a:gdLst>
                <a:gd name="T0" fmla="*/ 1 w 57"/>
                <a:gd name="T1" fmla="*/ 1 h 58"/>
                <a:gd name="T2" fmla="*/ 57 w 57"/>
                <a:gd name="T3" fmla="*/ 0 h 58"/>
                <a:gd name="T4" fmla="*/ 52 w 57"/>
                <a:gd name="T5" fmla="*/ 48 h 58"/>
                <a:gd name="T6" fmla="*/ 26 w 57"/>
                <a:gd name="T7" fmla="*/ 58 h 58"/>
                <a:gd name="T8" fmla="*/ 0 w 57"/>
                <a:gd name="T9" fmla="*/ 45 h 58"/>
                <a:gd name="T10" fmla="*/ 1 w 57"/>
                <a:gd name="T11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8">
                  <a:moveTo>
                    <a:pt x="1" y="1"/>
                  </a:moveTo>
                  <a:cubicBezTo>
                    <a:pt x="1" y="1"/>
                    <a:pt x="22" y="12"/>
                    <a:pt x="57" y="0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507"/>
            <p:cNvSpPr/>
            <p:nvPr/>
          </p:nvSpPr>
          <p:spPr bwMode="auto">
            <a:xfrm>
              <a:off x="4740737" y="5620274"/>
              <a:ext cx="28142" cy="128120"/>
            </a:xfrm>
            <a:custGeom>
              <a:avLst/>
              <a:gdLst>
                <a:gd name="T0" fmla="*/ 16 w 16"/>
                <a:gd name="T1" fmla="*/ 65 h 73"/>
                <a:gd name="T2" fmla="*/ 8 w 16"/>
                <a:gd name="T3" fmla="*/ 73 h 73"/>
                <a:gd name="T4" fmla="*/ 8 w 16"/>
                <a:gd name="T5" fmla="*/ 73 h 73"/>
                <a:gd name="T6" fmla="*/ 1 w 16"/>
                <a:gd name="T7" fmla="*/ 65 h 73"/>
                <a:gd name="T8" fmla="*/ 0 w 16"/>
                <a:gd name="T9" fmla="*/ 8 h 73"/>
                <a:gd name="T10" fmla="*/ 7 w 16"/>
                <a:gd name="T11" fmla="*/ 0 h 73"/>
                <a:gd name="T12" fmla="*/ 7 w 16"/>
                <a:gd name="T13" fmla="*/ 0 h 73"/>
                <a:gd name="T14" fmla="*/ 15 w 16"/>
                <a:gd name="T15" fmla="*/ 8 h 73"/>
                <a:gd name="T16" fmla="*/ 16 w 16"/>
                <a:gd name="T17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3">
                  <a:moveTo>
                    <a:pt x="16" y="65"/>
                  </a:moveTo>
                  <a:cubicBezTo>
                    <a:pt x="16" y="69"/>
                    <a:pt x="12" y="73"/>
                    <a:pt x="8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4" y="73"/>
                    <a:pt x="1" y="69"/>
                    <a:pt x="1" y="6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4"/>
                    <a:pt x="15" y="8"/>
                  </a:cubicBezTo>
                  <a:lnTo>
                    <a:pt x="16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508"/>
            <p:cNvSpPr/>
            <p:nvPr/>
          </p:nvSpPr>
          <p:spPr bwMode="auto">
            <a:xfrm>
              <a:off x="4699265" y="5511408"/>
              <a:ext cx="102941" cy="143673"/>
            </a:xfrm>
            <a:custGeom>
              <a:avLst/>
              <a:gdLst>
                <a:gd name="T0" fmla="*/ 75 w 139"/>
                <a:gd name="T1" fmla="*/ 194 h 194"/>
                <a:gd name="T2" fmla="*/ 0 w 139"/>
                <a:gd name="T3" fmla="*/ 12 h 194"/>
                <a:gd name="T4" fmla="*/ 14 w 139"/>
                <a:gd name="T5" fmla="*/ 7 h 194"/>
                <a:gd name="T6" fmla="*/ 73 w 139"/>
                <a:gd name="T7" fmla="*/ 147 h 194"/>
                <a:gd name="T8" fmla="*/ 123 w 139"/>
                <a:gd name="T9" fmla="*/ 0 h 194"/>
                <a:gd name="T10" fmla="*/ 139 w 139"/>
                <a:gd name="T11" fmla="*/ 5 h 194"/>
                <a:gd name="T12" fmla="*/ 75 w 139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94">
                  <a:moveTo>
                    <a:pt x="75" y="194"/>
                  </a:moveTo>
                  <a:lnTo>
                    <a:pt x="0" y="12"/>
                  </a:lnTo>
                  <a:lnTo>
                    <a:pt x="14" y="7"/>
                  </a:lnTo>
                  <a:lnTo>
                    <a:pt x="73" y="147"/>
                  </a:lnTo>
                  <a:lnTo>
                    <a:pt x="123" y="0"/>
                  </a:lnTo>
                  <a:lnTo>
                    <a:pt x="139" y="5"/>
                  </a:lnTo>
                  <a:lnTo>
                    <a:pt x="75" y="1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509"/>
            <p:cNvSpPr/>
            <p:nvPr/>
          </p:nvSpPr>
          <p:spPr bwMode="auto">
            <a:xfrm>
              <a:off x="4704449" y="5494375"/>
              <a:ext cx="92573" cy="31104"/>
            </a:xfrm>
            <a:custGeom>
              <a:avLst/>
              <a:gdLst>
                <a:gd name="T0" fmla="*/ 0 w 53"/>
                <a:gd name="T1" fmla="*/ 15 h 18"/>
                <a:gd name="T2" fmla="*/ 6 w 53"/>
                <a:gd name="T3" fmla="*/ 9 h 18"/>
                <a:gd name="T4" fmla="*/ 7 w 53"/>
                <a:gd name="T5" fmla="*/ 17 h 18"/>
                <a:gd name="T6" fmla="*/ 9 w 53"/>
                <a:gd name="T7" fmla="*/ 9 h 18"/>
                <a:gd name="T8" fmla="*/ 17 w 53"/>
                <a:gd name="T9" fmla="*/ 14 h 18"/>
                <a:gd name="T10" fmla="*/ 13 w 53"/>
                <a:gd name="T11" fmla="*/ 15 h 18"/>
                <a:gd name="T12" fmla="*/ 16 w 53"/>
                <a:gd name="T13" fmla="*/ 9 h 18"/>
                <a:gd name="T14" fmla="*/ 24 w 53"/>
                <a:gd name="T15" fmla="*/ 7 h 18"/>
                <a:gd name="T16" fmla="*/ 24 w 53"/>
                <a:gd name="T17" fmla="*/ 15 h 18"/>
                <a:gd name="T18" fmla="*/ 21 w 53"/>
                <a:gd name="T19" fmla="*/ 11 h 18"/>
                <a:gd name="T20" fmla="*/ 36 w 53"/>
                <a:gd name="T21" fmla="*/ 12 h 18"/>
                <a:gd name="T22" fmla="*/ 30 w 53"/>
                <a:gd name="T23" fmla="*/ 14 h 18"/>
                <a:gd name="T24" fmla="*/ 36 w 53"/>
                <a:gd name="T25" fmla="*/ 6 h 18"/>
                <a:gd name="T26" fmla="*/ 40 w 53"/>
                <a:gd name="T27" fmla="*/ 16 h 18"/>
                <a:gd name="T28" fmla="*/ 41 w 53"/>
                <a:gd name="T29" fmla="*/ 9 h 18"/>
                <a:gd name="T30" fmla="*/ 51 w 53"/>
                <a:gd name="T31" fmla="*/ 8 h 18"/>
                <a:gd name="T32" fmla="*/ 50 w 53"/>
                <a:gd name="T33" fmla="*/ 16 h 18"/>
                <a:gd name="T34" fmla="*/ 48 w 53"/>
                <a:gd name="T35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18">
                  <a:moveTo>
                    <a:pt x="0" y="15"/>
                  </a:moveTo>
                  <a:cubicBezTo>
                    <a:pt x="0" y="12"/>
                    <a:pt x="2" y="7"/>
                    <a:pt x="6" y="9"/>
                  </a:cubicBezTo>
                  <a:cubicBezTo>
                    <a:pt x="8" y="10"/>
                    <a:pt x="11" y="16"/>
                    <a:pt x="7" y="17"/>
                  </a:cubicBezTo>
                  <a:cubicBezTo>
                    <a:pt x="4" y="17"/>
                    <a:pt x="8" y="9"/>
                    <a:pt x="9" y="9"/>
                  </a:cubicBezTo>
                  <a:cubicBezTo>
                    <a:pt x="13" y="7"/>
                    <a:pt x="18" y="10"/>
                    <a:pt x="17" y="14"/>
                  </a:cubicBezTo>
                  <a:cubicBezTo>
                    <a:pt x="16" y="16"/>
                    <a:pt x="14" y="17"/>
                    <a:pt x="13" y="15"/>
                  </a:cubicBezTo>
                  <a:cubicBezTo>
                    <a:pt x="12" y="13"/>
                    <a:pt x="15" y="10"/>
                    <a:pt x="16" y="9"/>
                  </a:cubicBezTo>
                  <a:cubicBezTo>
                    <a:pt x="18" y="7"/>
                    <a:pt x="20" y="5"/>
                    <a:pt x="24" y="7"/>
                  </a:cubicBezTo>
                  <a:cubicBezTo>
                    <a:pt x="26" y="9"/>
                    <a:pt x="27" y="14"/>
                    <a:pt x="24" y="15"/>
                  </a:cubicBezTo>
                  <a:cubicBezTo>
                    <a:pt x="22" y="16"/>
                    <a:pt x="19" y="13"/>
                    <a:pt x="21" y="11"/>
                  </a:cubicBezTo>
                  <a:cubicBezTo>
                    <a:pt x="23" y="6"/>
                    <a:pt x="37" y="5"/>
                    <a:pt x="36" y="12"/>
                  </a:cubicBezTo>
                  <a:cubicBezTo>
                    <a:pt x="36" y="16"/>
                    <a:pt x="32" y="18"/>
                    <a:pt x="30" y="14"/>
                  </a:cubicBezTo>
                  <a:cubicBezTo>
                    <a:pt x="29" y="11"/>
                    <a:pt x="34" y="7"/>
                    <a:pt x="36" y="6"/>
                  </a:cubicBezTo>
                  <a:cubicBezTo>
                    <a:pt x="46" y="0"/>
                    <a:pt x="45" y="18"/>
                    <a:pt x="40" y="16"/>
                  </a:cubicBezTo>
                  <a:cubicBezTo>
                    <a:pt x="35" y="15"/>
                    <a:pt x="38" y="10"/>
                    <a:pt x="41" y="9"/>
                  </a:cubicBezTo>
                  <a:cubicBezTo>
                    <a:pt x="43" y="8"/>
                    <a:pt x="49" y="7"/>
                    <a:pt x="51" y="8"/>
                  </a:cubicBezTo>
                  <a:cubicBezTo>
                    <a:pt x="53" y="9"/>
                    <a:pt x="53" y="15"/>
                    <a:pt x="50" y="16"/>
                  </a:cubicBezTo>
                  <a:cubicBezTo>
                    <a:pt x="46" y="18"/>
                    <a:pt x="44" y="13"/>
                    <a:pt x="48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510"/>
            <p:cNvSpPr/>
            <p:nvPr/>
          </p:nvSpPr>
          <p:spPr bwMode="auto">
            <a:xfrm>
              <a:off x="4564479" y="5643232"/>
              <a:ext cx="85167" cy="85907"/>
            </a:xfrm>
            <a:custGeom>
              <a:avLst/>
              <a:gdLst>
                <a:gd name="T0" fmla="*/ 40 w 49"/>
                <a:gd name="T1" fmla="*/ 2 h 49"/>
                <a:gd name="T2" fmla="*/ 47 w 49"/>
                <a:gd name="T3" fmla="*/ 2 h 49"/>
                <a:gd name="T4" fmla="*/ 47 w 49"/>
                <a:gd name="T5" fmla="*/ 2 h 49"/>
                <a:gd name="T6" fmla="*/ 47 w 49"/>
                <a:gd name="T7" fmla="*/ 8 h 49"/>
                <a:gd name="T8" fmla="*/ 9 w 49"/>
                <a:gd name="T9" fmla="*/ 47 h 49"/>
                <a:gd name="T10" fmla="*/ 2 w 49"/>
                <a:gd name="T11" fmla="*/ 47 h 49"/>
                <a:gd name="T12" fmla="*/ 2 w 49"/>
                <a:gd name="T13" fmla="*/ 47 h 49"/>
                <a:gd name="T14" fmla="*/ 2 w 49"/>
                <a:gd name="T15" fmla="*/ 40 h 49"/>
                <a:gd name="T16" fmla="*/ 40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"/>
                  </a:moveTo>
                  <a:cubicBezTo>
                    <a:pt x="42" y="0"/>
                    <a:pt x="45" y="0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3"/>
                    <a:pt x="49" y="6"/>
                    <a:pt x="47" y="8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9"/>
                    <a:pt x="4" y="49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2"/>
                    <a:pt x="2" y="40"/>
                  </a:cubicBez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511"/>
            <p:cNvSpPr/>
            <p:nvPr/>
          </p:nvSpPr>
          <p:spPr bwMode="auto">
            <a:xfrm>
              <a:off x="4862193" y="5340334"/>
              <a:ext cx="85907" cy="85907"/>
            </a:xfrm>
            <a:custGeom>
              <a:avLst/>
              <a:gdLst>
                <a:gd name="T0" fmla="*/ 40 w 49"/>
                <a:gd name="T1" fmla="*/ 2 h 49"/>
                <a:gd name="T2" fmla="*/ 47 w 49"/>
                <a:gd name="T3" fmla="*/ 2 h 49"/>
                <a:gd name="T4" fmla="*/ 47 w 49"/>
                <a:gd name="T5" fmla="*/ 2 h 49"/>
                <a:gd name="T6" fmla="*/ 47 w 49"/>
                <a:gd name="T7" fmla="*/ 9 h 49"/>
                <a:gd name="T8" fmla="*/ 9 w 49"/>
                <a:gd name="T9" fmla="*/ 47 h 49"/>
                <a:gd name="T10" fmla="*/ 2 w 49"/>
                <a:gd name="T11" fmla="*/ 47 h 49"/>
                <a:gd name="T12" fmla="*/ 2 w 49"/>
                <a:gd name="T13" fmla="*/ 47 h 49"/>
                <a:gd name="T14" fmla="*/ 2 w 49"/>
                <a:gd name="T15" fmla="*/ 41 h 49"/>
                <a:gd name="T16" fmla="*/ 40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"/>
                  </a:moveTo>
                  <a:cubicBezTo>
                    <a:pt x="42" y="0"/>
                    <a:pt x="45" y="0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4"/>
                    <a:pt x="49" y="7"/>
                    <a:pt x="47" y="9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9"/>
                    <a:pt x="4" y="49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2"/>
                    <a:pt x="2" y="41"/>
                  </a:cubicBez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512"/>
            <p:cNvSpPr/>
            <p:nvPr/>
          </p:nvSpPr>
          <p:spPr bwMode="auto">
            <a:xfrm>
              <a:off x="4555592" y="5350702"/>
              <a:ext cx="87388" cy="82204"/>
            </a:xfrm>
            <a:custGeom>
              <a:avLst/>
              <a:gdLst>
                <a:gd name="T0" fmla="*/ 48 w 50"/>
                <a:gd name="T1" fmla="*/ 38 h 47"/>
                <a:gd name="T2" fmla="*/ 49 w 50"/>
                <a:gd name="T3" fmla="*/ 45 h 47"/>
                <a:gd name="T4" fmla="*/ 49 w 50"/>
                <a:gd name="T5" fmla="*/ 45 h 47"/>
                <a:gd name="T6" fmla="*/ 42 w 50"/>
                <a:gd name="T7" fmla="*/ 45 h 47"/>
                <a:gd name="T8" fmla="*/ 2 w 50"/>
                <a:gd name="T9" fmla="*/ 9 h 47"/>
                <a:gd name="T10" fmla="*/ 2 w 50"/>
                <a:gd name="T11" fmla="*/ 2 h 47"/>
                <a:gd name="T12" fmla="*/ 2 w 50"/>
                <a:gd name="T13" fmla="*/ 2 h 47"/>
                <a:gd name="T14" fmla="*/ 8 w 50"/>
                <a:gd name="T15" fmla="*/ 1 h 47"/>
                <a:gd name="T16" fmla="*/ 48 w 50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7">
                  <a:moveTo>
                    <a:pt x="48" y="38"/>
                  </a:moveTo>
                  <a:cubicBezTo>
                    <a:pt x="50" y="40"/>
                    <a:pt x="50" y="43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7" y="47"/>
                    <a:pt x="44" y="47"/>
                    <a:pt x="42" y="4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513"/>
            <p:cNvSpPr/>
            <p:nvPr/>
          </p:nvSpPr>
          <p:spPr bwMode="auto">
            <a:xfrm>
              <a:off x="4868858" y="5635826"/>
              <a:ext cx="87388" cy="82204"/>
            </a:xfrm>
            <a:custGeom>
              <a:avLst/>
              <a:gdLst>
                <a:gd name="T0" fmla="*/ 48 w 50"/>
                <a:gd name="T1" fmla="*/ 38 h 47"/>
                <a:gd name="T2" fmla="*/ 48 w 50"/>
                <a:gd name="T3" fmla="*/ 45 h 47"/>
                <a:gd name="T4" fmla="*/ 48 w 50"/>
                <a:gd name="T5" fmla="*/ 45 h 47"/>
                <a:gd name="T6" fmla="*/ 42 w 50"/>
                <a:gd name="T7" fmla="*/ 45 h 47"/>
                <a:gd name="T8" fmla="*/ 2 w 50"/>
                <a:gd name="T9" fmla="*/ 9 h 47"/>
                <a:gd name="T10" fmla="*/ 2 w 50"/>
                <a:gd name="T11" fmla="*/ 2 h 47"/>
                <a:gd name="T12" fmla="*/ 2 w 50"/>
                <a:gd name="T13" fmla="*/ 2 h 47"/>
                <a:gd name="T14" fmla="*/ 8 w 50"/>
                <a:gd name="T15" fmla="*/ 2 h 47"/>
                <a:gd name="T16" fmla="*/ 48 w 50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7">
                  <a:moveTo>
                    <a:pt x="48" y="38"/>
                  </a:moveTo>
                  <a:cubicBezTo>
                    <a:pt x="50" y="40"/>
                    <a:pt x="50" y="43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7" y="47"/>
                    <a:pt x="44" y="47"/>
                    <a:pt x="42" y="4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514"/>
            <p:cNvSpPr/>
            <p:nvPr/>
          </p:nvSpPr>
          <p:spPr bwMode="auto">
            <a:xfrm>
              <a:off x="4488940" y="5525479"/>
              <a:ext cx="110346" cy="17774"/>
            </a:xfrm>
            <a:custGeom>
              <a:avLst/>
              <a:gdLst>
                <a:gd name="T0" fmla="*/ 58 w 63"/>
                <a:gd name="T1" fmla="*/ 0 h 10"/>
                <a:gd name="T2" fmla="*/ 63 w 63"/>
                <a:gd name="T3" fmla="*/ 5 h 10"/>
                <a:gd name="T4" fmla="*/ 63 w 63"/>
                <a:gd name="T5" fmla="*/ 5 h 10"/>
                <a:gd name="T6" fmla="*/ 58 w 63"/>
                <a:gd name="T7" fmla="*/ 10 h 10"/>
                <a:gd name="T8" fmla="*/ 4 w 63"/>
                <a:gd name="T9" fmla="*/ 10 h 10"/>
                <a:gd name="T10" fmla="*/ 0 w 63"/>
                <a:gd name="T11" fmla="*/ 5 h 10"/>
                <a:gd name="T12" fmla="*/ 0 w 63"/>
                <a:gd name="T13" fmla="*/ 5 h 10"/>
                <a:gd name="T14" fmla="*/ 4 w 63"/>
                <a:gd name="T15" fmla="*/ 0 h 10"/>
                <a:gd name="T16" fmla="*/ 58 w 6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">
                  <a:moveTo>
                    <a:pt x="58" y="0"/>
                  </a:moveTo>
                  <a:cubicBezTo>
                    <a:pt x="61" y="0"/>
                    <a:pt x="63" y="2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8"/>
                    <a:pt x="61" y="10"/>
                    <a:pt x="58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515"/>
            <p:cNvSpPr/>
            <p:nvPr/>
          </p:nvSpPr>
          <p:spPr bwMode="auto">
            <a:xfrm>
              <a:off x="4912552" y="5525479"/>
              <a:ext cx="110346" cy="17774"/>
            </a:xfrm>
            <a:custGeom>
              <a:avLst/>
              <a:gdLst>
                <a:gd name="T0" fmla="*/ 59 w 63"/>
                <a:gd name="T1" fmla="*/ 0 h 10"/>
                <a:gd name="T2" fmla="*/ 63 w 63"/>
                <a:gd name="T3" fmla="*/ 5 h 10"/>
                <a:gd name="T4" fmla="*/ 63 w 63"/>
                <a:gd name="T5" fmla="*/ 5 h 10"/>
                <a:gd name="T6" fmla="*/ 59 w 63"/>
                <a:gd name="T7" fmla="*/ 10 h 10"/>
                <a:gd name="T8" fmla="*/ 5 w 63"/>
                <a:gd name="T9" fmla="*/ 10 h 10"/>
                <a:gd name="T10" fmla="*/ 0 w 63"/>
                <a:gd name="T11" fmla="*/ 5 h 10"/>
                <a:gd name="T12" fmla="*/ 0 w 63"/>
                <a:gd name="T13" fmla="*/ 5 h 10"/>
                <a:gd name="T14" fmla="*/ 5 w 63"/>
                <a:gd name="T15" fmla="*/ 0 h 10"/>
                <a:gd name="T16" fmla="*/ 59 w 6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">
                  <a:moveTo>
                    <a:pt x="59" y="0"/>
                  </a:moveTo>
                  <a:cubicBezTo>
                    <a:pt x="61" y="0"/>
                    <a:pt x="63" y="2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8"/>
                    <a:pt x="61" y="10"/>
                    <a:pt x="59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516"/>
            <p:cNvSpPr/>
            <p:nvPr/>
          </p:nvSpPr>
          <p:spPr bwMode="auto">
            <a:xfrm>
              <a:off x="4748143" y="5289234"/>
              <a:ext cx="15552" cy="94794"/>
            </a:xfrm>
            <a:custGeom>
              <a:avLst/>
              <a:gdLst>
                <a:gd name="T0" fmla="*/ 9 w 9"/>
                <a:gd name="T1" fmla="*/ 50 h 54"/>
                <a:gd name="T2" fmla="*/ 4 w 9"/>
                <a:gd name="T3" fmla="*/ 54 h 54"/>
                <a:gd name="T4" fmla="*/ 4 w 9"/>
                <a:gd name="T5" fmla="*/ 54 h 54"/>
                <a:gd name="T6" fmla="*/ 0 w 9"/>
                <a:gd name="T7" fmla="*/ 50 h 54"/>
                <a:gd name="T8" fmla="*/ 0 w 9"/>
                <a:gd name="T9" fmla="*/ 4 h 54"/>
                <a:gd name="T10" fmla="*/ 4 w 9"/>
                <a:gd name="T11" fmla="*/ 0 h 54"/>
                <a:gd name="T12" fmla="*/ 4 w 9"/>
                <a:gd name="T13" fmla="*/ 0 h 54"/>
                <a:gd name="T14" fmla="*/ 9 w 9"/>
                <a:gd name="T15" fmla="*/ 4 h 54"/>
                <a:gd name="T16" fmla="*/ 9 w 9"/>
                <a:gd name="T17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4">
                  <a:moveTo>
                    <a:pt x="9" y="50"/>
                  </a:moveTo>
                  <a:cubicBezTo>
                    <a:pt x="9" y="52"/>
                    <a:pt x="7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4"/>
                    <a:pt x="0" y="52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lnTo>
                    <a:pt x="9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517"/>
            <p:cNvSpPr/>
            <p:nvPr/>
          </p:nvSpPr>
          <p:spPr bwMode="auto">
            <a:xfrm>
              <a:off x="4448949" y="5252205"/>
              <a:ext cx="610979" cy="609498"/>
            </a:xfrm>
            <a:custGeom>
              <a:avLst/>
              <a:gdLst>
                <a:gd name="T0" fmla="*/ 349 w 349"/>
                <a:gd name="T1" fmla="*/ 281 h 348"/>
                <a:gd name="T2" fmla="*/ 282 w 349"/>
                <a:gd name="T3" fmla="*/ 348 h 348"/>
                <a:gd name="T4" fmla="*/ 68 w 349"/>
                <a:gd name="T5" fmla="*/ 348 h 348"/>
                <a:gd name="T6" fmla="*/ 0 w 349"/>
                <a:gd name="T7" fmla="*/ 281 h 348"/>
                <a:gd name="T8" fmla="*/ 0 w 349"/>
                <a:gd name="T9" fmla="*/ 67 h 348"/>
                <a:gd name="T10" fmla="*/ 68 w 349"/>
                <a:gd name="T11" fmla="*/ 0 h 348"/>
                <a:gd name="T12" fmla="*/ 282 w 349"/>
                <a:gd name="T13" fmla="*/ 0 h 348"/>
                <a:gd name="T14" fmla="*/ 349 w 349"/>
                <a:gd name="T15" fmla="*/ 67 h 348"/>
                <a:gd name="T16" fmla="*/ 349 w 349"/>
                <a:gd name="T17" fmla="*/ 28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8">
                  <a:moveTo>
                    <a:pt x="349" y="281"/>
                  </a:moveTo>
                  <a:cubicBezTo>
                    <a:pt x="349" y="318"/>
                    <a:pt x="319" y="348"/>
                    <a:pt x="282" y="348"/>
                  </a:cubicBezTo>
                  <a:cubicBezTo>
                    <a:pt x="68" y="348"/>
                    <a:pt x="68" y="348"/>
                    <a:pt x="68" y="348"/>
                  </a:cubicBezTo>
                  <a:cubicBezTo>
                    <a:pt x="31" y="348"/>
                    <a:pt x="0" y="318"/>
                    <a:pt x="0" y="28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19" y="0"/>
                    <a:pt x="349" y="30"/>
                    <a:pt x="349" y="67"/>
                  </a:cubicBezTo>
                  <a:lnTo>
                    <a:pt x="349" y="281"/>
                  </a:lnTo>
                  <a:close/>
                </a:path>
              </a:pathLst>
            </a:custGeom>
            <a:noFill/>
            <a:ln w="68263" cap="flat">
              <a:solidFill>
                <a:schemeClr val="accent3"/>
              </a:solidFill>
              <a:prstDash val="solid"/>
              <a:miter lim="800000"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Freeform 541"/>
          <p:cNvSpPr/>
          <p:nvPr/>
        </p:nvSpPr>
        <p:spPr bwMode="auto">
          <a:xfrm>
            <a:off x="3148330" y="2933700"/>
            <a:ext cx="559435" cy="560070"/>
          </a:xfrm>
          <a:custGeom>
            <a:avLst/>
            <a:gdLst>
              <a:gd name="T0" fmla="*/ 349 w 349"/>
              <a:gd name="T1" fmla="*/ 282 h 349"/>
              <a:gd name="T2" fmla="*/ 282 w 349"/>
              <a:gd name="T3" fmla="*/ 349 h 349"/>
              <a:gd name="T4" fmla="*/ 68 w 349"/>
              <a:gd name="T5" fmla="*/ 349 h 349"/>
              <a:gd name="T6" fmla="*/ 0 w 349"/>
              <a:gd name="T7" fmla="*/ 282 h 349"/>
              <a:gd name="T8" fmla="*/ 0 w 349"/>
              <a:gd name="T9" fmla="*/ 68 h 349"/>
              <a:gd name="T10" fmla="*/ 68 w 349"/>
              <a:gd name="T11" fmla="*/ 0 h 349"/>
              <a:gd name="T12" fmla="*/ 282 w 349"/>
              <a:gd name="T13" fmla="*/ 0 h 349"/>
              <a:gd name="T14" fmla="*/ 349 w 349"/>
              <a:gd name="T15" fmla="*/ 68 h 349"/>
              <a:gd name="T16" fmla="*/ 349 w 349"/>
              <a:gd name="T17" fmla="*/ 282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9">
                <a:moveTo>
                  <a:pt x="349" y="282"/>
                </a:moveTo>
                <a:cubicBezTo>
                  <a:pt x="349" y="319"/>
                  <a:pt x="319" y="349"/>
                  <a:pt x="282" y="349"/>
                </a:cubicBezTo>
                <a:cubicBezTo>
                  <a:pt x="68" y="349"/>
                  <a:pt x="68" y="349"/>
                  <a:pt x="68" y="349"/>
                </a:cubicBezTo>
                <a:cubicBezTo>
                  <a:pt x="30" y="349"/>
                  <a:pt x="0" y="319"/>
                  <a:pt x="0" y="28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31"/>
                  <a:pt x="30" y="0"/>
                  <a:pt x="68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319" y="0"/>
                  <a:pt x="349" y="31"/>
                  <a:pt x="349" y="68"/>
                </a:cubicBezTo>
                <a:lnTo>
                  <a:pt x="349" y="282"/>
                </a:lnTo>
                <a:close/>
              </a:path>
            </a:pathLst>
          </a:custGeom>
          <a:solidFill>
            <a:srgbClr val="FFFFFF"/>
          </a:solidFill>
          <a:ln w="68263" cap="flat">
            <a:solidFill>
              <a:schemeClr val="accent1"/>
            </a:solidFill>
            <a:prstDash val="solid"/>
            <a:miter lim="800000"/>
          </a:ln>
        </p:spPr>
        <p:txBody>
          <a:bodyPr vert="horz" wrap="square" lIns="83743" tIns="41872" rIns="83743" bIns="41872" numCol="1" anchor="t" anchorCtr="0" compatLnSpc="1"/>
          <a:lstStyle/>
          <a:p>
            <a:pPr algn="just">
              <a:lnSpc>
                <a:spcPct val="120000"/>
              </a:lnSpc>
            </a:pPr>
            <a:endParaRPr lang="en-GB" sz="900"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reeform 541"/>
          <p:cNvSpPr/>
          <p:nvPr/>
        </p:nvSpPr>
        <p:spPr bwMode="auto">
          <a:xfrm>
            <a:off x="1210310" y="4366260"/>
            <a:ext cx="559435" cy="560070"/>
          </a:xfrm>
          <a:custGeom>
            <a:avLst/>
            <a:gdLst>
              <a:gd name="T0" fmla="*/ 349 w 349"/>
              <a:gd name="T1" fmla="*/ 282 h 349"/>
              <a:gd name="T2" fmla="*/ 282 w 349"/>
              <a:gd name="T3" fmla="*/ 349 h 349"/>
              <a:gd name="T4" fmla="*/ 68 w 349"/>
              <a:gd name="T5" fmla="*/ 349 h 349"/>
              <a:gd name="T6" fmla="*/ 0 w 349"/>
              <a:gd name="T7" fmla="*/ 282 h 349"/>
              <a:gd name="T8" fmla="*/ 0 w 349"/>
              <a:gd name="T9" fmla="*/ 68 h 349"/>
              <a:gd name="T10" fmla="*/ 68 w 349"/>
              <a:gd name="T11" fmla="*/ 0 h 349"/>
              <a:gd name="T12" fmla="*/ 282 w 349"/>
              <a:gd name="T13" fmla="*/ 0 h 349"/>
              <a:gd name="T14" fmla="*/ 349 w 349"/>
              <a:gd name="T15" fmla="*/ 68 h 349"/>
              <a:gd name="T16" fmla="*/ 349 w 349"/>
              <a:gd name="T17" fmla="*/ 282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9">
                <a:moveTo>
                  <a:pt x="349" y="282"/>
                </a:moveTo>
                <a:cubicBezTo>
                  <a:pt x="349" y="319"/>
                  <a:pt x="319" y="349"/>
                  <a:pt x="282" y="349"/>
                </a:cubicBezTo>
                <a:cubicBezTo>
                  <a:pt x="68" y="349"/>
                  <a:pt x="68" y="349"/>
                  <a:pt x="68" y="349"/>
                </a:cubicBezTo>
                <a:cubicBezTo>
                  <a:pt x="30" y="349"/>
                  <a:pt x="0" y="319"/>
                  <a:pt x="0" y="28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31"/>
                  <a:pt x="30" y="0"/>
                  <a:pt x="68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319" y="0"/>
                  <a:pt x="349" y="31"/>
                  <a:pt x="349" y="68"/>
                </a:cubicBezTo>
                <a:lnTo>
                  <a:pt x="349" y="282"/>
                </a:lnTo>
                <a:close/>
              </a:path>
            </a:pathLst>
          </a:custGeom>
          <a:solidFill>
            <a:srgbClr val="FFFFFF"/>
          </a:solidFill>
          <a:ln w="68263" cap="flat">
            <a:solidFill>
              <a:schemeClr val="accent2"/>
            </a:solidFill>
            <a:prstDash val="solid"/>
            <a:miter lim="800000"/>
          </a:ln>
        </p:spPr>
        <p:txBody>
          <a:bodyPr vert="horz" wrap="square" lIns="83743" tIns="41872" rIns="83743" bIns="41872" numCol="1" anchor="t" anchorCtr="0" compatLnSpc="1"/>
          <a:lstStyle/>
          <a:p>
            <a:pPr algn="just">
              <a:lnSpc>
                <a:spcPct val="120000"/>
              </a:lnSpc>
            </a:pPr>
            <a:endParaRPr lang="en-GB" sz="900"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517"/>
          <p:cNvSpPr/>
          <p:nvPr/>
        </p:nvSpPr>
        <p:spPr bwMode="auto">
          <a:xfrm>
            <a:off x="3108041" y="4365947"/>
            <a:ext cx="559550" cy="558194"/>
          </a:xfrm>
          <a:custGeom>
            <a:avLst/>
            <a:gdLst>
              <a:gd name="T0" fmla="*/ 349 w 349"/>
              <a:gd name="T1" fmla="*/ 281 h 348"/>
              <a:gd name="T2" fmla="*/ 282 w 349"/>
              <a:gd name="T3" fmla="*/ 348 h 348"/>
              <a:gd name="T4" fmla="*/ 68 w 349"/>
              <a:gd name="T5" fmla="*/ 348 h 348"/>
              <a:gd name="T6" fmla="*/ 0 w 349"/>
              <a:gd name="T7" fmla="*/ 281 h 348"/>
              <a:gd name="T8" fmla="*/ 0 w 349"/>
              <a:gd name="T9" fmla="*/ 67 h 348"/>
              <a:gd name="T10" fmla="*/ 68 w 349"/>
              <a:gd name="T11" fmla="*/ 0 h 348"/>
              <a:gd name="T12" fmla="*/ 282 w 349"/>
              <a:gd name="T13" fmla="*/ 0 h 348"/>
              <a:gd name="T14" fmla="*/ 349 w 349"/>
              <a:gd name="T15" fmla="*/ 67 h 348"/>
              <a:gd name="T16" fmla="*/ 349 w 349"/>
              <a:gd name="T17" fmla="*/ 28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8">
                <a:moveTo>
                  <a:pt x="349" y="281"/>
                </a:moveTo>
                <a:cubicBezTo>
                  <a:pt x="349" y="318"/>
                  <a:pt x="319" y="348"/>
                  <a:pt x="282" y="348"/>
                </a:cubicBezTo>
                <a:cubicBezTo>
                  <a:pt x="68" y="348"/>
                  <a:pt x="68" y="348"/>
                  <a:pt x="68" y="348"/>
                </a:cubicBezTo>
                <a:cubicBezTo>
                  <a:pt x="31" y="348"/>
                  <a:pt x="0" y="318"/>
                  <a:pt x="0" y="281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30"/>
                  <a:pt x="31" y="0"/>
                  <a:pt x="68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319" y="0"/>
                  <a:pt x="349" y="30"/>
                  <a:pt x="349" y="67"/>
                </a:cubicBezTo>
                <a:lnTo>
                  <a:pt x="349" y="281"/>
                </a:lnTo>
                <a:close/>
              </a:path>
            </a:pathLst>
          </a:custGeom>
          <a:noFill/>
          <a:ln w="68263" cap="flat">
            <a:solidFill>
              <a:srgbClr val="92D050"/>
            </a:solidFill>
            <a:prstDash val="solid"/>
            <a:miter lim="800000"/>
          </a:ln>
        </p:spPr>
        <p:txBody>
          <a:bodyPr vert="horz" wrap="square" lIns="83743" tIns="41872" rIns="83743" bIns="41872" numCol="1" anchor="t" anchorCtr="0" compatLnSpc="1"/>
          <a:lstStyle/>
          <a:p>
            <a:pPr algn="just">
              <a:lnSpc>
                <a:spcPct val="120000"/>
              </a:lnSpc>
            </a:pPr>
            <a:endParaRPr lang="en-GB" sz="900"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541"/>
          <p:cNvSpPr/>
          <p:nvPr/>
        </p:nvSpPr>
        <p:spPr bwMode="auto">
          <a:xfrm>
            <a:off x="2215515" y="5631815"/>
            <a:ext cx="559435" cy="560070"/>
          </a:xfrm>
          <a:custGeom>
            <a:avLst/>
            <a:gdLst>
              <a:gd name="T0" fmla="*/ 349 w 349"/>
              <a:gd name="T1" fmla="*/ 282 h 349"/>
              <a:gd name="T2" fmla="*/ 282 w 349"/>
              <a:gd name="T3" fmla="*/ 349 h 349"/>
              <a:gd name="T4" fmla="*/ 68 w 349"/>
              <a:gd name="T5" fmla="*/ 349 h 349"/>
              <a:gd name="T6" fmla="*/ 0 w 349"/>
              <a:gd name="T7" fmla="*/ 282 h 349"/>
              <a:gd name="T8" fmla="*/ 0 w 349"/>
              <a:gd name="T9" fmla="*/ 68 h 349"/>
              <a:gd name="T10" fmla="*/ 68 w 349"/>
              <a:gd name="T11" fmla="*/ 0 h 349"/>
              <a:gd name="T12" fmla="*/ 282 w 349"/>
              <a:gd name="T13" fmla="*/ 0 h 349"/>
              <a:gd name="T14" fmla="*/ 349 w 349"/>
              <a:gd name="T15" fmla="*/ 68 h 349"/>
              <a:gd name="T16" fmla="*/ 349 w 349"/>
              <a:gd name="T17" fmla="*/ 282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9">
                <a:moveTo>
                  <a:pt x="349" y="282"/>
                </a:moveTo>
                <a:cubicBezTo>
                  <a:pt x="349" y="319"/>
                  <a:pt x="319" y="349"/>
                  <a:pt x="282" y="349"/>
                </a:cubicBezTo>
                <a:cubicBezTo>
                  <a:pt x="68" y="349"/>
                  <a:pt x="68" y="349"/>
                  <a:pt x="68" y="349"/>
                </a:cubicBezTo>
                <a:cubicBezTo>
                  <a:pt x="30" y="349"/>
                  <a:pt x="0" y="319"/>
                  <a:pt x="0" y="28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31"/>
                  <a:pt x="30" y="0"/>
                  <a:pt x="68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319" y="0"/>
                  <a:pt x="349" y="31"/>
                  <a:pt x="349" y="68"/>
                </a:cubicBezTo>
                <a:lnTo>
                  <a:pt x="349" y="282"/>
                </a:lnTo>
                <a:close/>
              </a:path>
            </a:pathLst>
          </a:custGeom>
          <a:solidFill>
            <a:srgbClr val="FFFFFF"/>
          </a:solidFill>
          <a:ln w="68263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</p:spPr>
        <p:txBody>
          <a:bodyPr vert="horz" wrap="square" lIns="83743" tIns="41872" rIns="83743" bIns="41872" numCol="1" anchor="t" anchorCtr="0" compatLnSpc="1"/>
          <a:lstStyle/>
          <a:p>
            <a:pPr algn="just">
              <a:lnSpc>
                <a:spcPct val="120000"/>
              </a:lnSpc>
            </a:pPr>
            <a:endParaRPr lang="en-GB" sz="900"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文本框 111"/>
          <p:cNvSpPr txBox="1">
            <a:spLocks noChangeArrowheads="1"/>
          </p:cNvSpPr>
          <p:nvPr/>
        </p:nvSpPr>
        <p:spPr bwMode="auto">
          <a:xfrm>
            <a:off x="668020" y="3599815"/>
            <a:ext cx="1547495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排课参数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64" name="文本框 111"/>
          <p:cNvSpPr txBox="1">
            <a:spLocks noChangeArrowheads="1"/>
          </p:cNvSpPr>
          <p:nvPr/>
        </p:nvSpPr>
        <p:spPr bwMode="auto">
          <a:xfrm>
            <a:off x="2602865" y="3612515"/>
            <a:ext cx="1651635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理论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实践安排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66" name="文本框 111"/>
          <p:cNvSpPr txBox="1">
            <a:spLocks noChangeArrowheads="1"/>
          </p:cNvSpPr>
          <p:nvPr/>
        </p:nvSpPr>
        <p:spPr bwMode="auto">
          <a:xfrm>
            <a:off x="613410" y="5056505"/>
            <a:ext cx="1657350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教学任务设置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68" name="文本框 111"/>
          <p:cNvSpPr txBox="1">
            <a:spLocks noChangeArrowheads="1"/>
          </p:cNvSpPr>
          <p:nvPr/>
        </p:nvSpPr>
        <p:spPr bwMode="auto">
          <a:xfrm>
            <a:off x="2608580" y="5056505"/>
            <a:ext cx="1559560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自动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/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手动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排课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70" name="文本框 111"/>
          <p:cNvSpPr txBox="1">
            <a:spLocks noChangeArrowheads="1"/>
          </p:cNvSpPr>
          <p:nvPr/>
        </p:nvSpPr>
        <p:spPr bwMode="auto">
          <a:xfrm>
            <a:off x="1684020" y="6301740"/>
            <a:ext cx="1622425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调停课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33" name="Freeform 48"/>
          <p:cNvSpPr>
            <a:spLocks noEditPoints="1"/>
          </p:cNvSpPr>
          <p:nvPr/>
        </p:nvSpPr>
        <p:spPr bwMode="auto">
          <a:xfrm>
            <a:off x="3240712" y="4480629"/>
            <a:ext cx="295275" cy="317500"/>
          </a:xfrm>
          <a:custGeom>
            <a:avLst/>
            <a:gdLst>
              <a:gd name="T0" fmla="*/ 159941 w 96"/>
              <a:gd name="T1" fmla="*/ 200364 h 103"/>
              <a:gd name="T2" fmla="*/ 144562 w 96"/>
              <a:gd name="T3" fmla="*/ 184951 h 103"/>
              <a:gd name="T4" fmla="*/ 150713 w 96"/>
              <a:gd name="T5" fmla="*/ 175704 h 103"/>
              <a:gd name="T6" fmla="*/ 150713 w 96"/>
              <a:gd name="T7" fmla="*/ 114053 h 103"/>
              <a:gd name="T8" fmla="*/ 156865 w 96"/>
              <a:gd name="T9" fmla="*/ 104806 h 103"/>
              <a:gd name="T10" fmla="*/ 156865 w 96"/>
              <a:gd name="T11" fmla="*/ 104806 h 103"/>
              <a:gd name="T12" fmla="*/ 163016 w 96"/>
              <a:gd name="T13" fmla="*/ 114053 h 103"/>
              <a:gd name="T14" fmla="*/ 163016 w 96"/>
              <a:gd name="T15" fmla="*/ 172621 h 103"/>
              <a:gd name="T16" fmla="*/ 172244 w 96"/>
              <a:gd name="T17" fmla="*/ 178786 h 103"/>
              <a:gd name="T18" fmla="*/ 264517 w 96"/>
              <a:gd name="T19" fmla="*/ 178786 h 103"/>
              <a:gd name="T20" fmla="*/ 270669 w 96"/>
              <a:gd name="T21" fmla="*/ 184951 h 103"/>
              <a:gd name="T22" fmla="*/ 264517 w 96"/>
              <a:gd name="T23" fmla="*/ 194199 h 103"/>
              <a:gd name="T24" fmla="*/ 172244 w 96"/>
              <a:gd name="T25" fmla="*/ 194199 h 103"/>
              <a:gd name="T26" fmla="*/ 159941 w 96"/>
              <a:gd name="T27" fmla="*/ 200364 h 103"/>
              <a:gd name="T28" fmla="*/ 55364 w 96"/>
              <a:gd name="T29" fmla="*/ 160291 h 103"/>
              <a:gd name="T30" fmla="*/ 52288 w 96"/>
              <a:gd name="T31" fmla="*/ 160291 h 103"/>
              <a:gd name="T32" fmla="*/ 49213 w 96"/>
              <a:gd name="T33" fmla="*/ 151044 h 103"/>
              <a:gd name="T34" fmla="*/ 123031 w 96"/>
              <a:gd name="T35" fmla="*/ 73981 h 103"/>
              <a:gd name="T36" fmla="*/ 123031 w 96"/>
              <a:gd name="T37" fmla="*/ 73981 h 103"/>
              <a:gd name="T38" fmla="*/ 129183 w 96"/>
              <a:gd name="T39" fmla="*/ 77063 h 103"/>
              <a:gd name="T40" fmla="*/ 126107 w 96"/>
              <a:gd name="T41" fmla="*/ 86311 h 103"/>
              <a:gd name="T42" fmla="*/ 61516 w 96"/>
              <a:gd name="T43" fmla="*/ 154126 h 103"/>
              <a:gd name="T44" fmla="*/ 61516 w 96"/>
              <a:gd name="T45" fmla="*/ 154126 h 103"/>
              <a:gd name="T46" fmla="*/ 55364 w 96"/>
              <a:gd name="T47" fmla="*/ 160291 h 103"/>
              <a:gd name="T48" fmla="*/ 193774 w 96"/>
              <a:gd name="T49" fmla="*/ 0 h 103"/>
              <a:gd name="T50" fmla="*/ 123031 w 96"/>
              <a:gd name="T51" fmla="*/ 0 h 103"/>
              <a:gd name="T52" fmla="*/ 107652 w 96"/>
              <a:gd name="T53" fmla="*/ 15413 h 103"/>
              <a:gd name="T54" fmla="*/ 123031 w 96"/>
              <a:gd name="T55" fmla="*/ 30825 h 103"/>
              <a:gd name="T56" fmla="*/ 144562 w 96"/>
              <a:gd name="T57" fmla="*/ 30825 h 103"/>
              <a:gd name="T58" fmla="*/ 144562 w 96"/>
              <a:gd name="T59" fmla="*/ 30825 h 103"/>
              <a:gd name="T60" fmla="*/ 144562 w 96"/>
              <a:gd name="T61" fmla="*/ 43155 h 103"/>
              <a:gd name="T62" fmla="*/ 61516 w 96"/>
              <a:gd name="T63" fmla="*/ 83228 h 103"/>
              <a:gd name="T64" fmla="*/ 61516 w 96"/>
              <a:gd name="T65" fmla="*/ 83228 h 103"/>
              <a:gd name="T66" fmla="*/ 46137 w 96"/>
              <a:gd name="T67" fmla="*/ 67816 h 103"/>
              <a:gd name="T68" fmla="*/ 52288 w 96"/>
              <a:gd name="T69" fmla="*/ 61650 h 103"/>
              <a:gd name="T70" fmla="*/ 49213 w 96"/>
              <a:gd name="T71" fmla="*/ 46238 h 103"/>
              <a:gd name="T72" fmla="*/ 36909 w 96"/>
              <a:gd name="T73" fmla="*/ 43155 h 103"/>
              <a:gd name="T74" fmla="*/ 33834 w 96"/>
              <a:gd name="T75" fmla="*/ 46238 h 103"/>
              <a:gd name="T76" fmla="*/ 3076 w 96"/>
              <a:gd name="T77" fmla="*/ 73981 h 103"/>
              <a:gd name="T78" fmla="*/ 6152 w 96"/>
              <a:gd name="T79" fmla="*/ 89393 h 103"/>
              <a:gd name="T80" fmla="*/ 18455 w 96"/>
              <a:gd name="T81" fmla="*/ 95558 h 103"/>
              <a:gd name="T82" fmla="*/ 21530 w 96"/>
              <a:gd name="T83" fmla="*/ 92476 h 103"/>
              <a:gd name="T84" fmla="*/ 27682 w 96"/>
              <a:gd name="T85" fmla="*/ 86311 h 103"/>
              <a:gd name="T86" fmla="*/ 43061 w 96"/>
              <a:gd name="T87" fmla="*/ 101723 h 103"/>
              <a:gd name="T88" fmla="*/ 46137 w 96"/>
              <a:gd name="T89" fmla="*/ 104806 h 103"/>
              <a:gd name="T90" fmla="*/ 21530 w 96"/>
              <a:gd name="T91" fmla="*/ 181869 h 103"/>
              <a:gd name="T92" fmla="*/ 159941 w 96"/>
              <a:gd name="T93" fmla="*/ 317500 h 103"/>
              <a:gd name="T94" fmla="*/ 295275 w 96"/>
              <a:gd name="T95" fmla="*/ 181869 h 103"/>
              <a:gd name="T96" fmla="*/ 172244 w 96"/>
              <a:gd name="T97" fmla="*/ 43155 h 103"/>
              <a:gd name="T98" fmla="*/ 172244 w 96"/>
              <a:gd name="T99" fmla="*/ 30825 h 103"/>
              <a:gd name="T100" fmla="*/ 172244 w 96"/>
              <a:gd name="T101" fmla="*/ 30825 h 103"/>
              <a:gd name="T102" fmla="*/ 193774 w 96"/>
              <a:gd name="T103" fmla="*/ 30825 h 103"/>
              <a:gd name="T104" fmla="*/ 209153 w 96"/>
              <a:gd name="T105" fmla="*/ 15413 h 103"/>
              <a:gd name="T106" fmla="*/ 193774 w 96"/>
              <a:gd name="T107" fmla="*/ 0 h 103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96" h="103">
                <a:moveTo>
                  <a:pt x="52" y="65"/>
                </a:moveTo>
                <a:cubicBezTo>
                  <a:pt x="49" y="65"/>
                  <a:pt x="47" y="63"/>
                  <a:pt x="47" y="60"/>
                </a:cubicBezTo>
                <a:cubicBezTo>
                  <a:pt x="47" y="59"/>
                  <a:pt x="48" y="57"/>
                  <a:pt x="49" y="57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5"/>
                  <a:pt x="50" y="34"/>
                  <a:pt x="51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4"/>
                  <a:pt x="53" y="35"/>
                  <a:pt x="53" y="37"/>
                </a:cubicBezTo>
                <a:cubicBezTo>
                  <a:pt x="53" y="56"/>
                  <a:pt x="53" y="56"/>
                  <a:pt x="53" y="56"/>
                </a:cubicBezTo>
                <a:cubicBezTo>
                  <a:pt x="54" y="57"/>
                  <a:pt x="55" y="57"/>
                  <a:pt x="5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7" y="58"/>
                  <a:pt x="88" y="59"/>
                  <a:pt x="88" y="60"/>
                </a:cubicBezTo>
                <a:cubicBezTo>
                  <a:pt x="88" y="62"/>
                  <a:pt x="87" y="63"/>
                  <a:pt x="86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4"/>
                  <a:pt x="53" y="65"/>
                  <a:pt x="52" y="65"/>
                </a:cubicBezTo>
                <a:moveTo>
                  <a:pt x="18" y="52"/>
                </a:moveTo>
                <a:cubicBezTo>
                  <a:pt x="17" y="52"/>
                  <a:pt x="17" y="52"/>
                  <a:pt x="17" y="52"/>
                </a:cubicBezTo>
                <a:cubicBezTo>
                  <a:pt x="16" y="51"/>
                  <a:pt x="15" y="50"/>
                  <a:pt x="16" y="49"/>
                </a:cubicBezTo>
                <a:cubicBezTo>
                  <a:pt x="20" y="38"/>
                  <a:pt x="28" y="28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2" y="25"/>
                  <a:pt x="42" y="25"/>
                </a:cubicBezTo>
                <a:cubicBezTo>
                  <a:pt x="43" y="26"/>
                  <a:pt x="42" y="28"/>
                  <a:pt x="41" y="28"/>
                </a:cubicBezTo>
                <a:cubicBezTo>
                  <a:pt x="31" y="32"/>
                  <a:pt x="23" y="40"/>
                  <a:pt x="20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19" y="51"/>
                  <a:pt x="19" y="52"/>
                  <a:pt x="18" y="52"/>
                </a:cubicBezTo>
                <a:moveTo>
                  <a:pt x="63" y="0"/>
                </a:moveTo>
                <a:cubicBezTo>
                  <a:pt x="40" y="0"/>
                  <a:pt x="40" y="0"/>
                  <a:pt x="40" y="0"/>
                </a:cubicBezTo>
                <a:cubicBezTo>
                  <a:pt x="38" y="0"/>
                  <a:pt x="35" y="2"/>
                  <a:pt x="35" y="5"/>
                </a:cubicBezTo>
                <a:cubicBezTo>
                  <a:pt x="35" y="7"/>
                  <a:pt x="38" y="10"/>
                  <a:pt x="40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4"/>
                  <a:pt x="47" y="14"/>
                  <a:pt x="47" y="14"/>
                </a:cubicBezTo>
                <a:cubicBezTo>
                  <a:pt x="37" y="15"/>
                  <a:pt x="27" y="20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15" y="22"/>
                  <a:pt x="15" y="22"/>
                  <a:pt x="15" y="22"/>
                </a:cubicBezTo>
                <a:cubicBezTo>
                  <a:pt x="17" y="20"/>
                  <a:pt x="17" y="20"/>
                  <a:pt x="17" y="20"/>
                </a:cubicBezTo>
                <a:cubicBezTo>
                  <a:pt x="18" y="19"/>
                  <a:pt x="17" y="17"/>
                  <a:pt x="16" y="15"/>
                </a:cubicBezTo>
                <a:cubicBezTo>
                  <a:pt x="15" y="14"/>
                  <a:pt x="14" y="14"/>
                  <a:pt x="12" y="14"/>
                </a:cubicBezTo>
                <a:cubicBezTo>
                  <a:pt x="12" y="14"/>
                  <a:pt x="11" y="14"/>
                  <a:pt x="11" y="15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5"/>
                  <a:pt x="1" y="27"/>
                  <a:pt x="2" y="29"/>
                </a:cubicBezTo>
                <a:cubicBezTo>
                  <a:pt x="3" y="30"/>
                  <a:pt x="4" y="31"/>
                  <a:pt x="6" y="31"/>
                </a:cubicBezTo>
                <a:cubicBezTo>
                  <a:pt x="6" y="31"/>
                  <a:pt x="7" y="30"/>
                  <a:pt x="7" y="30"/>
                </a:cubicBezTo>
                <a:cubicBezTo>
                  <a:pt x="9" y="28"/>
                  <a:pt x="9" y="28"/>
                  <a:pt x="9" y="28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4"/>
                  <a:pt x="14" y="34"/>
                  <a:pt x="15" y="34"/>
                </a:cubicBezTo>
                <a:cubicBezTo>
                  <a:pt x="10" y="41"/>
                  <a:pt x="7" y="49"/>
                  <a:pt x="7" y="59"/>
                </a:cubicBezTo>
                <a:cubicBezTo>
                  <a:pt x="7" y="83"/>
                  <a:pt x="27" y="103"/>
                  <a:pt x="52" y="103"/>
                </a:cubicBezTo>
                <a:cubicBezTo>
                  <a:pt x="76" y="103"/>
                  <a:pt x="96" y="83"/>
                  <a:pt x="96" y="59"/>
                </a:cubicBezTo>
                <a:cubicBezTo>
                  <a:pt x="96" y="36"/>
                  <a:pt x="79" y="17"/>
                  <a:pt x="56" y="14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6" y="10"/>
                  <a:pt x="68" y="7"/>
                  <a:pt x="68" y="5"/>
                </a:cubicBezTo>
                <a:cubicBezTo>
                  <a:pt x="68" y="2"/>
                  <a:pt x="66" y="0"/>
                  <a:pt x="63" y="0"/>
                </a:cubicBezTo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78" name="Freeform 42"/>
          <p:cNvSpPr>
            <a:spLocks noEditPoints="1"/>
          </p:cNvSpPr>
          <p:nvPr/>
        </p:nvSpPr>
        <p:spPr bwMode="auto">
          <a:xfrm>
            <a:off x="1351587" y="4482217"/>
            <a:ext cx="252412" cy="315912"/>
          </a:xfrm>
          <a:custGeom>
            <a:avLst/>
            <a:gdLst>
              <a:gd name="T0" fmla="*/ 126206 w 82"/>
              <a:gd name="T1" fmla="*/ 12268 h 103"/>
              <a:gd name="T2" fmla="*/ 126206 w 82"/>
              <a:gd name="T3" fmla="*/ 116550 h 103"/>
              <a:gd name="T4" fmla="*/ 138519 w 82"/>
              <a:gd name="T5" fmla="*/ 128818 h 103"/>
              <a:gd name="T6" fmla="*/ 246256 w 82"/>
              <a:gd name="T7" fmla="*/ 128818 h 103"/>
              <a:gd name="T8" fmla="*/ 126206 w 82"/>
              <a:gd name="T9" fmla="*/ 12268 h 103"/>
              <a:gd name="T10" fmla="*/ 197004 w 82"/>
              <a:gd name="T11" fmla="*/ 291375 h 103"/>
              <a:gd name="T12" fmla="*/ 153910 w 82"/>
              <a:gd name="T13" fmla="*/ 279107 h 103"/>
              <a:gd name="T14" fmla="*/ 150832 w 82"/>
              <a:gd name="T15" fmla="*/ 279107 h 103"/>
              <a:gd name="T16" fmla="*/ 150832 w 82"/>
              <a:gd name="T17" fmla="*/ 276040 h 103"/>
              <a:gd name="T18" fmla="*/ 184692 w 82"/>
              <a:gd name="T19" fmla="*/ 242301 h 103"/>
              <a:gd name="T20" fmla="*/ 187770 w 82"/>
              <a:gd name="T21" fmla="*/ 242301 h 103"/>
              <a:gd name="T22" fmla="*/ 190848 w 82"/>
              <a:gd name="T23" fmla="*/ 242301 h 103"/>
              <a:gd name="T24" fmla="*/ 203161 w 82"/>
              <a:gd name="T25" fmla="*/ 288308 h 103"/>
              <a:gd name="T26" fmla="*/ 200083 w 82"/>
              <a:gd name="T27" fmla="*/ 291375 h 103"/>
              <a:gd name="T28" fmla="*/ 197004 w 82"/>
              <a:gd name="T29" fmla="*/ 291375 h 103"/>
              <a:gd name="T30" fmla="*/ 144675 w 82"/>
              <a:gd name="T31" fmla="*/ 269905 h 103"/>
              <a:gd name="T32" fmla="*/ 138519 w 82"/>
              <a:gd name="T33" fmla="*/ 266838 h 103"/>
              <a:gd name="T34" fmla="*/ 64642 w 82"/>
              <a:gd name="T35" fmla="*/ 193228 h 103"/>
              <a:gd name="T36" fmla="*/ 64642 w 82"/>
              <a:gd name="T37" fmla="*/ 184026 h 103"/>
              <a:gd name="T38" fmla="*/ 92346 w 82"/>
              <a:gd name="T39" fmla="*/ 156422 h 103"/>
              <a:gd name="T40" fmla="*/ 95424 w 82"/>
              <a:gd name="T41" fmla="*/ 153355 h 103"/>
              <a:gd name="T42" fmla="*/ 101580 w 82"/>
              <a:gd name="T43" fmla="*/ 156422 h 103"/>
              <a:gd name="T44" fmla="*/ 175457 w 82"/>
              <a:gd name="T45" fmla="*/ 230033 h 103"/>
              <a:gd name="T46" fmla="*/ 175457 w 82"/>
              <a:gd name="T47" fmla="*/ 239234 h 103"/>
              <a:gd name="T48" fmla="*/ 147753 w 82"/>
              <a:gd name="T49" fmla="*/ 266838 h 103"/>
              <a:gd name="T50" fmla="*/ 144675 w 82"/>
              <a:gd name="T51" fmla="*/ 269905 h 103"/>
              <a:gd name="T52" fmla="*/ 49251 w 82"/>
              <a:gd name="T53" fmla="*/ 174825 h 103"/>
              <a:gd name="T54" fmla="*/ 46173 w 82"/>
              <a:gd name="T55" fmla="*/ 174825 h 103"/>
              <a:gd name="T56" fmla="*/ 30782 w 82"/>
              <a:gd name="T57" fmla="*/ 159490 h 103"/>
              <a:gd name="T58" fmla="*/ 33860 w 82"/>
              <a:gd name="T59" fmla="*/ 153355 h 103"/>
              <a:gd name="T60" fmla="*/ 61564 w 82"/>
              <a:gd name="T61" fmla="*/ 122684 h 103"/>
              <a:gd name="T62" fmla="*/ 67720 w 82"/>
              <a:gd name="T63" fmla="*/ 122684 h 103"/>
              <a:gd name="T64" fmla="*/ 70798 w 82"/>
              <a:gd name="T65" fmla="*/ 122684 h 103"/>
              <a:gd name="T66" fmla="*/ 83111 w 82"/>
              <a:gd name="T67" fmla="*/ 138020 h 103"/>
              <a:gd name="T68" fmla="*/ 83111 w 82"/>
              <a:gd name="T69" fmla="*/ 144154 h 103"/>
              <a:gd name="T70" fmla="*/ 55408 w 82"/>
              <a:gd name="T71" fmla="*/ 174825 h 103"/>
              <a:gd name="T72" fmla="*/ 49251 w 82"/>
              <a:gd name="T73" fmla="*/ 174825 h 103"/>
              <a:gd name="T74" fmla="*/ 110815 w 82"/>
              <a:gd name="T75" fmla="*/ 0 h 103"/>
              <a:gd name="T76" fmla="*/ 43095 w 82"/>
              <a:gd name="T77" fmla="*/ 0 h 103"/>
              <a:gd name="T78" fmla="*/ 0 w 82"/>
              <a:gd name="T79" fmla="*/ 42939 h 103"/>
              <a:gd name="T80" fmla="*/ 0 w 82"/>
              <a:gd name="T81" fmla="*/ 272973 h 103"/>
              <a:gd name="T82" fmla="*/ 43095 w 82"/>
              <a:gd name="T83" fmla="*/ 315912 h 103"/>
              <a:gd name="T84" fmla="*/ 209317 w 82"/>
              <a:gd name="T85" fmla="*/ 315912 h 103"/>
              <a:gd name="T86" fmla="*/ 252412 w 82"/>
              <a:gd name="T87" fmla="*/ 272973 h 103"/>
              <a:gd name="T88" fmla="*/ 252412 w 82"/>
              <a:gd name="T89" fmla="*/ 144154 h 103"/>
              <a:gd name="T90" fmla="*/ 249334 w 82"/>
              <a:gd name="T91" fmla="*/ 147221 h 103"/>
              <a:gd name="T92" fmla="*/ 138519 w 82"/>
              <a:gd name="T93" fmla="*/ 147221 h 103"/>
              <a:gd name="T94" fmla="*/ 107737 w 82"/>
              <a:gd name="T95" fmla="*/ 116550 h 103"/>
              <a:gd name="T96" fmla="*/ 107737 w 82"/>
              <a:gd name="T97" fmla="*/ 6134 h 103"/>
              <a:gd name="T98" fmla="*/ 110815 w 82"/>
              <a:gd name="T99" fmla="*/ 0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82" h="103">
                <a:moveTo>
                  <a:pt x="41" y="4"/>
                </a:moveTo>
                <a:cubicBezTo>
                  <a:pt x="41" y="38"/>
                  <a:pt x="41" y="38"/>
                  <a:pt x="41" y="38"/>
                </a:cubicBezTo>
                <a:cubicBezTo>
                  <a:pt x="41" y="40"/>
                  <a:pt x="43" y="42"/>
                  <a:pt x="45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41" y="4"/>
                  <a:pt x="41" y="4"/>
                  <a:pt x="41" y="4"/>
                </a:cubicBezTo>
                <a:moveTo>
                  <a:pt x="64" y="95"/>
                </a:moveTo>
                <a:cubicBezTo>
                  <a:pt x="50" y="91"/>
                  <a:pt x="50" y="91"/>
                  <a:pt x="50" y="91"/>
                </a:cubicBezTo>
                <a:cubicBezTo>
                  <a:pt x="49" y="91"/>
                  <a:pt x="49" y="91"/>
                  <a:pt x="49" y="91"/>
                </a:cubicBezTo>
                <a:cubicBezTo>
                  <a:pt x="49" y="90"/>
                  <a:pt x="49" y="90"/>
                  <a:pt x="49" y="90"/>
                </a:cubicBezTo>
                <a:cubicBezTo>
                  <a:pt x="60" y="79"/>
                  <a:pt x="60" y="79"/>
                  <a:pt x="60" y="79"/>
                </a:cubicBezTo>
                <a:cubicBezTo>
                  <a:pt x="61" y="79"/>
                  <a:pt x="61" y="79"/>
                  <a:pt x="61" y="79"/>
                </a:cubicBezTo>
                <a:cubicBezTo>
                  <a:pt x="62" y="79"/>
                  <a:pt x="62" y="79"/>
                  <a:pt x="62" y="79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95"/>
                  <a:pt x="65" y="95"/>
                  <a:pt x="65" y="95"/>
                </a:cubicBezTo>
                <a:cubicBezTo>
                  <a:pt x="64" y="95"/>
                  <a:pt x="64" y="95"/>
                  <a:pt x="64" y="95"/>
                </a:cubicBezTo>
                <a:moveTo>
                  <a:pt x="47" y="88"/>
                </a:moveTo>
                <a:cubicBezTo>
                  <a:pt x="46" y="88"/>
                  <a:pt x="46" y="88"/>
                  <a:pt x="45" y="87"/>
                </a:cubicBezTo>
                <a:cubicBezTo>
                  <a:pt x="21" y="63"/>
                  <a:pt x="21" y="63"/>
                  <a:pt x="21" y="63"/>
                </a:cubicBezTo>
                <a:cubicBezTo>
                  <a:pt x="20" y="62"/>
                  <a:pt x="20" y="61"/>
                  <a:pt x="21" y="60"/>
                </a:cubicBezTo>
                <a:cubicBezTo>
                  <a:pt x="30" y="51"/>
                  <a:pt x="30" y="51"/>
                  <a:pt x="30" y="51"/>
                </a:cubicBezTo>
                <a:cubicBezTo>
                  <a:pt x="30" y="50"/>
                  <a:pt x="31" y="50"/>
                  <a:pt x="31" y="50"/>
                </a:cubicBezTo>
                <a:cubicBezTo>
                  <a:pt x="32" y="50"/>
                  <a:pt x="33" y="50"/>
                  <a:pt x="33" y="51"/>
                </a:cubicBezTo>
                <a:cubicBezTo>
                  <a:pt x="57" y="75"/>
                  <a:pt x="57" y="75"/>
                  <a:pt x="57" y="75"/>
                </a:cubicBezTo>
                <a:cubicBezTo>
                  <a:pt x="58" y="76"/>
                  <a:pt x="58" y="77"/>
                  <a:pt x="57" y="78"/>
                </a:cubicBezTo>
                <a:cubicBezTo>
                  <a:pt x="48" y="87"/>
                  <a:pt x="48" y="87"/>
                  <a:pt x="48" y="87"/>
                </a:cubicBezTo>
                <a:cubicBezTo>
                  <a:pt x="48" y="88"/>
                  <a:pt x="47" y="88"/>
                  <a:pt x="47" y="88"/>
                </a:cubicBezTo>
                <a:moveTo>
                  <a:pt x="16" y="57"/>
                </a:moveTo>
                <a:cubicBezTo>
                  <a:pt x="16" y="57"/>
                  <a:pt x="16" y="57"/>
                  <a:pt x="15" y="57"/>
                </a:cubicBezTo>
                <a:cubicBezTo>
                  <a:pt x="10" y="52"/>
                  <a:pt x="10" y="52"/>
                  <a:pt x="10" y="52"/>
                </a:cubicBezTo>
                <a:cubicBezTo>
                  <a:pt x="10" y="51"/>
                  <a:pt x="10" y="50"/>
                  <a:pt x="11" y="50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40"/>
                  <a:pt x="21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7" y="45"/>
                  <a:pt x="27" y="45"/>
                  <a:pt x="27" y="45"/>
                </a:cubicBezTo>
                <a:cubicBezTo>
                  <a:pt x="28" y="45"/>
                  <a:pt x="28" y="46"/>
                  <a:pt x="27" y="47"/>
                </a:cubicBezTo>
                <a:cubicBezTo>
                  <a:pt x="18" y="57"/>
                  <a:pt x="18" y="57"/>
                  <a:pt x="18" y="57"/>
                </a:cubicBezTo>
                <a:cubicBezTo>
                  <a:pt x="17" y="57"/>
                  <a:pt x="17" y="57"/>
                  <a:pt x="16" y="57"/>
                </a:cubicBezTo>
                <a:moveTo>
                  <a:pt x="36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7"/>
                  <a:pt x="6" y="103"/>
                  <a:pt x="14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76" y="103"/>
                  <a:pt x="82" y="97"/>
                  <a:pt x="82" y="89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2" y="48"/>
                  <a:pt x="81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0" y="48"/>
                  <a:pt x="35" y="43"/>
                  <a:pt x="35" y="38"/>
                </a:cubicBezTo>
                <a:cubicBezTo>
                  <a:pt x="35" y="2"/>
                  <a:pt x="35" y="2"/>
                  <a:pt x="35" y="2"/>
                </a:cubicBezTo>
                <a:cubicBezTo>
                  <a:pt x="35" y="1"/>
                  <a:pt x="36" y="1"/>
                  <a:pt x="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2" name="Freeform 101"/>
          <p:cNvSpPr>
            <a:spLocks noEditPoints="1"/>
          </p:cNvSpPr>
          <p:nvPr/>
        </p:nvSpPr>
        <p:spPr bwMode="auto">
          <a:xfrm>
            <a:off x="3279457" y="3032082"/>
            <a:ext cx="298451" cy="333375"/>
          </a:xfrm>
          <a:custGeom>
            <a:avLst/>
            <a:gdLst>
              <a:gd name="T0" fmla="*/ 156917 w 97"/>
              <a:gd name="T1" fmla="*/ 104951 h 108"/>
              <a:gd name="T2" fmla="*/ 141533 w 97"/>
              <a:gd name="T3" fmla="*/ 114212 h 108"/>
              <a:gd name="T4" fmla="*/ 113842 w 97"/>
              <a:gd name="T5" fmla="*/ 141993 h 108"/>
              <a:gd name="T6" fmla="*/ 113842 w 97"/>
              <a:gd name="T7" fmla="*/ 163601 h 108"/>
              <a:gd name="T8" fmla="*/ 126149 w 97"/>
              <a:gd name="T9" fmla="*/ 169774 h 108"/>
              <a:gd name="T10" fmla="*/ 135379 w 97"/>
              <a:gd name="T11" fmla="*/ 163601 h 108"/>
              <a:gd name="T12" fmla="*/ 141533 w 97"/>
              <a:gd name="T13" fmla="*/ 160514 h 108"/>
              <a:gd name="T14" fmla="*/ 141533 w 97"/>
              <a:gd name="T15" fmla="*/ 234597 h 108"/>
              <a:gd name="T16" fmla="*/ 135379 w 97"/>
              <a:gd name="T17" fmla="*/ 234597 h 108"/>
              <a:gd name="T18" fmla="*/ 119995 w 97"/>
              <a:gd name="T19" fmla="*/ 250031 h 108"/>
              <a:gd name="T20" fmla="*/ 135379 w 97"/>
              <a:gd name="T21" fmla="*/ 265465 h 108"/>
              <a:gd name="T22" fmla="*/ 178455 w 97"/>
              <a:gd name="T23" fmla="*/ 265465 h 108"/>
              <a:gd name="T24" fmla="*/ 193839 w 97"/>
              <a:gd name="T25" fmla="*/ 250031 h 108"/>
              <a:gd name="T26" fmla="*/ 178455 w 97"/>
              <a:gd name="T27" fmla="*/ 234597 h 108"/>
              <a:gd name="T28" fmla="*/ 172301 w 97"/>
              <a:gd name="T29" fmla="*/ 234597 h 108"/>
              <a:gd name="T30" fmla="*/ 172301 w 97"/>
              <a:gd name="T31" fmla="*/ 123472 h 108"/>
              <a:gd name="T32" fmla="*/ 172301 w 97"/>
              <a:gd name="T33" fmla="*/ 123472 h 108"/>
              <a:gd name="T34" fmla="*/ 172301 w 97"/>
              <a:gd name="T35" fmla="*/ 120385 h 108"/>
              <a:gd name="T36" fmla="*/ 156917 w 97"/>
              <a:gd name="T37" fmla="*/ 104951 h 108"/>
              <a:gd name="T38" fmla="*/ 203069 w 97"/>
              <a:gd name="T39" fmla="*/ 98778 h 108"/>
              <a:gd name="T40" fmla="*/ 224607 w 97"/>
              <a:gd name="T41" fmla="*/ 77170 h 108"/>
              <a:gd name="T42" fmla="*/ 224607 w 97"/>
              <a:gd name="T43" fmla="*/ 70997 h 108"/>
              <a:gd name="T44" fmla="*/ 249221 w 97"/>
              <a:gd name="T45" fmla="*/ 70997 h 108"/>
              <a:gd name="T46" fmla="*/ 261528 w 97"/>
              <a:gd name="T47" fmla="*/ 86431 h 108"/>
              <a:gd name="T48" fmla="*/ 261528 w 97"/>
              <a:gd name="T49" fmla="*/ 283986 h 108"/>
              <a:gd name="T50" fmla="*/ 249221 w 97"/>
              <a:gd name="T51" fmla="*/ 296333 h 108"/>
              <a:gd name="T52" fmla="*/ 52306 w 97"/>
              <a:gd name="T53" fmla="*/ 296333 h 108"/>
              <a:gd name="T54" fmla="*/ 36922 w 97"/>
              <a:gd name="T55" fmla="*/ 283986 h 108"/>
              <a:gd name="T56" fmla="*/ 36922 w 97"/>
              <a:gd name="T57" fmla="*/ 86431 h 108"/>
              <a:gd name="T58" fmla="*/ 52306 w 97"/>
              <a:gd name="T59" fmla="*/ 70997 h 108"/>
              <a:gd name="T60" fmla="*/ 73843 w 97"/>
              <a:gd name="T61" fmla="*/ 70997 h 108"/>
              <a:gd name="T62" fmla="*/ 73843 w 97"/>
              <a:gd name="T63" fmla="*/ 77170 h 108"/>
              <a:gd name="T64" fmla="*/ 95381 w 97"/>
              <a:gd name="T65" fmla="*/ 98778 h 108"/>
              <a:gd name="T66" fmla="*/ 119995 w 97"/>
              <a:gd name="T67" fmla="*/ 77170 h 108"/>
              <a:gd name="T68" fmla="*/ 119995 w 97"/>
              <a:gd name="T69" fmla="*/ 70997 h 108"/>
              <a:gd name="T70" fmla="*/ 181531 w 97"/>
              <a:gd name="T71" fmla="*/ 70997 h 108"/>
              <a:gd name="T72" fmla="*/ 181531 w 97"/>
              <a:gd name="T73" fmla="*/ 77170 h 108"/>
              <a:gd name="T74" fmla="*/ 203069 w 97"/>
              <a:gd name="T75" fmla="*/ 98778 h 108"/>
              <a:gd name="T76" fmla="*/ 203069 w 97"/>
              <a:gd name="T77" fmla="*/ 0 h 108"/>
              <a:gd name="T78" fmla="*/ 181531 w 97"/>
              <a:gd name="T79" fmla="*/ 24694 h 108"/>
              <a:gd name="T80" fmla="*/ 181531 w 97"/>
              <a:gd name="T81" fmla="*/ 33955 h 108"/>
              <a:gd name="T82" fmla="*/ 119995 w 97"/>
              <a:gd name="T83" fmla="*/ 33955 h 108"/>
              <a:gd name="T84" fmla="*/ 119995 w 97"/>
              <a:gd name="T85" fmla="*/ 24694 h 108"/>
              <a:gd name="T86" fmla="*/ 95381 w 97"/>
              <a:gd name="T87" fmla="*/ 0 h 108"/>
              <a:gd name="T88" fmla="*/ 73843 w 97"/>
              <a:gd name="T89" fmla="*/ 24694 h 108"/>
              <a:gd name="T90" fmla="*/ 73843 w 97"/>
              <a:gd name="T91" fmla="*/ 33955 h 108"/>
              <a:gd name="T92" fmla="*/ 52306 w 97"/>
              <a:gd name="T93" fmla="*/ 33955 h 108"/>
              <a:gd name="T94" fmla="*/ 0 w 97"/>
              <a:gd name="T95" fmla="*/ 86431 h 108"/>
              <a:gd name="T96" fmla="*/ 0 w 97"/>
              <a:gd name="T97" fmla="*/ 283986 h 108"/>
              <a:gd name="T98" fmla="*/ 52306 w 97"/>
              <a:gd name="T99" fmla="*/ 333375 h 108"/>
              <a:gd name="T100" fmla="*/ 249221 w 97"/>
              <a:gd name="T101" fmla="*/ 333375 h 108"/>
              <a:gd name="T102" fmla="*/ 298450 w 97"/>
              <a:gd name="T103" fmla="*/ 283986 h 108"/>
              <a:gd name="T104" fmla="*/ 298450 w 97"/>
              <a:gd name="T105" fmla="*/ 86431 h 108"/>
              <a:gd name="T106" fmla="*/ 249221 w 97"/>
              <a:gd name="T107" fmla="*/ 33955 h 108"/>
              <a:gd name="T108" fmla="*/ 224607 w 97"/>
              <a:gd name="T109" fmla="*/ 33955 h 108"/>
              <a:gd name="T110" fmla="*/ 224607 w 97"/>
              <a:gd name="T111" fmla="*/ 24694 h 108"/>
              <a:gd name="T112" fmla="*/ 203069 w 97"/>
              <a:gd name="T113" fmla="*/ 0 h 10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97" h="108">
                <a:moveTo>
                  <a:pt x="51" y="34"/>
                </a:moveTo>
                <a:cubicBezTo>
                  <a:pt x="49" y="34"/>
                  <a:pt x="47" y="36"/>
                  <a:pt x="46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5" y="48"/>
                  <a:pt x="35" y="51"/>
                  <a:pt x="37" y="53"/>
                </a:cubicBezTo>
                <a:cubicBezTo>
                  <a:pt x="38" y="54"/>
                  <a:pt x="40" y="55"/>
                  <a:pt x="41" y="55"/>
                </a:cubicBezTo>
                <a:cubicBezTo>
                  <a:pt x="42" y="55"/>
                  <a:pt x="43" y="54"/>
                  <a:pt x="44" y="53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76"/>
                  <a:pt x="46" y="76"/>
                  <a:pt x="46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1" y="76"/>
                  <a:pt x="39" y="78"/>
                  <a:pt x="39" y="81"/>
                </a:cubicBezTo>
                <a:cubicBezTo>
                  <a:pt x="39" y="84"/>
                  <a:pt x="41" y="86"/>
                  <a:pt x="44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60" y="86"/>
                  <a:pt x="63" y="84"/>
                  <a:pt x="63" y="81"/>
                </a:cubicBezTo>
                <a:cubicBezTo>
                  <a:pt x="63" y="78"/>
                  <a:pt x="60" y="76"/>
                  <a:pt x="58" y="76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40"/>
                  <a:pt x="56" y="40"/>
                  <a:pt x="56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7"/>
                  <a:pt x="53" y="34"/>
                  <a:pt x="51" y="34"/>
                </a:cubicBezTo>
                <a:moveTo>
                  <a:pt x="66" y="32"/>
                </a:moveTo>
                <a:cubicBezTo>
                  <a:pt x="70" y="32"/>
                  <a:pt x="73" y="29"/>
                  <a:pt x="73" y="25"/>
                </a:cubicBezTo>
                <a:cubicBezTo>
                  <a:pt x="73" y="23"/>
                  <a:pt x="73" y="23"/>
                  <a:pt x="73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3" y="23"/>
                  <a:pt x="85" y="25"/>
                  <a:pt x="85" y="28"/>
                </a:cubicBezTo>
                <a:cubicBezTo>
                  <a:pt x="85" y="92"/>
                  <a:pt x="85" y="92"/>
                  <a:pt x="85" y="92"/>
                </a:cubicBezTo>
                <a:cubicBezTo>
                  <a:pt x="85" y="94"/>
                  <a:pt x="83" y="96"/>
                  <a:pt x="81" y="96"/>
                </a:cubicBezTo>
                <a:cubicBezTo>
                  <a:pt x="17" y="96"/>
                  <a:pt x="17" y="96"/>
                  <a:pt x="17" y="96"/>
                </a:cubicBezTo>
                <a:cubicBezTo>
                  <a:pt x="14" y="96"/>
                  <a:pt x="12" y="94"/>
                  <a:pt x="12" y="92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25"/>
                  <a:pt x="14" y="23"/>
                  <a:pt x="17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9"/>
                  <a:pt x="28" y="32"/>
                  <a:pt x="31" y="32"/>
                </a:cubicBezTo>
                <a:cubicBezTo>
                  <a:pt x="35" y="32"/>
                  <a:pt x="39" y="29"/>
                  <a:pt x="39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9"/>
                  <a:pt x="62" y="32"/>
                  <a:pt x="66" y="32"/>
                </a:cubicBezTo>
                <a:moveTo>
                  <a:pt x="66" y="0"/>
                </a:moveTo>
                <a:cubicBezTo>
                  <a:pt x="62" y="0"/>
                  <a:pt x="59" y="4"/>
                  <a:pt x="59" y="8"/>
                </a:cubicBezTo>
                <a:cubicBezTo>
                  <a:pt x="59" y="11"/>
                  <a:pt x="59" y="11"/>
                  <a:pt x="59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4"/>
                  <a:pt x="35" y="0"/>
                  <a:pt x="31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11"/>
                  <a:pt x="24" y="11"/>
                  <a:pt x="24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8" y="11"/>
                  <a:pt x="0" y="19"/>
                  <a:pt x="0" y="28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00"/>
                  <a:pt x="8" y="108"/>
                  <a:pt x="17" y="108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0" y="108"/>
                  <a:pt x="97" y="100"/>
                  <a:pt x="97" y="92"/>
                </a:cubicBezTo>
                <a:cubicBezTo>
                  <a:pt x="97" y="28"/>
                  <a:pt x="97" y="28"/>
                  <a:pt x="97" y="28"/>
                </a:cubicBezTo>
                <a:cubicBezTo>
                  <a:pt x="97" y="19"/>
                  <a:pt x="90" y="11"/>
                  <a:pt x="81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4"/>
                  <a:pt x="70" y="0"/>
                  <a:pt x="66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6" name="Freeform 12"/>
          <p:cNvSpPr>
            <a:spLocks noEditPoints="1"/>
          </p:cNvSpPr>
          <p:nvPr/>
        </p:nvSpPr>
        <p:spPr bwMode="auto">
          <a:xfrm>
            <a:off x="2327276" y="5751152"/>
            <a:ext cx="336551" cy="320675"/>
          </a:xfrm>
          <a:custGeom>
            <a:avLst/>
            <a:gdLst>
              <a:gd name="T0" fmla="*/ 43227 w 109"/>
              <a:gd name="T1" fmla="*/ 234339 h 104"/>
              <a:gd name="T2" fmla="*/ 30876 w 109"/>
              <a:gd name="T3" fmla="*/ 225089 h 104"/>
              <a:gd name="T4" fmla="*/ 30876 w 109"/>
              <a:gd name="T5" fmla="*/ 95586 h 104"/>
              <a:gd name="T6" fmla="*/ 43227 w 109"/>
              <a:gd name="T7" fmla="*/ 86336 h 104"/>
              <a:gd name="T8" fmla="*/ 237746 w 109"/>
              <a:gd name="T9" fmla="*/ 86336 h 104"/>
              <a:gd name="T10" fmla="*/ 253184 w 109"/>
              <a:gd name="T11" fmla="*/ 95586 h 104"/>
              <a:gd name="T12" fmla="*/ 253184 w 109"/>
              <a:gd name="T13" fmla="*/ 225089 h 104"/>
              <a:gd name="T14" fmla="*/ 237746 w 109"/>
              <a:gd name="T15" fmla="*/ 234339 h 104"/>
              <a:gd name="T16" fmla="*/ 43227 w 109"/>
              <a:gd name="T17" fmla="*/ 234339 h 104"/>
              <a:gd name="T18" fmla="*/ 86453 w 109"/>
              <a:gd name="T19" fmla="*/ 55501 h 104"/>
              <a:gd name="T20" fmla="*/ 86453 w 109"/>
              <a:gd name="T21" fmla="*/ 43168 h 104"/>
              <a:gd name="T22" fmla="*/ 98804 w 109"/>
              <a:gd name="T23" fmla="*/ 30834 h 104"/>
              <a:gd name="T24" fmla="*/ 293323 w 109"/>
              <a:gd name="T25" fmla="*/ 30834 h 104"/>
              <a:gd name="T26" fmla="*/ 305674 w 109"/>
              <a:gd name="T27" fmla="*/ 43168 h 104"/>
              <a:gd name="T28" fmla="*/ 305674 w 109"/>
              <a:gd name="T29" fmla="*/ 169588 h 104"/>
              <a:gd name="T30" fmla="*/ 293323 w 109"/>
              <a:gd name="T31" fmla="*/ 178838 h 104"/>
              <a:gd name="T32" fmla="*/ 284061 w 109"/>
              <a:gd name="T33" fmla="*/ 178838 h 104"/>
              <a:gd name="T34" fmla="*/ 284061 w 109"/>
              <a:gd name="T35" fmla="*/ 95586 h 104"/>
              <a:gd name="T36" fmla="*/ 237746 w 109"/>
              <a:gd name="T37" fmla="*/ 55501 h 104"/>
              <a:gd name="T38" fmla="*/ 86453 w 109"/>
              <a:gd name="T39" fmla="*/ 55501 h 104"/>
              <a:gd name="T40" fmla="*/ 293323 w 109"/>
              <a:gd name="T41" fmla="*/ 0 h 104"/>
              <a:gd name="T42" fmla="*/ 98804 w 109"/>
              <a:gd name="T43" fmla="*/ 0 h 104"/>
              <a:gd name="T44" fmla="*/ 55577 w 109"/>
              <a:gd name="T45" fmla="*/ 43168 h 104"/>
              <a:gd name="T46" fmla="*/ 55577 w 109"/>
              <a:gd name="T47" fmla="*/ 55501 h 104"/>
              <a:gd name="T48" fmla="*/ 43227 w 109"/>
              <a:gd name="T49" fmla="*/ 55501 h 104"/>
              <a:gd name="T50" fmla="*/ 0 w 109"/>
              <a:gd name="T51" fmla="*/ 95586 h 104"/>
              <a:gd name="T52" fmla="*/ 0 w 109"/>
              <a:gd name="T53" fmla="*/ 225089 h 104"/>
              <a:gd name="T54" fmla="*/ 43227 w 109"/>
              <a:gd name="T55" fmla="*/ 265174 h 104"/>
              <a:gd name="T56" fmla="*/ 120417 w 109"/>
              <a:gd name="T57" fmla="*/ 265174 h 104"/>
              <a:gd name="T58" fmla="*/ 120417 w 109"/>
              <a:gd name="T59" fmla="*/ 286757 h 104"/>
              <a:gd name="T60" fmla="*/ 80278 w 109"/>
              <a:gd name="T61" fmla="*/ 286757 h 104"/>
              <a:gd name="T62" fmla="*/ 64840 w 109"/>
              <a:gd name="T63" fmla="*/ 302175 h 104"/>
              <a:gd name="T64" fmla="*/ 80278 w 109"/>
              <a:gd name="T65" fmla="*/ 320675 h 104"/>
              <a:gd name="T66" fmla="*/ 203783 w 109"/>
              <a:gd name="T67" fmla="*/ 320675 h 104"/>
              <a:gd name="T68" fmla="*/ 219221 w 109"/>
              <a:gd name="T69" fmla="*/ 302175 h 104"/>
              <a:gd name="T70" fmla="*/ 203783 w 109"/>
              <a:gd name="T71" fmla="*/ 286757 h 104"/>
              <a:gd name="T72" fmla="*/ 163644 w 109"/>
              <a:gd name="T73" fmla="*/ 286757 h 104"/>
              <a:gd name="T74" fmla="*/ 163644 w 109"/>
              <a:gd name="T75" fmla="*/ 265174 h 104"/>
              <a:gd name="T76" fmla="*/ 237746 w 109"/>
              <a:gd name="T77" fmla="*/ 265174 h 104"/>
              <a:gd name="T78" fmla="*/ 284061 w 109"/>
              <a:gd name="T79" fmla="*/ 225089 h 104"/>
              <a:gd name="T80" fmla="*/ 284061 w 109"/>
              <a:gd name="T81" fmla="*/ 209672 h 104"/>
              <a:gd name="T82" fmla="*/ 293323 w 109"/>
              <a:gd name="T83" fmla="*/ 209672 h 104"/>
              <a:gd name="T84" fmla="*/ 336550 w 109"/>
              <a:gd name="T85" fmla="*/ 169588 h 104"/>
              <a:gd name="T86" fmla="*/ 336550 w 109"/>
              <a:gd name="T87" fmla="*/ 43168 h 104"/>
              <a:gd name="T88" fmla="*/ 293323 w 109"/>
              <a:gd name="T89" fmla="*/ 0 h 10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9" h="104">
                <a:moveTo>
                  <a:pt x="14" y="76"/>
                </a:moveTo>
                <a:cubicBezTo>
                  <a:pt x="12" y="76"/>
                  <a:pt x="10" y="74"/>
                  <a:pt x="10" y="73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0"/>
                  <a:pt x="12" y="28"/>
                  <a:pt x="14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80" y="28"/>
                  <a:pt x="82" y="30"/>
                  <a:pt x="82" y="31"/>
                </a:cubicBezTo>
                <a:cubicBezTo>
                  <a:pt x="82" y="73"/>
                  <a:pt x="82" y="73"/>
                  <a:pt x="82" y="73"/>
                </a:cubicBezTo>
                <a:cubicBezTo>
                  <a:pt x="82" y="74"/>
                  <a:pt x="80" y="76"/>
                  <a:pt x="77" y="76"/>
                </a:cubicBezTo>
                <a:cubicBezTo>
                  <a:pt x="14" y="76"/>
                  <a:pt x="14" y="76"/>
                  <a:pt x="14" y="76"/>
                </a:cubicBezTo>
                <a:moveTo>
                  <a:pt x="28" y="18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9" y="10"/>
                  <a:pt x="32" y="10"/>
                </a:cubicBezTo>
                <a:cubicBezTo>
                  <a:pt x="95" y="10"/>
                  <a:pt x="95" y="10"/>
                  <a:pt x="95" y="10"/>
                </a:cubicBezTo>
                <a:cubicBezTo>
                  <a:pt x="98" y="10"/>
                  <a:pt x="99" y="12"/>
                  <a:pt x="99" y="14"/>
                </a:cubicBezTo>
                <a:cubicBezTo>
                  <a:pt x="99" y="55"/>
                  <a:pt x="99" y="55"/>
                  <a:pt x="99" y="55"/>
                </a:cubicBezTo>
                <a:cubicBezTo>
                  <a:pt x="99" y="56"/>
                  <a:pt x="98" y="58"/>
                  <a:pt x="95" y="58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23"/>
                  <a:pt x="85" y="18"/>
                  <a:pt x="77" y="18"/>
                </a:cubicBezTo>
                <a:cubicBezTo>
                  <a:pt x="28" y="18"/>
                  <a:pt x="28" y="18"/>
                  <a:pt x="28" y="18"/>
                </a:cubicBezTo>
                <a:moveTo>
                  <a:pt x="95" y="0"/>
                </a:move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18" y="6"/>
                  <a:pt x="18" y="14"/>
                </a:cubicBezTo>
                <a:cubicBezTo>
                  <a:pt x="18" y="18"/>
                  <a:pt x="18" y="18"/>
                  <a:pt x="18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7" y="18"/>
                  <a:pt x="0" y="23"/>
                  <a:pt x="0" y="31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1"/>
                  <a:pt x="7" y="86"/>
                  <a:pt x="14" y="86"/>
                </a:cubicBezTo>
                <a:cubicBezTo>
                  <a:pt x="39" y="86"/>
                  <a:pt x="39" y="86"/>
                  <a:pt x="39" y="86"/>
                </a:cubicBezTo>
                <a:cubicBezTo>
                  <a:pt x="39" y="93"/>
                  <a:pt x="39" y="93"/>
                  <a:pt x="39" y="93"/>
                </a:cubicBezTo>
                <a:cubicBezTo>
                  <a:pt x="26" y="93"/>
                  <a:pt x="26" y="93"/>
                  <a:pt x="26" y="93"/>
                </a:cubicBezTo>
                <a:cubicBezTo>
                  <a:pt x="23" y="93"/>
                  <a:pt x="21" y="95"/>
                  <a:pt x="21" y="98"/>
                </a:cubicBezTo>
                <a:cubicBezTo>
                  <a:pt x="21" y="101"/>
                  <a:pt x="23" y="104"/>
                  <a:pt x="26" y="104"/>
                </a:cubicBezTo>
                <a:cubicBezTo>
                  <a:pt x="66" y="104"/>
                  <a:pt x="66" y="104"/>
                  <a:pt x="66" y="104"/>
                </a:cubicBezTo>
                <a:cubicBezTo>
                  <a:pt x="68" y="104"/>
                  <a:pt x="71" y="101"/>
                  <a:pt x="71" y="98"/>
                </a:cubicBezTo>
                <a:cubicBezTo>
                  <a:pt x="71" y="95"/>
                  <a:pt x="68" y="93"/>
                  <a:pt x="66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86"/>
                  <a:pt x="53" y="86"/>
                  <a:pt x="53" y="86"/>
                </a:cubicBezTo>
                <a:cubicBezTo>
                  <a:pt x="77" y="86"/>
                  <a:pt x="77" y="86"/>
                  <a:pt x="77" y="86"/>
                </a:cubicBezTo>
                <a:cubicBezTo>
                  <a:pt x="85" y="86"/>
                  <a:pt x="92" y="81"/>
                  <a:pt x="92" y="73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8"/>
                  <a:pt x="95" y="68"/>
                  <a:pt x="95" y="68"/>
                </a:cubicBezTo>
                <a:cubicBezTo>
                  <a:pt x="103" y="68"/>
                  <a:pt x="109" y="63"/>
                  <a:pt x="109" y="55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6"/>
                  <a:pt x="103" y="0"/>
                  <a:pt x="95" y="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教务管理系统</a:t>
            </a:r>
            <a:r>
              <a:rPr lang="en-US" altLang="zh-CN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模块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考务管理</a:t>
            </a:r>
            <a:endParaRPr lang="zh-CN" altLang="en-US" sz="1600" b="1" dirty="0" smtClean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cxnSp>
        <p:nvCxnSpPr>
          <p:cNvPr id="33" name="Straight Connector 8"/>
          <p:cNvCxnSpPr/>
          <p:nvPr/>
        </p:nvCxnSpPr>
        <p:spPr>
          <a:xfrm rot="5400000">
            <a:off x="4936114" y="3781501"/>
            <a:ext cx="2160000" cy="15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651177" y="1820841"/>
            <a:ext cx="728285" cy="728125"/>
            <a:chOff x="5246363" y="1457899"/>
            <a:chExt cx="728285" cy="728125"/>
          </a:xfrm>
        </p:grpSpPr>
        <p:sp>
          <p:nvSpPr>
            <p:cNvPr id="34" name="椭圆 33"/>
            <p:cNvSpPr/>
            <p:nvPr/>
          </p:nvSpPr>
          <p:spPr bwMode="auto">
            <a:xfrm>
              <a:off x="5246363" y="1457899"/>
              <a:ext cx="728285" cy="7281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E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7" name="文本框 15"/>
            <p:cNvSpPr>
              <a:spLocks noChangeArrowheads="1"/>
            </p:cNvSpPr>
            <p:nvPr/>
          </p:nvSpPr>
          <p:spPr bwMode="auto">
            <a:xfrm>
              <a:off x="5246363" y="1668074"/>
              <a:ext cx="7282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D3F96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Segoe UI Black" panose="020B0A02040204020203" pitchFamily="34" charset="0"/>
                </a:rPr>
                <a:t>科学</a:t>
              </a:r>
              <a:endParaRPr lang="zh-CN" altLang="en-US" sz="1600" b="1" dirty="0">
                <a:solidFill>
                  <a:srgbClr val="1D3F96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Segoe UI Black" panose="020B0A02040204020203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652765" y="3415289"/>
            <a:ext cx="728285" cy="728125"/>
            <a:chOff x="5246363" y="1457899"/>
            <a:chExt cx="728285" cy="728125"/>
          </a:xfrm>
        </p:grpSpPr>
        <p:sp>
          <p:nvSpPr>
            <p:cNvPr id="39" name="椭圆 38"/>
            <p:cNvSpPr/>
            <p:nvPr/>
          </p:nvSpPr>
          <p:spPr bwMode="auto">
            <a:xfrm>
              <a:off x="5246363" y="1457899"/>
              <a:ext cx="728285" cy="7281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E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0" name="文本框 15"/>
            <p:cNvSpPr>
              <a:spLocks noChangeArrowheads="1"/>
            </p:cNvSpPr>
            <p:nvPr/>
          </p:nvSpPr>
          <p:spPr bwMode="auto">
            <a:xfrm>
              <a:off x="5246363" y="1668074"/>
              <a:ext cx="7282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D3F96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Segoe UI Black" panose="020B0A02040204020203" pitchFamily="34" charset="0"/>
                </a:rPr>
                <a:t>快速</a:t>
              </a:r>
              <a:endParaRPr lang="zh-CN" altLang="en-US" sz="1600" b="1" dirty="0">
                <a:solidFill>
                  <a:srgbClr val="1D3F96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Segoe UI Black" panose="020B0A02040204020203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651176" y="5009736"/>
            <a:ext cx="728285" cy="728125"/>
            <a:chOff x="5246363" y="1457899"/>
            <a:chExt cx="728285" cy="728125"/>
          </a:xfrm>
        </p:grpSpPr>
        <p:sp>
          <p:nvSpPr>
            <p:cNvPr id="42" name="椭圆 41"/>
            <p:cNvSpPr/>
            <p:nvPr/>
          </p:nvSpPr>
          <p:spPr bwMode="auto">
            <a:xfrm>
              <a:off x="5246363" y="1457899"/>
              <a:ext cx="728285" cy="7281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E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3" name="文本框 15"/>
            <p:cNvSpPr>
              <a:spLocks noChangeArrowheads="1"/>
            </p:cNvSpPr>
            <p:nvPr/>
          </p:nvSpPr>
          <p:spPr bwMode="auto">
            <a:xfrm>
              <a:off x="5246363" y="1668074"/>
              <a:ext cx="7282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D3F96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Segoe UI Black" panose="020B0A02040204020203" pitchFamily="34" charset="0"/>
                </a:rPr>
                <a:t>合理</a:t>
              </a:r>
              <a:endParaRPr lang="zh-CN" altLang="en-US" sz="1600" b="1" dirty="0">
                <a:solidFill>
                  <a:srgbClr val="1D3F96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Segoe UI Black" panose="020B0A02040204020203" pitchFamily="34" charset="0"/>
              </a:endParaRPr>
            </a:p>
          </p:txBody>
        </p:sp>
      </p:grpSp>
      <p:sp>
        <p:nvSpPr>
          <p:cNvPr id="44" name="上箭头 43"/>
          <p:cNvSpPr/>
          <p:nvPr/>
        </p:nvSpPr>
        <p:spPr>
          <a:xfrm rot="5400000">
            <a:off x="4884272" y="3361622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196206" y="3207485"/>
            <a:ext cx="1553845" cy="1589344"/>
            <a:chOff x="1393" y="6184"/>
            <a:chExt cx="3064" cy="3134"/>
          </a:xfrm>
        </p:grpSpPr>
        <p:sp>
          <p:nvSpPr>
            <p:cNvPr id="49" name="TextBox 31"/>
            <p:cNvSpPr/>
            <p:nvPr/>
          </p:nvSpPr>
          <p:spPr>
            <a:xfrm>
              <a:off x="1393" y="8071"/>
              <a:ext cx="3064" cy="12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按需制定</a:t>
              </a:r>
              <a:endParaRPr lang="zh-CN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endParaRPr>
            </a:p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考试任务</a:t>
              </a:r>
              <a:endParaRPr lang="zh-CN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0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52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3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835188" y="3222724"/>
            <a:ext cx="1553845" cy="1319044"/>
            <a:chOff x="1393" y="6184"/>
            <a:chExt cx="3064" cy="2601"/>
          </a:xfrm>
        </p:grpSpPr>
        <p:sp>
          <p:nvSpPr>
            <p:cNvPr id="55" name="TextBox 31"/>
            <p:cNvSpPr/>
            <p:nvPr/>
          </p:nvSpPr>
          <p:spPr>
            <a:xfrm>
              <a:off x="1393" y="8071"/>
              <a:ext cx="3064" cy="7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智能排考</a:t>
              </a:r>
              <a:endParaRPr lang="zh-CN" altLang="en-US" sz="1600" dirty="0">
                <a:solidFill>
                  <a:srgbClr val="262626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6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58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9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sp>
        <p:nvSpPr>
          <p:cNvPr id="60" name="上箭头 59"/>
          <p:cNvSpPr/>
          <p:nvPr/>
        </p:nvSpPr>
        <p:spPr>
          <a:xfrm rot="6846354">
            <a:off x="2899639" y="2564826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291677" y="2233392"/>
            <a:ext cx="1553845" cy="1589344"/>
            <a:chOff x="1393" y="6184"/>
            <a:chExt cx="3064" cy="3134"/>
          </a:xfrm>
        </p:grpSpPr>
        <p:sp>
          <p:nvSpPr>
            <p:cNvPr id="62" name="TextBox 31"/>
            <p:cNvSpPr/>
            <p:nvPr/>
          </p:nvSpPr>
          <p:spPr>
            <a:xfrm>
              <a:off x="1393" y="8071"/>
              <a:ext cx="3064" cy="12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设置各类</a:t>
              </a:r>
              <a:endParaRPr lang="zh-CN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endParaRPr>
            </a:p>
            <a:p>
              <a:pPr lvl="0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考试参数</a:t>
              </a:r>
              <a:endParaRPr lang="zh-CN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63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65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6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sp>
        <p:nvSpPr>
          <p:cNvPr id="67" name="上箭头 66"/>
          <p:cNvSpPr/>
          <p:nvPr/>
        </p:nvSpPr>
        <p:spPr>
          <a:xfrm rot="14333646" flipH="1">
            <a:off x="8473361" y="2718934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9027120" y="2225575"/>
            <a:ext cx="1553845" cy="1319044"/>
            <a:chOff x="1393" y="6184"/>
            <a:chExt cx="3064" cy="2601"/>
          </a:xfrm>
        </p:grpSpPr>
        <p:sp>
          <p:nvSpPr>
            <p:cNvPr id="69" name="TextBox 31"/>
            <p:cNvSpPr/>
            <p:nvPr/>
          </p:nvSpPr>
          <p:spPr>
            <a:xfrm>
              <a:off x="1393" y="8071"/>
              <a:ext cx="3064" cy="7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考试冲突检测</a:t>
              </a:r>
              <a:endParaRPr lang="zh-CN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70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72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3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sp>
        <p:nvSpPr>
          <p:cNvPr id="74" name="上箭头 73"/>
          <p:cNvSpPr/>
          <p:nvPr/>
        </p:nvSpPr>
        <p:spPr>
          <a:xfrm rot="14753646" flipV="1">
            <a:off x="2838045" y="4070159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5" name="上箭头 74"/>
          <p:cNvSpPr/>
          <p:nvPr/>
        </p:nvSpPr>
        <p:spPr>
          <a:xfrm rot="7026354" flipH="1" flipV="1">
            <a:off x="8530992" y="3894899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034980" y="4257171"/>
            <a:ext cx="1553845" cy="1319044"/>
            <a:chOff x="1393" y="6184"/>
            <a:chExt cx="3064" cy="2601"/>
          </a:xfrm>
        </p:grpSpPr>
        <p:sp>
          <p:nvSpPr>
            <p:cNvPr id="77" name="TextBox 31"/>
            <p:cNvSpPr/>
            <p:nvPr/>
          </p:nvSpPr>
          <p:spPr>
            <a:xfrm>
              <a:off x="1393" y="8071"/>
              <a:ext cx="3064" cy="7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发布考试安排</a:t>
              </a:r>
              <a:endParaRPr lang="zh-CN" altLang="en-US" sz="1600" dirty="0">
                <a:solidFill>
                  <a:srgbClr val="262626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78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80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1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1299537" y="4257171"/>
            <a:ext cx="1553845" cy="1589344"/>
            <a:chOff x="1393" y="6184"/>
            <a:chExt cx="3064" cy="3134"/>
          </a:xfrm>
        </p:grpSpPr>
        <p:sp>
          <p:nvSpPr>
            <p:cNvPr id="83" name="TextBox 31"/>
            <p:cNvSpPr/>
            <p:nvPr/>
          </p:nvSpPr>
          <p:spPr>
            <a:xfrm>
              <a:off x="1393" y="8071"/>
              <a:ext cx="3064" cy="12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缓考申请</a:t>
              </a:r>
              <a:endParaRPr lang="zh-CN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endParaRPr>
            </a:p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与审核</a:t>
              </a:r>
              <a:endParaRPr lang="zh-CN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84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86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7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3750205" y="3499345"/>
            <a:ext cx="514143" cy="370746"/>
            <a:chOff x="4891974" y="3231977"/>
            <a:chExt cx="569772" cy="410870"/>
          </a:xfrm>
          <a:solidFill>
            <a:schemeClr val="bg1"/>
          </a:solidFill>
        </p:grpSpPr>
        <p:sp>
          <p:nvSpPr>
            <p:cNvPr id="89" name="Freeform 226"/>
            <p:cNvSpPr>
              <a:spLocks noEditPoints="1"/>
            </p:cNvSpPr>
            <p:nvPr/>
          </p:nvSpPr>
          <p:spPr bwMode="auto">
            <a:xfrm>
              <a:off x="4891974" y="3231977"/>
              <a:ext cx="462207" cy="410870"/>
            </a:xfrm>
            <a:custGeom>
              <a:avLst/>
              <a:gdLst>
                <a:gd name="T0" fmla="*/ 215 w 222"/>
                <a:gd name="T1" fmla="*/ 0 h 197"/>
                <a:gd name="T2" fmla="*/ 7 w 222"/>
                <a:gd name="T3" fmla="*/ 0 h 197"/>
                <a:gd name="T4" fmla="*/ 0 w 222"/>
                <a:gd name="T5" fmla="*/ 7 h 197"/>
                <a:gd name="T6" fmla="*/ 0 w 222"/>
                <a:gd name="T7" fmla="*/ 190 h 197"/>
                <a:gd name="T8" fmla="*/ 7 w 222"/>
                <a:gd name="T9" fmla="*/ 197 h 197"/>
                <a:gd name="T10" fmla="*/ 215 w 222"/>
                <a:gd name="T11" fmla="*/ 197 h 197"/>
                <a:gd name="T12" fmla="*/ 222 w 222"/>
                <a:gd name="T13" fmla="*/ 190 h 197"/>
                <a:gd name="T14" fmla="*/ 222 w 222"/>
                <a:gd name="T15" fmla="*/ 7 h 197"/>
                <a:gd name="T16" fmla="*/ 215 w 222"/>
                <a:gd name="T17" fmla="*/ 0 h 197"/>
                <a:gd name="T18" fmla="*/ 171 w 222"/>
                <a:gd name="T19" fmla="*/ 15 h 197"/>
                <a:gd name="T20" fmla="*/ 180 w 222"/>
                <a:gd name="T21" fmla="*/ 24 h 197"/>
                <a:gd name="T22" fmla="*/ 171 w 222"/>
                <a:gd name="T23" fmla="*/ 34 h 197"/>
                <a:gd name="T24" fmla="*/ 162 w 222"/>
                <a:gd name="T25" fmla="*/ 24 h 197"/>
                <a:gd name="T26" fmla="*/ 171 w 222"/>
                <a:gd name="T27" fmla="*/ 15 h 197"/>
                <a:gd name="T28" fmla="*/ 143 w 222"/>
                <a:gd name="T29" fmla="*/ 15 h 197"/>
                <a:gd name="T30" fmla="*/ 153 w 222"/>
                <a:gd name="T31" fmla="*/ 24 h 197"/>
                <a:gd name="T32" fmla="*/ 143 w 222"/>
                <a:gd name="T33" fmla="*/ 34 h 197"/>
                <a:gd name="T34" fmla="*/ 134 w 222"/>
                <a:gd name="T35" fmla="*/ 24 h 197"/>
                <a:gd name="T36" fmla="*/ 143 w 222"/>
                <a:gd name="T37" fmla="*/ 15 h 197"/>
                <a:gd name="T38" fmla="*/ 208 w 222"/>
                <a:gd name="T39" fmla="*/ 183 h 197"/>
                <a:gd name="T40" fmla="*/ 14 w 222"/>
                <a:gd name="T41" fmla="*/ 183 h 197"/>
                <a:gd name="T42" fmla="*/ 14 w 222"/>
                <a:gd name="T43" fmla="*/ 49 h 197"/>
                <a:gd name="T44" fmla="*/ 208 w 222"/>
                <a:gd name="T45" fmla="*/ 49 h 197"/>
                <a:gd name="T46" fmla="*/ 208 w 222"/>
                <a:gd name="T47" fmla="*/ 183 h 197"/>
                <a:gd name="T48" fmla="*/ 199 w 222"/>
                <a:gd name="T49" fmla="*/ 34 h 197"/>
                <a:gd name="T50" fmla="*/ 189 w 222"/>
                <a:gd name="T51" fmla="*/ 24 h 197"/>
                <a:gd name="T52" fmla="*/ 199 w 222"/>
                <a:gd name="T53" fmla="*/ 15 h 197"/>
                <a:gd name="T54" fmla="*/ 208 w 222"/>
                <a:gd name="T55" fmla="*/ 24 h 197"/>
                <a:gd name="T56" fmla="*/ 199 w 222"/>
                <a:gd name="T57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197">
                  <a:moveTo>
                    <a:pt x="21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3"/>
                    <a:pt x="4" y="197"/>
                    <a:pt x="7" y="197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9" y="197"/>
                    <a:pt x="222" y="193"/>
                    <a:pt x="222" y="190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2" y="3"/>
                    <a:pt x="219" y="0"/>
                    <a:pt x="215" y="0"/>
                  </a:cubicBezTo>
                  <a:close/>
                  <a:moveTo>
                    <a:pt x="171" y="15"/>
                  </a:moveTo>
                  <a:cubicBezTo>
                    <a:pt x="176" y="15"/>
                    <a:pt x="180" y="19"/>
                    <a:pt x="180" y="24"/>
                  </a:cubicBezTo>
                  <a:cubicBezTo>
                    <a:pt x="180" y="29"/>
                    <a:pt x="176" y="34"/>
                    <a:pt x="171" y="34"/>
                  </a:cubicBezTo>
                  <a:cubicBezTo>
                    <a:pt x="166" y="34"/>
                    <a:pt x="162" y="29"/>
                    <a:pt x="162" y="24"/>
                  </a:cubicBezTo>
                  <a:cubicBezTo>
                    <a:pt x="162" y="19"/>
                    <a:pt x="166" y="15"/>
                    <a:pt x="171" y="15"/>
                  </a:cubicBezTo>
                  <a:close/>
                  <a:moveTo>
                    <a:pt x="143" y="15"/>
                  </a:moveTo>
                  <a:cubicBezTo>
                    <a:pt x="149" y="15"/>
                    <a:pt x="153" y="19"/>
                    <a:pt x="153" y="24"/>
                  </a:cubicBezTo>
                  <a:cubicBezTo>
                    <a:pt x="153" y="29"/>
                    <a:pt x="149" y="34"/>
                    <a:pt x="143" y="34"/>
                  </a:cubicBezTo>
                  <a:cubicBezTo>
                    <a:pt x="138" y="34"/>
                    <a:pt x="134" y="29"/>
                    <a:pt x="134" y="24"/>
                  </a:cubicBezTo>
                  <a:cubicBezTo>
                    <a:pt x="134" y="19"/>
                    <a:pt x="138" y="15"/>
                    <a:pt x="143" y="15"/>
                  </a:cubicBezTo>
                  <a:close/>
                  <a:moveTo>
                    <a:pt x="208" y="183"/>
                  </a:moveTo>
                  <a:cubicBezTo>
                    <a:pt x="14" y="183"/>
                    <a:pt x="14" y="183"/>
                    <a:pt x="14" y="18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208" y="49"/>
                    <a:pt x="208" y="49"/>
                    <a:pt x="208" y="49"/>
                  </a:cubicBezTo>
                  <a:lnTo>
                    <a:pt x="208" y="183"/>
                  </a:lnTo>
                  <a:close/>
                  <a:moveTo>
                    <a:pt x="199" y="34"/>
                  </a:moveTo>
                  <a:cubicBezTo>
                    <a:pt x="193" y="34"/>
                    <a:pt x="189" y="29"/>
                    <a:pt x="189" y="24"/>
                  </a:cubicBezTo>
                  <a:cubicBezTo>
                    <a:pt x="189" y="19"/>
                    <a:pt x="193" y="15"/>
                    <a:pt x="199" y="15"/>
                  </a:cubicBezTo>
                  <a:cubicBezTo>
                    <a:pt x="204" y="15"/>
                    <a:pt x="208" y="19"/>
                    <a:pt x="208" y="24"/>
                  </a:cubicBezTo>
                  <a:cubicBezTo>
                    <a:pt x="208" y="29"/>
                    <a:pt x="204" y="34"/>
                    <a:pt x="19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0" name="Freeform 227"/>
            <p:cNvSpPr/>
            <p:nvPr/>
          </p:nvSpPr>
          <p:spPr bwMode="auto">
            <a:xfrm>
              <a:off x="5207318" y="3507243"/>
              <a:ext cx="43236" cy="44899"/>
            </a:xfrm>
            <a:custGeom>
              <a:avLst/>
              <a:gdLst>
                <a:gd name="T0" fmla="*/ 7 w 26"/>
                <a:gd name="T1" fmla="*/ 0 h 27"/>
                <a:gd name="T2" fmla="*/ 7 w 26"/>
                <a:gd name="T3" fmla="*/ 2 h 27"/>
                <a:gd name="T4" fmla="*/ 0 w 26"/>
                <a:gd name="T5" fmla="*/ 27 h 27"/>
                <a:gd name="T6" fmla="*/ 24 w 26"/>
                <a:gd name="T7" fmla="*/ 19 h 27"/>
                <a:gd name="T8" fmla="*/ 26 w 26"/>
                <a:gd name="T9" fmla="*/ 19 h 27"/>
                <a:gd name="T10" fmla="*/ 7 w 26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7" y="0"/>
                  </a:moveTo>
                  <a:lnTo>
                    <a:pt x="7" y="2"/>
                  </a:lnTo>
                  <a:lnTo>
                    <a:pt x="0" y="27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1" name="Freeform 228"/>
            <p:cNvSpPr/>
            <p:nvPr/>
          </p:nvSpPr>
          <p:spPr bwMode="auto">
            <a:xfrm>
              <a:off x="5380262" y="3294388"/>
              <a:ext cx="81484" cy="84810"/>
            </a:xfrm>
            <a:custGeom>
              <a:avLst/>
              <a:gdLst>
                <a:gd name="T0" fmla="*/ 29 w 39"/>
                <a:gd name="T1" fmla="*/ 40 h 40"/>
                <a:gd name="T2" fmla="*/ 37 w 39"/>
                <a:gd name="T3" fmla="*/ 32 h 40"/>
                <a:gd name="T4" fmla="*/ 37 w 39"/>
                <a:gd name="T5" fmla="*/ 23 h 40"/>
                <a:gd name="T6" fmla="*/ 17 w 39"/>
                <a:gd name="T7" fmla="*/ 3 h 40"/>
                <a:gd name="T8" fmla="*/ 7 w 39"/>
                <a:gd name="T9" fmla="*/ 3 h 40"/>
                <a:gd name="T10" fmla="*/ 0 w 39"/>
                <a:gd name="T11" fmla="*/ 11 h 40"/>
                <a:gd name="T12" fmla="*/ 29 w 39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0">
                  <a:moveTo>
                    <a:pt x="29" y="40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39" y="30"/>
                    <a:pt x="39" y="25"/>
                    <a:pt x="37" y="2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0" y="0"/>
                    <a:pt x="7" y="3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2" name="Freeform 229"/>
            <p:cNvSpPr/>
            <p:nvPr/>
          </p:nvSpPr>
          <p:spPr bwMode="auto">
            <a:xfrm>
              <a:off x="5240576" y="3324321"/>
              <a:ext cx="194563" cy="194563"/>
            </a:xfrm>
            <a:custGeom>
              <a:avLst/>
              <a:gdLst>
                <a:gd name="T0" fmla="*/ 64 w 93"/>
                <a:gd name="T1" fmla="*/ 0 h 93"/>
                <a:gd name="T2" fmla="*/ 63 w 93"/>
                <a:gd name="T3" fmla="*/ 0 h 93"/>
                <a:gd name="T4" fmla="*/ 3 w 93"/>
                <a:gd name="T5" fmla="*/ 61 h 93"/>
                <a:gd name="T6" fmla="*/ 3 w 93"/>
                <a:gd name="T7" fmla="*/ 71 h 93"/>
                <a:gd name="T8" fmla="*/ 3 w 93"/>
                <a:gd name="T9" fmla="*/ 71 h 93"/>
                <a:gd name="T10" fmla="*/ 10 w 93"/>
                <a:gd name="T11" fmla="*/ 73 h 93"/>
                <a:gd name="T12" fmla="*/ 12 w 93"/>
                <a:gd name="T13" fmla="*/ 80 h 93"/>
                <a:gd name="T14" fmla="*/ 13 w 93"/>
                <a:gd name="T15" fmla="*/ 81 h 93"/>
                <a:gd name="T16" fmla="*/ 20 w 93"/>
                <a:gd name="T17" fmla="*/ 82 h 93"/>
                <a:gd name="T18" fmla="*/ 21 w 93"/>
                <a:gd name="T19" fmla="*/ 89 h 93"/>
                <a:gd name="T20" fmla="*/ 22 w 93"/>
                <a:gd name="T21" fmla="*/ 90 h 93"/>
                <a:gd name="T22" fmla="*/ 32 w 93"/>
                <a:gd name="T23" fmla="*/ 90 h 93"/>
                <a:gd name="T24" fmla="*/ 92 w 93"/>
                <a:gd name="T25" fmla="*/ 30 h 93"/>
                <a:gd name="T26" fmla="*/ 93 w 93"/>
                <a:gd name="T27" fmla="*/ 29 h 93"/>
                <a:gd name="T28" fmla="*/ 64 w 93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3">
                  <a:moveTo>
                    <a:pt x="64" y="0"/>
                  </a:moveTo>
                  <a:cubicBezTo>
                    <a:pt x="64" y="0"/>
                    <a:pt x="63" y="0"/>
                    <a:pt x="63" y="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0" y="63"/>
                    <a:pt x="0" y="68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8" y="74"/>
                    <a:pt x="10" y="73"/>
                  </a:cubicBezTo>
                  <a:cubicBezTo>
                    <a:pt x="10" y="75"/>
                    <a:pt x="10" y="78"/>
                    <a:pt x="12" y="80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5" y="83"/>
                    <a:pt x="17" y="83"/>
                    <a:pt x="20" y="82"/>
                  </a:cubicBezTo>
                  <a:cubicBezTo>
                    <a:pt x="19" y="85"/>
                    <a:pt x="19" y="87"/>
                    <a:pt x="21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5" y="93"/>
                    <a:pt x="29" y="93"/>
                    <a:pt x="32" y="9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3" y="29"/>
                    <a:pt x="93" y="29"/>
                    <a:pt x="93" y="29"/>
                  </a:cubicBez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3" name="Rectangle 230"/>
            <p:cNvSpPr>
              <a:spLocks noChangeArrowheads="1"/>
            </p:cNvSpPr>
            <p:nvPr/>
          </p:nvSpPr>
          <p:spPr bwMode="auto">
            <a:xfrm>
              <a:off x="4954553" y="3389175"/>
              <a:ext cx="151327" cy="1496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4" name="Rectangle 231"/>
            <p:cNvSpPr>
              <a:spLocks noChangeArrowheads="1"/>
            </p:cNvSpPr>
            <p:nvPr/>
          </p:nvSpPr>
          <p:spPr bwMode="auto">
            <a:xfrm>
              <a:off x="4954553" y="3437400"/>
              <a:ext cx="237799" cy="1496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5" name="Rectangle 232"/>
            <p:cNvSpPr>
              <a:spLocks noChangeArrowheads="1"/>
            </p:cNvSpPr>
            <p:nvPr/>
          </p:nvSpPr>
          <p:spPr bwMode="auto">
            <a:xfrm>
              <a:off x="4954553" y="3487288"/>
              <a:ext cx="237799" cy="1496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6" name="Rectangle 233"/>
            <p:cNvSpPr>
              <a:spLocks noChangeArrowheads="1"/>
            </p:cNvSpPr>
            <p:nvPr/>
          </p:nvSpPr>
          <p:spPr bwMode="auto">
            <a:xfrm>
              <a:off x="4954553" y="3535512"/>
              <a:ext cx="237799" cy="1330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97" name="Freeform 18"/>
          <p:cNvSpPr>
            <a:spLocks noEditPoints="1"/>
          </p:cNvSpPr>
          <p:nvPr/>
        </p:nvSpPr>
        <p:spPr bwMode="black">
          <a:xfrm>
            <a:off x="9630096" y="4510912"/>
            <a:ext cx="379333" cy="462502"/>
          </a:xfrm>
          <a:custGeom>
            <a:avLst/>
            <a:gdLst>
              <a:gd name="T0" fmla="*/ 129 w 246"/>
              <a:gd name="T1" fmla="*/ 192 h 300"/>
              <a:gd name="T2" fmla="*/ 43 w 246"/>
              <a:gd name="T3" fmla="*/ 202 h 300"/>
              <a:gd name="T4" fmla="*/ 129 w 246"/>
              <a:gd name="T5" fmla="*/ 126 h 300"/>
              <a:gd name="T6" fmla="*/ 43 w 246"/>
              <a:gd name="T7" fmla="*/ 135 h 300"/>
              <a:gd name="T8" fmla="*/ 129 w 246"/>
              <a:gd name="T9" fmla="*/ 126 h 300"/>
              <a:gd name="T10" fmla="*/ 215 w 246"/>
              <a:gd name="T11" fmla="*/ 101 h 300"/>
              <a:gd name="T12" fmla="*/ 219 w 246"/>
              <a:gd name="T13" fmla="*/ 90 h 300"/>
              <a:gd name="T14" fmla="*/ 208 w 246"/>
              <a:gd name="T15" fmla="*/ 111 h 300"/>
              <a:gd name="T16" fmla="*/ 43 w 246"/>
              <a:gd name="T17" fmla="*/ 92 h 300"/>
              <a:gd name="T18" fmla="*/ 117 w 246"/>
              <a:gd name="T19" fmla="*/ 102 h 300"/>
              <a:gd name="T20" fmla="*/ 43 w 246"/>
              <a:gd name="T21" fmla="*/ 235 h 300"/>
              <a:gd name="T22" fmla="*/ 117 w 246"/>
              <a:gd name="T23" fmla="*/ 226 h 300"/>
              <a:gd name="T24" fmla="*/ 43 w 246"/>
              <a:gd name="T25" fmla="*/ 235 h 300"/>
              <a:gd name="T26" fmla="*/ 11 w 246"/>
              <a:gd name="T27" fmla="*/ 287 h 300"/>
              <a:gd name="T28" fmla="*/ 35 w 246"/>
              <a:gd name="T29" fmla="*/ 36 h 300"/>
              <a:gd name="T30" fmla="*/ 0 w 246"/>
              <a:gd name="T31" fmla="*/ 22 h 300"/>
              <a:gd name="T32" fmla="*/ 219 w 246"/>
              <a:gd name="T33" fmla="*/ 300 h 300"/>
              <a:gd name="T34" fmla="*/ 208 w 246"/>
              <a:gd name="T35" fmla="*/ 173 h 300"/>
              <a:gd name="T36" fmla="*/ 117 w 246"/>
              <a:gd name="T37" fmla="*/ 159 h 300"/>
              <a:gd name="T38" fmla="*/ 43 w 246"/>
              <a:gd name="T39" fmla="*/ 169 h 300"/>
              <a:gd name="T40" fmla="*/ 117 w 246"/>
              <a:gd name="T41" fmla="*/ 159 h 300"/>
              <a:gd name="T42" fmla="*/ 57 w 246"/>
              <a:gd name="T43" fmla="*/ 22 h 300"/>
              <a:gd name="T44" fmla="*/ 86 w 246"/>
              <a:gd name="T45" fmla="*/ 20 h 300"/>
              <a:gd name="T46" fmla="*/ 110 w 246"/>
              <a:gd name="T47" fmla="*/ 0 h 300"/>
              <a:gd name="T48" fmla="*/ 133 w 246"/>
              <a:gd name="T49" fmla="*/ 20 h 300"/>
              <a:gd name="T50" fmla="*/ 162 w 246"/>
              <a:gd name="T51" fmla="*/ 22 h 300"/>
              <a:gd name="T52" fmla="*/ 179 w 246"/>
              <a:gd name="T53" fmla="*/ 43 h 300"/>
              <a:gd name="T54" fmla="*/ 41 w 246"/>
              <a:gd name="T55" fmla="*/ 36 h 300"/>
              <a:gd name="T56" fmla="*/ 110 w 246"/>
              <a:gd name="T57" fmla="*/ 20 h 300"/>
              <a:gd name="T58" fmla="*/ 110 w 246"/>
              <a:gd name="T59" fmla="*/ 11 h 300"/>
              <a:gd name="T60" fmla="*/ 190 w 246"/>
              <a:gd name="T61" fmla="*/ 269 h 300"/>
              <a:gd name="T62" fmla="*/ 29 w 246"/>
              <a:gd name="T63" fmla="*/ 59 h 300"/>
              <a:gd name="T64" fmla="*/ 190 w 246"/>
              <a:gd name="T65" fmla="*/ 71 h 300"/>
              <a:gd name="T66" fmla="*/ 200 w 246"/>
              <a:gd name="T67" fmla="*/ 49 h 300"/>
              <a:gd name="T68" fmla="*/ 19 w 246"/>
              <a:gd name="T69" fmla="*/ 278 h 300"/>
              <a:gd name="T70" fmla="*/ 200 w 246"/>
              <a:gd name="T71" fmla="*/ 185 h 300"/>
              <a:gd name="T72" fmla="*/ 190 w 246"/>
              <a:gd name="T73" fmla="*/ 269 h 300"/>
              <a:gd name="T74" fmla="*/ 190 w 246"/>
              <a:gd name="T75" fmla="*/ 133 h 300"/>
              <a:gd name="T76" fmla="*/ 200 w 246"/>
              <a:gd name="T77" fmla="*/ 124 h 300"/>
              <a:gd name="T78" fmla="*/ 215 w 246"/>
              <a:gd name="T79" fmla="*/ 35 h 300"/>
              <a:gd name="T80" fmla="*/ 219 w 246"/>
              <a:gd name="T81" fmla="*/ 22 h 300"/>
              <a:gd name="T82" fmla="*/ 184 w 246"/>
              <a:gd name="T83" fmla="*/ 36 h 300"/>
              <a:gd name="T84" fmla="*/ 208 w 246"/>
              <a:gd name="T85" fmla="*/ 44 h 300"/>
              <a:gd name="T86" fmla="*/ 246 w 246"/>
              <a:gd name="T87" fmla="*/ 41 h 300"/>
              <a:gd name="T88" fmla="*/ 155 w 246"/>
              <a:gd name="T89" fmla="*/ 134 h 300"/>
              <a:gd name="T90" fmla="*/ 156 w 246"/>
              <a:gd name="T91" fmla="*/ 92 h 300"/>
              <a:gd name="T92" fmla="*/ 218 w 246"/>
              <a:gd name="T93" fmla="*/ 41 h 300"/>
              <a:gd name="T94" fmla="*/ 246 w 246"/>
              <a:gd name="T95" fmla="*/ 107 h 300"/>
              <a:gd name="T96" fmla="*/ 155 w 246"/>
              <a:gd name="T97" fmla="*/ 201 h 300"/>
              <a:gd name="T98" fmla="*/ 156 w 246"/>
              <a:gd name="T99" fmla="*/ 159 h 300"/>
              <a:gd name="T100" fmla="*/ 218 w 246"/>
              <a:gd name="T101" fmla="*/ 107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6" h="300">
                <a:moveTo>
                  <a:pt x="43" y="192"/>
                </a:moveTo>
                <a:cubicBezTo>
                  <a:pt x="129" y="192"/>
                  <a:pt x="129" y="192"/>
                  <a:pt x="129" y="192"/>
                </a:cubicBezTo>
                <a:cubicBezTo>
                  <a:pt x="129" y="202"/>
                  <a:pt x="129" y="202"/>
                  <a:pt x="129" y="202"/>
                </a:cubicBezTo>
                <a:cubicBezTo>
                  <a:pt x="43" y="202"/>
                  <a:pt x="43" y="202"/>
                  <a:pt x="43" y="202"/>
                </a:cubicBezTo>
                <a:lnTo>
                  <a:pt x="43" y="192"/>
                </a:lnTo>
                <a:close/>
                <a:moveTo>
                  <a:pt x="129" y="126"/>
                </a:moveTo>
                <a:cubicBezTo>
                  <a:pt x="43" y="126"/>
                  <a:pt x="43" y="126"/>
                  <a:pt x="43" y="12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129" y="135"/>
                  <a:pt x="129" y="135"/>
                  <a:pt x="129" y="135"/>
                </a:cubicBezTo>
                <a:lnTo>
                  <a:pt x="129" y="126"/>
                </a:lnTo>
                <a:close/>
                <a:moveTo>
                  <a:pt x="208" y="111"/>
                </a:moveTo>
                <a:cubicBezTo>
                  <a:pt x="215" y="101"/>
                  <a:pt x="215" y="101"/>
                  <a:pt x="215" y="101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9" y="90"/>
                  <a:pt x="219" y="90"/>
                  <a:pt x="219" y="90"/>
                </a:cubicBezTo>
                <a:cubicBezTo>
                  <a:pt x="208" y="106"/>
                  <a:pt x="208" y="106"/>
                  <a:pt x="208" y="106"/>
                </a:cubicBezTo>
                <a:lnTo>
                  <a:pt x="208" y="111"/>
                </a:lnTo>
                <a:close/>
                <a:moveTo>
                  <a:pt x="117" y="92"/>
                </a:moveTo>
                <a:cubicBezTo>
                  <a:pt x="43" y="92"/>
                  <a:pt x="43" y="92"/>
                  <a:pt x="43" y="92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117" y="102"/>
                  <a:pt x="117" y="102"/>
                  <a:pt x="117" y="102"/>
                </a:cubicBezTo>
                <a:lnTo>
                  <a:pt x="117" y="92"/>
                </a:lnTo>
                <a:close/>
                <a:moveTo>
                  <a:pt x="43" y="235"/>
                </a:moveTo>
                <a:cubicBezTo>
                  <a:pt x="117" y="235"/>
                  <a:pt x="117" y="235"/>
                  <a:pt x="117" y="235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43" y="226"/>
                  <a:pt x="43" y="226"/>
                  <a:pt x="43" y="226"/>
                </a:cubicBezTo>
                <a:lnTo>
                  <a:pt x="43" y="235"/>
                </a:lnTo>
                <a:close/>
                <a:moveTo>
                  <a:pt x="208" y="287"/>
                </a:moveTo>
                <a:cubicBezTo>
                  <a:pt x="11" y="287"/>
                  <a:pt x="11" y="287"/>
                  <a:pt x="11" y="287"/>
                </a:cubicBezTo>
                <a:cubicBezTo>
                  <a:pt x="11" y="36"/>
                  <a:pt x="11" y="36"/>
                  <a:pt x="11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7" y="31"/>
                  <a:pt x="40" y="26"/>
                  <a:pt x="44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00"/>
                  <a:pt x="0" y="300"/>
                  <a:pt x="0" y="300"/>
                </a:cubicBezTo>
                <a:cubicBezTo>
                  <a:pt x="219" y="300"/>
                  <a:pt x="219" y="300"/>
                  <a:pt x="219" y="300"/>
                </a:cubicBezTo>
                <a:cubicBezTo>
                  <a:pt x="219" y="157"/>
                  <a:pt x="219" y="157"/>
                  <a:pt x="219" y="157"/>
                </a:cubicBezTo>
                <a:cubicBezTo>
                  <a:pt x="208" y="173"/>
                  <a:pt x="208" y="173"/>
                  <a:pt x="208" y="173"/>
                </a:cubicBezTo>
                <a:lnTo>
                  <a:pt x="208" y="287"/>
                </a:lnTo>
                <a:close/>
                <a:moveTo>
                  <a:pt x="117" y="159"/>
                </a:moveTo>
                <a:cubicBezTo>
                  <a:pt x="43" y="159"/>
                  <a:pt x="43" y="159"/>
                  <a:pt x="43" y="159"/>
                </a:cubicBezTo>
                <a:cubicBezTo>
                  <a:pt x="43" y="169"/>
                  <a:pt x="43" y="169"/>
                  <a:pt x="43" y="169"/>
                </a:cubicBezTo>
                <a:cubicBezTo>
                  <a:pt x="117" y="169"/>
                  <a:pt x="117" y="169"/>
                  <a:pt x="117" y="169"/>
                </a:cubicBezTo>
                <a:lnTo>
                  <a:pt x="117" y="159"/>
                </a:lnTo>
                <a:close/>
                <a:moveTo>
                  <a:pt x="41" y="36"/>
                </a:moveTo>
                <a:cubicBezTo>
                  <a:pt x="43" y="29"/>
                  <a:pt x="50" y="25"/>
                  <a:pt x="57" y="22"/>
                </a:cubicBezTo>
                <a:cubicBezTo>
                  <a:pt x="63" y="21"/>
                  <a:pt x="71" y="20"/>
                  <a:pt x="77" y="20"/>
                </a:cubicBezTo>
                <a:cubicBezTo>
                  <a:pt x="80" y="20"/>
                  <a:pt x="83" y="20"/>
                  <a:pt x="86" y="20"/>
                </a:cubicBezTo>
                <a:cubicBezTo>
                  <a:pt x="87" y="20"/>
                  <a:pt x="88" y="20"/>
                  <a:pt x="89" y="20"/>
                </a:cubicBezTo>
                <a:cubicBezTo>
                  <a:pt x="89" y="9"/>
                  <a:pt x="98" y="0"/>
                  <a:pt x="110" y="0"/>
                </a:cubicBezTo>
                <a:cubicBezTo>
                  <a:pt x="121" y="0"/>
                  <a:pt x="130" y="9"/>
                  <a:pt x="130" y="20"/>
                </a:cubicBezTo>
                <a:cubicBezTo>
                  <a:pt x="131" y="20"/>
                  <a:pt x="132" y="20"/>
                  <a:pt x="133" y="20"/>
                </a:cubicBezTo>
                <a:cubicBezTo>
                  <a:pt x="136" y="20"/>
                  <a:pt x="139" y="20"/>
                  <a:pt x="142" y="20"/>
                </a:cubicBezTo>
                <a:cubicBezTo>
                  <a:pt x="149" y="20"/>
                  <a:pt x="156" y="21"/>
                  <a:pt x="162" y="22"/>
                </a:cubicBezTo>
                <a:cubicBezTo>
                  <a:pt x="170" y="25"/>
                  <a:pt x="176" y="29"/>
                  <a:pt x="178" y="36"/>
                </a:cubicBezTo>
                <a:cubicBezTo>
                  <a:pt x="179" y="38"/>
                  <a:pt x="179" y="41"/>
                  <a:pt x="179" y="43"/>
                </a:cubicBezTo>
                <a:cubicBezTo>
                  <a:pt x="145" y="43"/>
                  <a:pt x="74" y="43"/>
                  <a:pt x="40" y="43"/>
                </a:cubicBezTo>
                <a:cubicBezTo>
                  <a:pt x="40" y="41"/>
                  <a:pt x="41" y="38"/>
                  <a:pt x="41" y="36"/>
                </a:cubicBezTo>
                <a:close/>
                <a:moveTo>
                  <a:pt x="99" y="20"/>
                </a:moveTo>
                <a:cubicBezTo>
                  <a:pt x="103" y="20"/>
                  <a:pt x="106" y="20"/>
                  <a:pt x="110" y="20"/>
                </a:cubicBezTo>
                <a:cubicBezTo>
                  <a:pt x="113" y="20"/>
                  <a:pt x="116" y="20"/>
                  <a:pt x="120" y="20"/>
                </a:cubicBezTo>
                <a:cubicBezTo>
                  <a:pt x="119" y="15"/>
                  <a:pt x="115" y="11"/>
                  <a:pt x="110" y="11"/>
                </a:cubicBezTo>
                <a:cubicBezTo>
                  <a:pt x="104" y="11"/>
                  <a:pt x="100" y="15"/>
                  <a:pt x="99" y="20"/>
                </a:cubicBezTo>
                <a:close/>
                <a:moveTo>
                  <a:pt x="190" y="269"/>
                </a:moveTo>
                <a:cubicBezTo>
                  <a:pt x="29" y="269"/>
                  <a:pt x="29" y="269"/>
                  <a:pt x="29" y="269"/>
                </a:cubicBezTo>
                <a:cubicBezTo>
                  <a:pt x="29" y="59"/>
                  <a:pt x="29" y="59"/>
                  <a:pt x="29" y="59"/>
                </a:cubicBezTo>
                <a:cubicBezTo>
                  <a:pt x="190" y="59"/>
                  <a:pt x="190" y="59"/>
                  <a:pt x="190" y="59"/>
                </a:cubicBezTo>
                <a:cubicBezTo>
                  <a:pt x="190" y="71"/>
                  <a:pt x="190" y="71"/>
                  <a:pt x="190" y="71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00" y="49"/>
                  <a:pt x="200" y="49"/>
                  <a:pt x="200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278"/>
                  <a:pt x="19" y="278"/>
                  <a:pt x="19" y="278"/>
                </a:cubicBezTo>
                <a:cubicBezTo>
                  <a:pt x="200" y="278"/>
                  <a:pt x="200" y="278"/>
                  <a:pt x="200" y="278"/>
                </a:cubicBezTo>
                <a:cubicBezTo>
                  <a:pt x="200" y="185"/>
                  <a:pt x="200" y="185"/>
                  <a:pt x="200" y="185"/>
                </a:cubicBezTo>
                <a:cubicBezTo>
                  <a:pt x="190" y="199"/>
                  <a:pt x="190" y="199"/>
                  <a:pt x="190" y="199"/>
                </a:cubicBezTo>
                <a:lnTo>
                  <a:pt x="190" y="269"/>
                </a:lnTo>
                <a:close/>
                <a:moveTo>
                  <a:pt x="200" y="119"/>
                </a:moveTo>
                <a:cubicBezTo>
                  <a:pt x="190" y="133"/>
                  <a:pt x="190" y="133"/>
                  <a:pt x="190" y="133"/>
                </a:cubicBezTo>
                <a:cubicBezTo>
                  <a:pt x="190" y="138"/>
                  <a:pt x="190" y="138"/>
                  <a:pt x="190" y="138"/>
                </a:cubicBezTo>
                <a:cubicBezTo>
                  <a:pt x="200" y="124"/>
                  <a:pt x="200" y="124"/>
                  <a:pt x="200" y="124"/>
                </a:cubicBezTo>
                <a:lnTo>
                  <a:pt x="200" y="119"/>
                </a:lnTo>
                <a:close/>
                <a:moveTo>
                  <a:pt x="215" y="35"/>
                </a:moveTo>
                <a:cubicBezTo>
                  <a:pt x="219" y="35"/>
                  <a:pt x="219" y="35"/>
                  <a:pt x="219" y="35"/>
                </a:cubicBezTo>
                <a:cubicBezTo>
                  <a:pt x="219" y="22"/>
                  <a:pt x="219" y="22"/>
                  <a:pt x="219" y="22"/>
                </a:cubicBezTo>
                <a:cubicBezTo>
                  <a:pt x="175" y="22"/>
                  <a:pt x="175" y="22"/>
                  <a:pt x="175" y="22"/>
                </a:cubicBezTo>
                <a:cubicBezTo>
                  <a:pt x="179" y="26"/>
                  <a:pt x="182" y="30"/>
                  <a:pt x="184" y="36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8" y="44"/>
                  <a:pt x="208" y="44"/>
                  <a:pt x="208" y="44"/>
                </a:cubicBezTo>
                <a:lnTo>
                  <a:pt x="215" y="35"/>
                </a:lnTo>
                <a:close/>
                <a:moveTo>
                  <a:pt x="246" y="41"/>
                </a:moveTo>
                <a:cubicBezTo>
                  <a:pt x="182" y="134"/>
                  <a:pt x="182" y="134"/>
                  <a:pt x="182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69" y="113"/>
                  <a:pt x="169" y="113"/>
                  <a:pt x="169" y="113"/>
                </a:cubicBezTo>
                <a:cubicBezTo>
                  <a:pt x="218" y="41"/>
                  <a:pt x="218" y="41"/>
                  <a:pt x="218" y="41"/>
                </a:cubicBezTo>
                <a:lnTo>
                  <a:pt x="246" y="41"/>
                </a:lnTo>
                <a:close/>
                <a:moveTo>
                  <a:pt x="246" y="107"/>
                </a:moveTo>
                <a:cubicBezTo>
                  <a:pt x="182" y="201"/>
                  <a:pt x="182" y="201"/>
                  <a:pt x="182" y="201"/>
                </a:cubicBezTo>
                <a:cubicBezTo>
                  <a:pt x="155" y="201"/>
                  <a:pt x="155" y="201"/>
                  <a:pt x="155" y="201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56" y="159"/>
                  <a:pt x="156" y="159"/>
                  <a:pt x="156" y="15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218" y="107"/>
                  <a:pt x="218" y="107"/>
                  <a:pt x="218" y="107"/>
                </a:cubicBezTo>
                <a:lnTo>
                  <a:pt x="246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/>
          <a:lstStyle/>
          <a:p>
            <a:pPr defTabSz="913765"/>
            <a:endParaRPr lang="en-US" sz="1600">
              <a:solidFill>
                <a:srgbClr val="FFFFFF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98" name="组合 70"/>
          <p:cNvGrpSpPr/>
          <p:nvPr/>
        </p:nvGrpSpPr>
        <p:grpSpPr bwMode="auto">
          <a:xfrm>
            <a:off x="1885882" y="4492852"/>
            <a:ext cx="396875" cy="452120"/>
            <a:chOff x="5754688" y="2193925"/>
            <a:chExt cx="1165225" cy="1327150"/>
          </a:xfrm>
          <a:solidFill>
            <a:schemeClr val="bg1"/>
          </a:solidFill>
        </p:grpSpPr>
        <p:sp>
          <p:nvSpPr>
            <p:cNvPr id="99" name="Freeform 64"/>
            <p:cNvSpPr>
              <a:spLocks noEditPoints="1"/>
            </p:cNvSpPr>
            <p:nvPr/>
          </p:nvSpPr>
          <p:spPr bwMode="auto">
            <a:xfrm>
              <a:off x="5754688" y="2193925"/>
              <a:ext cx="1165225" cy="1327150"/>
            </a:xfrm>
            <a:custGeom>
              <a:avLst/>
              <a:gdLst>
                <a:gd name="T0" fmla="*/ 2147483646 w 1792"/>
                <a:gd name="T1" fmla="*/ 2147483646 h 2048"/>
                <a:gd name="T2" fmla="*/ 2147483646 w 1792"/>
                <a:gd name="T3" fmla="*/ 2147483646 h 2048"/>
                <a:gd name="T4" fmla="*/ 2147483646 w 1792"/>
                <a:gd name="T5" fmla="*/ 0 h 2048"/>
                <a:gd name="T6" fmla="*/ 2147483646 w 1792"/>
                <a:gd name="T7" fmla="*/ 2147483646 h 2048"/>
                <a:gd name="T8" fmla="*/ 2147483646 w 1792"/>
                <a:gd name="T9" fmla="*/ 2147483646 h 2048"/>
                <a:gd name="T10" fmla="*/ 0 w 1792"/>
                <a:gd name="T11" fmla="*/ 2147483646 h 2048"/>
                <a:gd name="T12" fmla="*/ 0 w 1792"/>
                <a:gd name="T13" fmla="*/ 2147483646 h 2048"/>
                <a:gd name="T14" fmla="*/ 2147483646 w 1792"/>
                <a:gd name="T15" fmla="*/ 2147483646 h 2048"/>
                <a:gd name="T16" fmla="*/ 2147483646 w 1792"/>
                <a:gd name="T17" fmla="*/ 2147483646 h 2048"/>
                <a:gd name="T18" fmla="*/ 2147483646 w 1792"/>
                <a:gd name="T19" fmla="*/ 2147483646 h 2048"/>
                <a:gd name="T20" fmla="*/ 2147483646 w 1792"/>
                <a:gd name="T21" fmla="*/ 2147483646 h 2048"/>
                <a:gd name="T22" fmla="*/ 2147483646 w 1792"/>
                <a:gd name="T23" fmla="*/ 2147483646 h 2048"/>
                <a:gd name="T24" fmla="*/ 2147483646 w 1792"/>
                <a:gd name="T25" fmla="*/ 2147483646 h 2048"/>
                <a:gd name="T26" fmla="*/ 2147483646 w 1792"/>
                <a:gd name="T27" fmla="*/ 2147483646 h 2048"/>
                <a:gd name="T28" fmla="*/ 2147483646 w 1792"/>
                <a:gd name="T29" fmla="*/ 2147483646 h 2048"/>
                <a:gd name="T30" fmla="*/ 2147483646 w 1792"/>
                <a:gd name="T31" fmla="*/ 2147483646 h 2048"/>
                <a:gd name="T32" fmla="*/ 2147483646 w 1792"/>
                <a:gd name="T33" fmla="*/ 2147483646 h 2048"/>
                <a:gd name="T34" fmla="*/ 2147483646 w 1792"/>
                <a:gd name="T35" fmla="*/ 2147483646 h 2048"/>
                <a:gd name="T36" fmla="*/ 2147483646 w 1792"/>
                <a:gd name="T37" fmla="*/ 2147483646 h 2048"/>
                <a:gd name="T38" fmla="*/ 2147483646 w 1792"/>
                <a:gd name="T39" fmla="*/ 2147483646 h 2048"/>
                <a:gd name="T40" fmla="*/ 2147483646 w 1792"/>
                <a:gd name="T41" fmla="*/ 2147483646 h 2048"/>
                <a:gd name="T42" fmla="*/ 2147483646 w 1792"/>
                <a:gd name="T43" fmla="*/ 2147483646 h 2048"/>
                <a:gd name="T44" fmla="*/ 2147483646 w 1792"/>
                <a:gd name="T45" fmla="*/ 2147483646 h 2048"/>
                <a:gd name="T46" fmla="*/ 2147483646 w 1792"/>
                <a:gd name="T47" fmla="*/ 2147483646 h 2048"/>
                <a:gd name="T48" fmla="*/ 2147483646 w 1792"/>
                <a:gd name="T49" fmla="*/ 2147483646 h 2048"/>
                <a:gd name="T50" fmla="*/ 2147483646 w 1792"/>
                <a:gd name="T51" fmla="*/ 2147483646 h 2048"/>
                <a:gd name="T52" fmla="*/ 2147483646 w 1792"/>
                <a:gd name="T53" fmla="*/ 2147483646 h 2048"/>
                <a:gd name="T54" fmla="*/ 2147483646 w 1792"/>
                <a:gd name="T55" fmla="*/ 2147483646 h 20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92" h="2048">
                  <a:moveTo>
                    <a:pt x="1728" y="256"/>
                  </a:moveTo>
                  <a:cubicBezTo>
                    <a:pt x="1152" y="256"/>
                    <a:pt x="1152" y="256"/>
                    <a:pt x="1152" y="256"/>
                  </a:cubicBezTo>
                  <a:cubicBezTo>
                    <a:pt x="1152" y="115"/>
                    <a:pt x="1037" y="0"/>
                    <a:pt x="896" y="0"/>
                  </a:cubicBezTo>
                  <a:cubicBezTo>
                    <a:pt x="755" y="0"/>
                    <a:pt x="640" y="115"/>
                    <a:pt x="640" y="256"/>
                  </a:cubicBezTo>
                  <a:cubicBezTo>
                    <a:pt x="64" y="256"/>
                    <a:pt x="64" y="256"/>
                    <a:pt x="64" y="256"/>
                  </a:cubicBezTo>
                  <a:cubicBezTo>
                    <a:pt x="29" y="256"/>
                    <a:pt x="0" y="285"/>
                    <a:pt x="0" y="320"/>
                  </a:cubicBezTo>
                  <a:cubicBezTo>
                    <a:pt x="0" y="1984"/>
                    <a:pt x="0" y="1984"/>
                    <a:pt x="0" y="1984"/>
                  </a:cubicBezTo>
                  <a:cubicBezTo>
                    <a:pt x="0" y="2019"/>
                    <a:pt x="29" y="2048"/>
                    <a:pt x="64" y="2048"/>
                  </a:cubicBezTo>
                  <a:cubicBezTo>
                    <a:pt x="1728" y="2048"/>
                    <a:pt x="1728" y="2048"/>
                    <a:pt x="1728" y="2048"/>
                  </a:cubicBezTo>
                  <a:cubicBezTo>
                    <a:pt x="1763" y="2048"/>
                    <a:pt x="1792" y="2019"/>
                    <a:pt x="1792" y="1984"/>
                  </a:cubicBezTo>
                  <a:cubicBezTo>
                    <a:pt x="1792" y="320"/>
                    <a:pt x="1792" y="320"/>
                    <a:pt x="1792" y="320"/>
                  </a:cubicBezTo>
                  <a:cubicBezTo>
                    <a:pt x="1792" y="285"/>
                    <a:pt x="1763" y="256"/>
                    <a:pt x="1728" y="256"/>
                  </a:cubicBezTo>
                  <a:close/>
                  <a:moveTo>
                    <a:pt x="896" y="128"/>
                  </a:moveTo>
                  <a:cubicBezTo>
                    <a:pt x="967" y="128"/>
                    <a:pt x="1024" y="185"/>
                    <a:pt x="1024" y="256"/>
                  </a:cubicBezTo>
                  <a:cubicBezTo>
                    <a:pt x="1024" y="327"/>
                    <a:pt x="967" y="384"/>
                    <a:pt x="896" y="384"/>
                  </a:cubicBezTo>
                  <a:cubicBezTo>
                    <a:pt x="825" y="384"/>
                    <a:pt x="768" y="327"/>
                    <a:pt x="768" y="256"/>
                  </a:cubicBezTo>
                  <a:cubicBezTo>
                    <a:pt x="768" y="185"/>
                    <a:pt x="825" y="128"/>
                    <a:pt x="896" y="128"/>
                  </a:cubicBezTo>
                  <a:close/>
                  <a:moveTo>
                    <a:pt x="1664" y="1920"/>
                  </a:moveTo>
                  <a:cubicBezTo>
                    <a:pt x="128" y="1920"/>
                    <a:pt x="128" y="1920"/>
                    <a:pt x="128" y="1920"/>
                  </a:cubicBezTo>
                  <a:cubicBezTo>
                    <a:pt x="128" y="384"/>
                    <a:pt x="128" y="384"/>
                    <a:pt x="128" y="384"/>
                  </a:cubicBezTo>
                  <a:cubicBezTo>
                    <a:pt x="384" y="384"/>
                    <a:pt x="384" y="384"/>
                    <a:pt x="384" y="384"/>
                  </a:cubicBezTo>
                  <a:cubicBezTo>
                    <a:pt x="384" y="576"/>
                    <a:pt x="384" y="576"/>
                    <a:pt x="384" y="576"/>
                  </a:cubicBezTo>
                  <a:cubicBezTo>
                    <a:pt x="384" y="611"/>
                    <a:pt x="413" y="640"/>
                    <a:pt x="448" y="640"/>
                  </a:cubicBezTo>
                  <a:cubicBezTo>
                    <a:pt x="1344" y="640"/>
                    <a:pt x="1344" y="640"/>
                    <a:pt x="1344" y="640"/>
                  </a:cubicBezTo>
                  <a:cubicBezTo>
                    <a:pt x="1379" y="640"/>
                    <a:pt x="1408" y="611"/>
                    <a:pt x="1408" y="576"/>
                  </a:cubicBezTo>
                  <a:cubicBezTo>
                    <a:pt x="1408" y="384"/>
                    <a:pt x="1408" y="384"/>
                    <a:pt x="1408" y="384"/>
                  </a:cubicBezTo>
                  <a:cubicBezTo>
                    <a:pt x="1664" y="384"/>
                    <a:pt x="1664" y="384"/>
                    <a:pt x="1664" y="384"/>
                  </a:cubicBezTo>
                  <a:lnTo>
                    <a:pt x="1664" y="19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0" name="Freeform 65"/>
            <p:cNvSpPr/>
            <p:nvPr/>
          </p:nvSpPr>
          <p:spPr bwMode="auto">
            <a:xfrm>
              <a:off x="5986463" y="2757488"/>
              <a:ext cx="701675" cy="549275"/>
            </a:xfrm>
            <a:custGeom>
              <a:avLst/>
              <a:gdLst>
                <a:gd name="T0" fmla="*/ 2147483646 w 442"/>
                <a:gd name="T1" fmla="*/ 2147483646 h 346"/>
                <a:gd name="T2" fmla="*/ 0 w 442"/>
                <a:gd name="T3" fmla="*/ 2147483646 h 346"/>
                <a:gd name="T4" fmla="*/ 2147483646 w 442"/>
                <a:gd name="T5" fmla="*/ 2147483646 h 346"/>
                <a:gd name="T6" fmla="*/ 2147483646 w 442"/>
                <a:gd name="T7" fmla="*/ 2147483646 h 346"/>
                <a:gd name="T8" fmla="*/ 2147483646 w 442"/>
                <a:gd name="T9" fmla="*/ 0 h 346"/>
                <a:gd name="T10" fmla="*/ 2147483646 w 442"/>
                <a:gd name="T11" fmla="*/ 2147483646 h 346"/>
                <a:gd name="T12" fmla="*/ 2147483646 w 442"/>
                <a:gd name="T13" fmla="*/ 2147483646 h 3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2" h="346">
                  <a:moveTo>
                    <a:pt x="169" y="346"/>
                  </a:moveTo>
                  <a:lnTo>
                    <a:pt x="0" y="152"/>
                  </a:lnTo>
                  <a:lnTo>
                    <a:pt x="49" y="104"/>
                  </a:lnTo>
                  <a:lnTo>
                    <a:pt x="169" y="198"/>
                  </a:lnTo>
                  <a:lnTo>
                    <a:pt x="394" y="0"/>
                  </a:lnTo>
                  <a:lnTo>
                    <a:pt x="442" y="48"/>
                  </a:lnTo>
                  <a:lnTo>
                    <a:pt x="169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101" name="Freeform 37"/>
          <p:cNvSpPr>
            <a:spLocks noEditPoints="1" noChangeArrowheads="1"/>
          </p:cNvSpPr>
          <p:nvPr/>
        </p:nvSpPr>
        <p:spPr bwMode="auto">
          <a:xfrm>
            <a:off x="7405817" y="3479025"/>
            <a:ext cx="427038" cy="425450"/>
          </a:xfrm>
          <a:custGeom>
            <a:avLst/>
            <a:gdLst>
              <a:gd name="T0" fmla="*/ 700 w 800"/>
              <a:gd name="T1" fmla="*/ 800 h 800"/>
              <a:gd name="T2" fmla="*/ 100 w 800"/>
              <a:gd name="T3" fmla="*/ 800 h 800"/>
              <a:gd name="T4" fmla="*/ 0 w 800"/>
              <a:gd name="T5" fmla="*/ 700 h 800"/>
              <a:gd name="T6" fmla="*/ 0 w 800"/>
              <a:gd name="T7" fmla="*/ 100 h 800"/>
              <a:gd name="T8" fmla="*/ 100 w 800"/>
              <a:gd name="T9" fmla="*/ 0 h 800"/>
              <a:gd name="T10" fmla="*/ 700 w 800"/>
              <a:gd name="T11" fmla="*/ 0 h 800"/>
              <a:gd name="T12" fmla="*/ 800 w 800"/>
              <a:gd name="T13" fmla="*/ 100 h 800"/>
              <a:gd name="T14" fmla="*/ 800 w 800"/>
              <a:gd name="T15" fmla="*/ 700 h 800"/>
              <a:gd name="T16" fmla="*/ 700 w 800"/>
              <a:gd name="T17" fmla="*/ 800 h 800"/>
              <a:gd name="T18" fmla="*/ 750 w 800"/>
              <a:gd name="T19" fmla="*/ 150 h 800"/>
              <a:gd name="T20" fmla="*/ 650 w 800"/>
              <a:gd name="T21" fmla="*/ 50 h 800"/>
              <a:gd name="T22" fmla="*/ 150 w 800"/>
              <a:gd name="T23" fmla="*/ 50 h 800"/>
              <a:gd name="T24" fmla="*/ 50 w 800"/>
              <a:gd name="T25" fmla="*/ 150 h 800"/>
              <a:gd name="T26" fmla="*/ 50 w 800"/>
              <a:gd name="T27" fmla="*/ 650 h 800"/>
              <a:gd name="T28" fmla="*/ 150 w 800"/>
              <a:gd name="T29" fmla="*/ 750 h 800"/>
              <a:gd name="T30" fmla="*/ 650 w 800"/>
              <a:gd name="T31" fmla="*/ 750 h 800"/>
              <a:gd name="T32" fmla="*/ 750 w 800"/>
              <a:gd name="T33" fmla="*/ 650 h 800"/>
              <a:gd name="T34" fmla="*/ 750 w 800"/>
              <a:gd name="T35" fmla="*/ 150 h 800"/>
              <a:gd name="T36" fmla="*/ 300 w 800"/>
              <a:gd name="T37" fmla="*/ 600 h 800"/>
              <a:gd name="T38" fmla="*/ 650 w 800"/>
              <a:gd name="T39" fmla="*/ 600 h 800"/>
              <a:gd name="T40" fmla="*/ 650 w 800"/>
              <a:gd name="T41" fmla="*/ 650 h 800"/>
              <a:gd name="T42" fmla="*/ 300 w 800"/>
              <a:gd name="T43" fmla="*/ 650 h 800"/>
              <a:gd name="T44" fmla="*/ 300 w 800"/>
              <a:gd name="T45" fmla="*/ 600 h 800"/>
              <a:gd name="T46" fmla="*/ 300 w 800"/>
              <a:gd name="T47" fmla="*/ 450 h 800"/>
              <a:gd name="T48" fmla="*/ 650 w 800"/>
              <a:gd name="T49" fmla="*/ 450 h 800"/>
              <a:gd name="T50" fmla="*/ 650 w 800"/>
              <a:gd name="T51" fmla="*/ 500 h 800"/>
              <a:gd name="T52" fmla="*/ 300 w 800"/>
              <a:gd name="T53" fmla="*/ 500 h 800"/>
              <a:gd name="T54" fmla="*/ 300 w 800"/>
              <a:gd name="T55" fmla="*/ 450 h 800"/>
              <a:gd name="T56" fmla="*/ 300 w 800"/>
              <a:gd name="T57" fmla="*/ 300 h 800"/>
              <a:gd name="T58" fmla="*/ 650 w 800"/>
              <a:gd name="T59" fmla="*/ 300 h 800"/>
              <a:gd name="T60" fmla="*/ 650 w 800"/>
              <a:gd name="T61" fmla="*/ 350 h 800"/>
              <a:gd name="T62" fmla="*/ 300 w 800"/>
              <a:gd name="T63" fmla="*/ 350 h 800"/>
              <a:gd name="T64" fmla="*/ 300 w 800"/>
              <a:gd name="T65" fmla="*/ 300 h 800"/>
              <a:gd name="T66" fmla="*/ 300 w 800"/>
              <a:gd name="T67" fmla="*/ 150 h 800"/>
              <a:gd name="T68" fmla="*/ 650 w 800"/>
              <a:gd name="T69" fmla="*/ 150 h 800"/>
              <a:gd name="T70" fmla="*/ 650 w 800"/>
              <a:gd name="T71" fmla="*/ 200 h 800"/>
              <a:gd name="T72" fmla="*/ 300 w 800"/>
              <a:gd name="T73" fmla="*/ 200 h 800"/>
              <a:gd name="T74" fmla="*/ 300 w 800"/>
              <a:gd name="T75" fmla="*/ 150 h 800"/>
              <a:gd name="T76" fmla="*/ 150 w 800"/>
              <a:gd name="T77" fmla="*/ 600 h 800"/>
              <a:gd name="T78" fmla="*/ 200 w 800"/>
              <a:gd name="T79" fmla="*/ 600 h 800"/>
              <a:gd name="T80" fmla="*/ 200 w 800"/>
              <a:gd name="T81" fmla="*/ 650 h 800"/>
              <a:gd name="T82" fmla="*/ 150 w 800"/>
              <a:gd name="T83" fmla="*/ 650 h 800"/>
              <a:gd name="T84" fmla="*/ 150 w 800"/>
              <a:gd name="T85" fmla="*/ 600 h 800"/>
              <a:gd name="T86" fmla="*/ 150 w 800"/>
              <a:gd name="T87" fmla="*/ 450 h 800"/>
              <a:gd name="T88" fmla="*/ 200 w 800"/>
              <a:gd name="T89" fmla="*/ 450 h 800"/>
              <a:gd name="T90" fmla="*/ 200 w 800"/>
              <a:gd name="T91" fmla="*/ 500 h 800"/>
              <a:gd name="T92" fmla="*/ 150 w 800"/>
              <a:gd name="T93" fmla="*/ 500 h 800"/>
              <a:gd name="T94" fmla="*/ 150 w 800"/>
              <a:gd name="T95" fmla="*/ 450 h 800"/>
              <a:gd name="T96" fmla="*/ 150 w 800"/>
              <a:gd name="T97" fmla="*/ 300 h 800"/>
              <a:gd name="T98" fmla="*/ 200 w 800"/>
              <a:gd name="T99" fmla="*/ 300 h 800"/>
              <a:gd name="T100" fmla="*/ 200 w 800"/>
              <a:gd name="T101" fmla="*/ 350 h 800"/>
              <a:gd name="T102" fmla="*/ 150 w 800"/>
              <a:gd name="T103" fmla="*/ 350 h 800"/>
              <a:gd name="T104" fmla="*/ 150 w 800"/>
              <a:gd name="T105" fmla="*/ 300 h 800"/>
              <a:gd name="T106" fmla="*/ 150 w 800"/>
              <a:gd name="T107" fmla="*/ 150 h 800"/>
              <a:gd name="T108" fmla="*/ 200 w 800"/>
              <a:gd name="T109" fmla="*/ 150 h 800"/>
              <a:gd name="T110" fmla="*/ 200 w 800"/>
              <a:gd name="T111" fmla="*/ 200 h 800"/>
              <a:gd name="T112" fmla="*/ 150 w 800"/>
              <a:gd name="T113" fmla="*/ 200 h 800"/>
              <a:gd name="T114" fmla="*/ 150 w 800"/>
              <a:gd name="T115" fmla="*/ 15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00" h="800">
                <a:moveTo>
                  <a:pt x="700" y="800"/>
                </a:moveTo>
                <a:cubicBezTo>
                  <a:pt x="100" y="800"/>
                  <a:pt x="100" y="800"/>
                  <a:pt x="100" y="800"/>
                </a:cubicBezTo>
                <a:cubicBezTo>
                  <a:pt x="45" y="800"/>
                  <a:pt x="0" y="755"/>
                  <a:pt x="0" y="7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45"/>
                  <a:pt x="45" y="0"/>
                  <a:pt x="1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755" y="0"/>
                  <a:pt x="800" y="45"/>
                  <a:pt x="800" y="100"/>
                </a:cubicBezTo>
                <a:cubicBezTo>
                  <a:pt x="800" y="700"/>
                  <a:pt x="800" y="700"/>
                  <a:pt x="800" y="700"/>
                </a:cubicBezTo>
                <a:cubicBezTo>
                  <a:pt x="800" y="755"/>
                  <a:pt x="755" y="800"/>
                  <a:pt x="700" y="800"/>
                </a:cubicBezTo>
                <a:close/>
                <a:moveTo>
                  <a:pt x="750" y="150"/>
                </a:moveTo>
                <a:cubicBezTo>
                  <a:pt x="750" y="95"/>
                  <a:pt x="705" y="50"/>
                  <a:pt x="650" y="50"/>
                </a:cubicBezTo>
                <a:cubicBezTo>
                  <a:pt x="150" y="50"/>
                  <a:pt x="150" y="50"/>
                  <a:pt x="150" y="50"/>
                </a:cubicBezTo>
                <a:cubicBezTo>
                  <a:pt x="95" y="50"/>
                  <a:pt x="50" y="95"/>
                  <a:pt x="50" y="150"/>
                </a:cubicBezTo>
                <a:cubicBezTo>
                  <a:pt x="50" y="650"/>
                  <a:pt x="50" y="650"/>
                  <a:pt x="50" y="650"/>
                </a:cubicBezTo>
                <a:cubicBezTo>
                  <a:pt x="50" y="705"/>
                  <a:pt x="95" y="750"/>
                  <a:pt x="150" y="750"/>
                </a:cubicBezTo>
                <a:cubicBezTo>
                  <a:pt x="650" y="750"/>
                  <a:pt x="650" y="750"/>
                  <a:pt x="650" y="750"/>
                </a:cubicBezTo>
                <a:cubicBezTo>
                  <a:pt x="705" y="750"/>
                  <a:pt x="750" y="705"/>
                  <a:pt x="750" y="650"/>
                </a:cubicBezTo>
                <a:lnTo>
                  <a:pt x="750" y="150"/>
                </a:lnTo>
                <a:close/>
                <a:moveTo>
                  <a:pt x="300" y="600"/>
                </a:moveTo>
                <a:cubicBezTo>
                  <a:pt x="650" y="600"/>
                  <a:pt x="650" y="600"/>
                  <a:pt x="650" y="600"/>
                </a:cubicBezTo>
                <a:cubicBezTo>
                  <a:pt x="650" y="650"/>
                  <a:pt x="650" y="650"/>
                  <a:pt x="650" y="650"/>
                </a:cubicBezTo>
                <a:cubicBezTo>
                  <a:pt x="300" y="650"/>
                  <a:pt x="300" y="650"/>
                  <a:pt x="300" y="650"/>
                </a:cubicBezTo>
                <a:lnTo>
                  <a:pt x="300" y="600"/>
                </a:lnTo>
                <a:close/>
                <a:moveTo>
                  <a:pt x="300" y="450"/>
                </a:moveTo>
                <a:cubicBezTo>
                  <a:pt x="650" y="450"/>
                  <a:pt x="650" y="450"/>
                  <a:pt x="650" y="450"/>
                </a:cubicBezTo>
                <a:cubicBezTo>
                  <a:pt x="650" y="500"/>
                  <a:pt x="650" y="500"/>
                  <a:pt x="650" y="500"/>
                </a:cubicBezTo>
                <a:cubicBezTo>
                  <a:pt x="300" y="500"/>
                  <a:pt x="300" y="500"/>
                  <a:pt x="300" y="500"/>
                </a:cubicBezTo>
                <a:lnTo>
                  <a:pt x="300" y="450"/>
                </a:lnTo>
                <a:close/>
                <a:moveTo>
                  <a:pt x="300" y="300"/>
                </a:moveTo>
                <a:cubicBezTo>
                  <a:pt x="650" y="300"/>
                  <a:pt x="650" y="300"/>
                  <a:pt x="650" y="300"/>
                </a:cubicBezTo>
                <a:cubicBezTo>
                  <a:pt x="650" y="350"/>
                  <a:pt x="650" y="350"/>
                  <a:pt x="650" y="350"/>
                </a:cubicBezTo>
                <a:cubicBezTo>
                  <a:pt x="300" y="350"/>
                  <a:pt x="300" y="350"/>
                  <a:pt x="300" y="350"/>
                </a:cubicBezTo>
                <a:lnTo>
                  <a:pt x="300" y="300"/>
                </a:lnTo>
                <a:close/>
                <a:moveTo>
                  <a:pt x="300" y="150"/>
                </a:moveTo>
                <a:cubicBezTo>
                  <a:pt x="650" y="150"/>
                  <a:pt x="650" y="150"/>
                  <a:pt x="650" y="150"/>
                </a:cubicBezTo>
                <a:cubicBezTo>
                  <a:pt x="650" y="200"/>
                  <a:pt x="650" y="200"/>
                  <a:pt x="650" y="200"/>
                </a:cubicBezTo>
                <a:cubicBezTo>
                  <a:pt x="300" y="200"/>
                  <a:pt x="300" y="200"/>
                  <a:pt x="300" y="200"/>
                </a:cubicBezTo>
                <a:lnTo>
                  <a:pt x="300" y="150"/>
                </a:lnTo>
                <a:close/>
                <a:moveTo>
                  <a:pt x="150" y="600"/>
                </a:moveTo>
                <a:cubicBezTo>
                  <a:pt x="200" y="600"/>
                  <a:pt x="200" y="600"/>
                  <a:pt x="200" y="600"/>
                </a:cubicBezTo>
                <a:cubicBezTo>
                  <a:pt x="200" y="650"/>
                  <a:pt x="200" y="650"/>
                  <a:pt x="200" y="650"/>
                </a:cubicBezTo>
                <a:cubicBezTo>
                  <a:pt x="150" y="650"/>
                  <a:pt x="150" y="650"/>
                  <a:pt x="150" y="650"/>
                </a:cubicBezTo>
                <a:lnTo>
                  <a:pt x="150" y="600"/>
                </a:lnTo>
                <a:close/>
                <a:moveTo>
                  <a:pt x="150" y="450"/>
                </a:moveTo>
                <a:cubicBezTo>
                  <a:pt x="200" y="450"/>
                  <a:pt x="200" y="450"/>
                  <a:pt x="200" y="450"/>
                </a:cubicBezTo>
                <a:cubicBezTo>
                  <a:pt x="200" y="500"/>
                  <a:pt x="200" y="500"/>
                  <a:pt x="200" y="500"/>
                </a:cubicBezTo>
                <a:cubicBezTo>
                  <a:pt x="150" y="500"/>
                  <a:pt x="150" y="500"/>
                  <a:pt x="150" y="500"/>
                </a:cubicBezTo>
                <a:lnTo>
                  <a:pt x="150" y="450"/>
                </a:lnTo>
                <a:close/>
                <a:moveTo>
                  <a:pt x="150" y="300"/>
                </a:moveTo>
                <a:cubicBezTo>
                  <a:pt x="200" y="300"/>
                  <a:pt x="200" y="300"/>
                  <a:pt x="200" y="300"/>
                </a:cubicBezTo>
                <a:cubicBezTo>
                  <a:pt x="200" y="350"/>
                  <a:pt x="200" y="350"/>
                  <a:pt x="200" y="350"/>
                </a:cubicBezTo>
                <a:cubicBezTo>
                  <a:pt x="150" y="350"/>
                  <a:pt x="150" y="350"/>
                  <a:pt x="150" y="350"/>
                </a:cubicBezTo>
                <a:lnTo>
                  <a:pt x="150" y="300"/>
                </a:lnTo>
                <a:close/>
                <a:moveTo>
                  <a:pt x="150" y="150"/>
                </a:moveTo>
                <a:cubicBezTo>
                  <a:pt x="200" y="150"/>
                  <a:pt x="200" y="150"/>
                  <a:pt x="200" y="150"/>
                </a:cubicBezTo>
                <a:cubicBezTo>
                  <a:pt x="200" y="200"/>
                  <a:pt x="200" y="200"/>
                  <a:pt x="200" y="200"/>
                </a:cubicBezTo>
                <a:cubicBezTo>
                  <a:pt x="150" y="200"/>
                  <a:pt x="150" y="200"/>
                  <a:pt x="150" y="200"/>
                </a:cubicBezTo>
                <a:lnTo>
                  <a:pt x="150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2" name="Freeform 106"/>
          <p:cNvSpPr/>
          <p:nvPr/>
        </p:nvSpPr>
        <p:spPr bwMode="auto">
          <a:xfrm>
            <a:off x="1885882" y="2533535"/>
            <a:ext cx="396875" cy="373641"/>
          </a:xfrm>
          <a:custGeom>
            <a:avLst/>
            <a:gdLst/>
            <a:ahLst/>
            <a:cxnLst/>
            <a:rect l="l" t="t" r="r" b="b"/>
            <a:pathLst>
              <a:path w="5421630" h="5097780">
                <a:moveTo>
                  <a:pt x="0" y="114300"/>
                </a:moveTo>
                <a:lnTo>
                  <a:pt x="480060" y="114300"/>
                </a:lnTo>
                <a:lnTo>
                  <a:pt x="480060" y="4617719"/>
                </a:lnTo>
                <a:lnTo>
                  <a:pt x="5421630" y="4617719"/>
                </a:lnTo>
                <a:lnTo>
                  <a:pt x="5421630" y="5097779"/>
                </a:lnTo>
                <a:lnTo>
                  <a:pt x="480060" y="5097779"/>
                </a:lnTo>
                <a:lnTo>
                  <a:pt x="480060" y="5097780"/>
                </a:lnTo>
                <a:lnTo>
                  <a:pt x="0" y="5097780"/>
                </a:lnTo>
                <a:lnTo>
                  <a:pt x="0" y="5097779"/>
                </a:lnTo>
                <a:lnTo>
                  <a:pt x="0" y="4617719"/>
                </a:lnTo>
                <a:close/>
                <a:moveTo>
                  <a:pt x="4857750" y="0"/>
                </a:moveTo>
                <a:lnTo>
                  <a:pt x="4819650" y="1341120"/>
                </a:lnTo>
                <a:lnTo>
                  <a:pt x="4537710" y="906780"/>
                </a:lnTo>
                <a:lnTo>
                  <a:pt x="3638550" y="2133600"/>
                </a:lnTo>
                <a:lnTo>
                  <a:pt x="2625090" y="2133600"/>
                </a:lnTo>
                <a:lnTo>
                  <a:pt x="2228850" y="4457700"/>
                </a:lnTo>
                <a:lnTo>
                  <a:pt x="1649730" y="3611880"/>
                </a:lnTo>
                <a:lnTo>
                  <a:pt x="948690" y="4320540"/>
                </a:lnTo>
                <a:lnTo>
                  <a:pt x="643890" y="4008120"/>
                </a:lnTo>
                <a:lnTo>
                  <a:pt x="1725930" y="2948940"/>
                </a:lnTo>
                <a:lnTo>
                  <a:pt x="2000250" y="3345180"/>
                </a:lnTo>
                <a:lnTo>
                  <a:pt x="2274570" y="1714500"/>
                </a:lnTo>
                <a:lnTo>
                  <a:pt x="3440430" y="1706880"/>
                </a:lnTo>
                <a:lnTo>
                  <a:pt x="4217670" y="655320"/>
                </a:lnTo>
                <a:lnTo>
                  <a:pt x="3638550" y="55626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24" tIns="46612" rIns="46612" bIns="93224" numCol="1" spcCol="0" rtlCol="0" fromWordArt="0" anchor="b" anchorCtr="0" forceAA="0" compatLnSpc="1">
            <a:noAutofit/>
          </a:bodyPr>
          <a:lstStyle/>
          <a:p>
            <a:pPr algn="ctr" defTabSz="931545" fontAlgn="base">
              <a:spcBef>
                <a:spcPct val="0"/>
              </a:spcBef>
              <a:spcAft>
                <a:spcPct val="0"/>
              </a:spcAft>
            </a:pPr>
            <a:endParaRPr lang="en-US" spc="-5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方正黑体简体" panose="02000000000000000000" pitchFamily="2" charset="-122"/>
              <a:ea typeface="方正黑体简体" panose="02000000000000000000" pitchFamily="2" charset="-122"/>
              <a:cs typeface="Segoe UI" panose="020B0502040204020203" charset="0"/>
            </a:endParaRPr>
          </a:p>
        </p:txBody>
      </p:sp>
      <p:grpSp>
        <p:nvGrpSpPr>
          <p:cNvPr id="103" name="组合 4"/>
          <p:cNvGrpSpPr/>
          <p:nvPr/>
        </p:nvGrpSpPr>
        <p:grpSpPr bwMode="auto">
          <a:xfrm>
            <a:off x="9580299" y="2513106"/>
            <a:ext cx="567875" cy="344167"/>
            <a:chOff x="4502" y="3628"/>
            <a:chExt cx="1129" cy="679"/>
          </a:xfrm>
        </p:grpSpPr>
        <p:sp>
          <p:nvSpPr>
            <p:cNvPr id="104" name="Freeform 135"/>
            <p:cNvSpPr/>
            <p:nvPr/>
          </p:nvSpPr>
          <p:spPr bwMode="auto">
            <a:xfrm>
              <a:off x="5440" y="4098"/>
              <a:ext cx="191" cy="189"/>
            </a:xfrm>
            <a:custGeom>
              <a:avLst/>
              <a:gdLst>
                <a:gd name="T0" fmla="*/ 102 w 102"/>
                <a:gd name="T1" fmla="*/ 61 h 103"/>
                <a:gd name="T2" fmla="*/ 61 w 102"/>
                <a:gd name="T3" fmla="*/ 103 h 103"/>
                <a:gd name="T4" fmla="*/ 0 w 102"/>
                <a:gd name="T5" fmla="*/ 44 h 103"/>
                <a:gd name="T6" fmla="*/ 42 w 102"/>
                <a:gd name="T7" fmla="*/ 0 h 103"/>
                <a:gd name="T8" fmla="*/ 102 w 102"/>
                <a:gd name="T9" fmla="*/ 6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3">
                  <a:moveTo>
                    <a:pt x="102" y="61"/>
                  </a:moveTo>
                  <a:lnTo>
                    <a:pt x="61" y="103"/>
                  </a:lnTo>
                  <a:lnTo>
                    <a:pt x="0" y="44"/>
                  </a:lnTo>
                  <a:lnTo>
                    <a:pt x="42" y="0"/>
                  </a:lnTo>
                  <a:lnTo>
                    <a:pt x="102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5" name="Freeform 136"/>
            <p:cNvSpPr>
              <a:spLocks noEditPoints="1"/>
            </p:cNvSpPr>
            <p:nvPr/>
          </p:nvSpPr>
          <p:spPr bwMode="auto">
            <a:xfrm>
              <a:off x="5113" y="3773"/>
              <a:ext cx="386" cy="393"/>
            </a:xfrm>
            <a:custGeom>
              <a:avLst/>
              <a:gdLst>
                <a:gd name="T0" fmla="*/ 18 w 109"/>
                <a:gd name="T1" fmla="*/ 20 h 109"/>
                <a:gd name="T2" fmla="*/ 87 w 109"/>
                <a:gd name="T3" fmla="*/ 19 h 109"/>
                <a:gd name="T4" fmla="*/ 96 w 109"/>
                <a:gd name="T5" fmla="*/ 75 h 109"/>
                <a:gd name="T6" fmla="*/ 109 w 109"/>
                <a:gd name="T7" fmla="*/ 87 h 109"/>
                <a:gd name="T8" fmla="*/ 88 w 109"/>
                <a:gd name="T9" fmla="*/ 109 h 109"/>
                <a:gd name="T10" fmla="*/ 75 w 109"/>
                <a:gd name="T11" fmla="*/ 96 h 109"/>
                <a:gd name="T12" fmla="*/ 19 w 109"/>
                <a:gd name="T13" fmla="*/ 88 h 109"/>
                <a:gd name="T14" fmla="*/ 18 w 109"/>
                <a:gd name="T15" fmla="*/ 20 h 109"/>
                <a:gd name="T16" fmla="*/ 73 w 109"/>
                <a:gd name="T17" fmla="*/ 33 h 109"/>
                <a:gd name="T18" fmla="*/ 32 w 109"/>
                <a:gd name="T19" fmla="*/ 34 h 109"/>
                <a:gd name="T20" fmla="*/ 33 w 109"/>
                <a:gd name="T21" fmla="*/ 74 h 109"/>
                <a:gd name="T22" fmla="*/ 74 w 109"/>
                <a:gd name="T23" fmla="*/ 74 h 109"/>
                <a:gd name="T24" fmla="*/ 73 w 109"/>
                <a:gd name="T25" fmla="*/ 3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09">
                  <a:moveTo>
                    <a:pt x="18" y="20"/>
                  </a:moveTo>
                  <a:cubicBezTo>
                    <a:pt x="37" y="1"/>
                    <a:pt x="68" y="0"/>
                    <a:pt x="87" y="19"/>
                  </a:cubicBezTo>
                  <a:cubicBezTo>
                    <a:pt x="102" y="34"/>
                    <a:pt x="105" y="57"/>
                    <a:pt x="96" y="75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57" y="106"/>
                    <a:pt x="35" y="103"/>
                    <a:pt x="19" y="88"/>
                  </a:cubicBezTo>
                  <a:cubicBezTo>
                    <a:pt x="0" y="70"/>
                    <a:pt x="0" y="39"/>
                    <a:pt x="18" y="20"/>
                  </a:cubicBezTo>
                  <a:close/>
                  <a:moveTo>
                    <a:pt x="73" y="33"/>
                  </a:moveTo>
                  <a:cubicBezTo>
                    <a:pt x="62" y="22"/>
                    <a:pt x="44" y="22"/>
                    <a:pt x="32" y="34"/>
                  </a:cubicBezTo>
                  <a:cubicBezTo>
                    <a:pt x="21" y="45"/>
                    <a:pt x="22" y="63"/>
                    <a:pt x="33" y="74"/>
                  </a:cubicBezTo>
                  <a:cubicBezTo>
                    <a:pt x="44" y="85"/>
                    <a:pt x="62" y="85"/>
                    <a:pt x="74" y="74"/>
                  </a:cubicBezTo>
                  <a:cubicBezTo>
                    <a:pt x="85" y="62"/>
                    <a:pt x="84" y="44"/>
                    <a:pt x="73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6" name="Rectangle 137"/>
            <p:cNvSpPr>
              <a:spLocks noChangeArrowheads="1"/>
            </p:cNvSpPr>
            <p:nvPr/>
          </p:nvSpPr>
          <p:spPr bwMode="auto">
            <a:xfrm>
              <a:off x="4952" y="4283"/>
              <a:ext cx="435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7" name="Freeform 138"/>
            <p:cNvSpPr/>
            <p:nvPr/>
          </p:nvSpPr>
          <p:spPr bwMode="auto">
            <a:xfrm>
              <a:off x="4952" y="3628"/>
              <a:ext cx="435" cy="621"/>
            </a:xfrm>
            <a:custGeom>
              <a:avLst/>
              <a:gdLst>
                <a:gd name="T0" fmla="*/ 42 w 122"/>
                <a:gd name="T1" fmla="*/ 95 h 174"/>
                <a:gd name="T2" fmla="*/ 98 w 122"/>
                <a:gd name="T3" fmla="*/ 151 h 174"/>
                <a:gd name="T4" fmla="*/ 122 w 122"/>
                <a:gd name="T5" fmla="*/ 146 h 174"/>
                <a:gd name="T6" fmla="*/ 122 w 122"/>
                <a:gd name="T7" fmla="*/ 174 h 174"/>
                <a:gd name="T8" fmla="*/ 18 w 122"/>
                <a:gd name="T9" fmla="*/ 174 h 174"/>
                <a:gd name="T10" fmla="*/ 0 w 122"/>
                <a:gd name="T11" fmla="*/ 174 h 174"/>
                <a:gd name="T12" fmla="*/ 0 w 122"/>
                <a:gd name="T13" fmla="*/ 30 h 174"/>
                <a:gd name="T14" fmla="*/ 18 w 122"/>
                <a:gd name="T15" fmla="*/ 30 h 174"/>
                <a:gd name="T16" fmla="*/ 122 w 122"/>
                <a:gd name="T17" fmla="*/ 30 h 174"/>
                <a:gd name="T18" fmla="*/ 122 w 122"/>
                <a:gd name="T19" fmla="*/ 44 h 174"/>
                <a:gd name="T20" fmla="*/ 98 w 122"/>
                <a:gd name="T21" fmla="*/ 39 h 174"/>
                <a:gd name="T22" fmla="*/ 42 w 122"/>
                <a:gd name="T23" fmla="*/ 9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74">
                  <a:moveTo>
                    <a:pt x="42" y="95"/>
                  </a:moveTo>
                  <a:cubicBezTo>
                    <a:pt x="42" y="126"/>
                    <a:pt x="67" y="151"/>
                    <a:pt x="98" y="151"/>
                  </a:cubicBezTo>
                  <a:cubicBezTo>
                    <a:pt x="107" y="151"/>
                    <a:pt x="115" y="150"/>
                    <a:pt x="122" y="146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68" y="144"/>
                    <a:pt x="18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68" y="0"/>
                    <a:pt x="122" y="30"/>
                    <a:pt x="122" y="30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5" y="41"/>
                    <a:pt x="107" y="39"/>
                    <a:pt x="98" y="39"/>
                  </a:cubicBezTo>
                  <a:cubicBezTo>
                    <a:pt x="67" y="39"/>
                    <a:pt x="42" y="64"/>
                    <a:pt x="42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8" name="Rectangle 139"/>
            <p:cNvSpPr>
              <a:spLocks noChangeArrowheads="1"/>
            </p:cNvSpPr>
            <p:nvPr/>
          </p:nvSpPr>
          <p:spPr bwMode="auto">
            <a:xfrm>
              <a:off x="4502" y="4283"/>
              <a:ext cx="430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9" name="Freeform 140"/>
            <p:cNvSpPr/>
            <p:nvPr/>
          </p:nvSpPr>
          <p:spPr bwMode="auto">
            <a:xfrm>
              <a:off x="4502" y="3628"/>
              <a:ext cx="430" cy="621"/>
            </a:xfrm>
            <a:custGeom>
              <a:avLst/>
              <a:gdLst>
                <a:gd name="T0" fmla="*/ 103 w 121"/>
                <a:gd name="T1" fmla="*/ 174 h 174"/>
                <a:gd name="T2" fmla="*/ 0 w 121"/>
                <a:gd name="T3" fmla="*/ 174 h 174"/>
                <a:gd name="T4" fmla="*/ 0 w 121"/>
                <a:gd name="T5" fmla="*/ 30 h 174"/>
                <a:gd name="T6" fmla="*/ 103 w 121"/>
                <a:gd name="T7" fmla="*/ 30 h 174"/>
                <a:gd name="T8" fmla="*/ 121 w 121"/>
                <a:gd name="T9" fmla="*/ 30 h 174"/>
                <a:gd name="T10" fmla="*/ 121 w 121"/>
                <a:gd name="T11" fmla="*/ 174 h 174"/>
                <a:gd name="T12" fmla="*/ 103 w 121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74">
                  <a:moveTo>
                    <a:pt x="103" y="174"/>
                  </a:moveTo>
                  <a:cubicBezTo>
                    <a:pt x="53" y="144"/>
                    <a:pt x="0" y="174"/>
                    <a:pt x="0" y="1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53" y="0"/>
                    <a:pt x="103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174"/>
                    <a:pt x="121" y="174"/>
                    <a:pt x="121" y="174"/>
                  </a:cubicBezTo>
                  <a:lnTo>
                    <a:pt x="103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79458" y="3075400"/>
            <a:ext cx="5474779" cy="2214104"/>
            <a:chOff x="1887638" y="2460720"/>
            <a:chExt cx="5474779" cy="2214104"/>
          </a:xfrm>
        </p:grpSpPr>
        <p:sp>
          <p:nvSpPr>
            <p:cNvPr id="17" name="文本框 16"/>
            <p:cNvSpPr txBox="1"/>
            <p:nvPr/>
          </p:nvSpPr>
          <p:spPr>
            <a:xfrm>
              <a:off x="3466496" y="2461092"/>
              <a:ext cx="29542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Calibri" panose="020F0502020204030204" charset="0"/>
                </a:rPr>
                <a:t>背景概述</a:t>
              </a:r>
              <a:endParaRPr lang="zh-CN" altLang="en-US" sz="40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23217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技术发展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7638" y="2460720"/>
              <a:ext cx="185782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01</a:t>
              </a:r>
              <a:endParaRPr lang="zh-CN" altLang="en-US" sz="40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8202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政策背景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27027" y="4306524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学校需求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教务管理系统</a:t>
            </a:r>
            <a:r>
              <a:rPr lang="en-US" altLang="zh-CN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模块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174196" y="792108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毕业管理</a:t>
            </a:r>
            <a:endParaRPr lang="zh-CN" altLang="en-US" sz="1600" b="1" dirty="0" smtClean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732121" y="792108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成绩管理</a:t>
            </a:r>
            <a:endParaRPr lang="zh-CN" altLang="en-US" sz="1600" b="1" dirty="0" smtClean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2625" y="1293495"/>
            <a:ext cx="405892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不同的成绩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表现形式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自定义成绩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计算方法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多种成绩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认定方式</a:t>
            </a:r>
            <a:endParaRPr lang="zh-CN" altLang="zh-CN" sz="1400" b="1" dirty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7" name="文本框 110"/>
          <p:cNvSpPr txBox="1">
            <a:spLocks noChangeArrowheads="1"/>
          </p:cNvSpPr>
          <p:nvPr/>
        </p:nvSpPr>
        <p:spPr bwMode="auto">
          <a:xfrm>
            <a:off x="711200" y="3715385"/>
            <a:ext cx="2456815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3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支持百分制/五级制/两档制等，灵活设置绩点计算办法、补考成绩的审核办法。</a:t>
            </a:r>
            <a:endParaRPr lang="zh-CN" altLang="zh-CN" sz="13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" name="文本框 111"/>
          <p:cNvSpPr txBox="1">
            <a:spLocks noChangeArrowheads="1"/>
          </p:cNvSpPr>
          <p:nvPr/>
        </p:nvSpPr>
        <p:spPr bwMode="auto">
          <a:xfrm>
            <a:off x="1221105" y="3264535"/>
            <a:ext cx="119951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2796D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参数设置</a:t>
            </a:r>
            <a:endParaRPr lang="zh-CN" altLang="en-US" b="1" dirty="0">
              <a:solidFill>
                <a:srgbClr val="2796DB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1532890" y="2749219"/>
            <a:ext cx="576448" cy="576321"/>
          </a:xfrm>
          <a:prstGeom prst="ellipse">
            <a:avLst/>
          </a:prstGeom>
          <a:solidFill>
            <a:srgbClr val="27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3" name="文本框 110"/>
          <p:cNvSpPr txBox="1">
            <a:spLocks noChangeArrowheads="1"/>
          </p:cNvSpPr>
          <p:nvPr/>
        </p:nvSpPr>
        <p:spPr bwMode="auto">
          <a:xfrm>
            <a:off x="3361055" y="3802380"/>
            <a:ext cx="2435860" cy="61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3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支持成绩录入人、时间的灵活设置，可分首考、补考成绩。</a:t>
            </a:r>
            <a:endParaRPr lang="zh-CN" altLang="zh-CN" sz="13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4" name="文本框 111"/>
          <p:cNvSpPr txBox="1">
            <a:spLocks noChangeArrowheads="1"/>
          </p:cNvSpPr>
          <p:nvPr/>
        </p:nvSpPr>
        <p:spPr bwMode="auto">
          <a:xfrm>
            <a:off x="3959225" y="3351530"/>
            <a:ext cx="127381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5B9BD5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成绩录入</a:t>
            </a:r>
            <a:endParaRPr lang="zh-CN" altLang="en-US" b="1" dirty="0">
              <a:solidFill>
                <a:srgbClr val="5B9BD5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164964" y="2749006"/>
            <a:ext cx="576448" cy="5763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7" name="文本框 110"/>
          <p:cNvSpPr txBox="1">
            <a:spLocks noChangeArrowheads="1"/>
          </p:cNvSpPr>
          <p:nvPr/>
        </p:nvSpPr>
        <p:spPr bwMode="auto">
          <a:xfrm>
            <a:off x="572770" y="5881370"/>
            <a:ext cx="2342515" cy="61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3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根据成绩审核办法进行审核，支持异动学生成绩认定。</a:t>
            </a:r>
            <a:endParaRPr lang="zh-CN" altLang="zh-CN" sz="13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框 111"/>
          <p:cNvSpPr txBox="1">
            <a:spLocks noChangeArrowheads="1"/>
          </p:cNvSpPr>
          <p:nvPr/>
        </p:nvSpPr>
        <p:spPr bwMode="auto">
          <a:xfrm>
            <a:off x="1050925" y="5417820"/>
            <a:ext cx="15398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4FB8A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成绩审核</a:t>
            </a:r>
            <a:endParaRPr lang="zh-CN" altLang="en-US" b="1" dirty="0">
              <a:solidFill>
                <a:srgbClr val="4FB8AB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27503" y="4863668"/>
            <a:ext cx="576448" cy="576321"/>
          </a:xfrm>
          <a:prstGeom prst="ellipse">
            <a:avLst/>
          </a:prstGeom>
          <a:solidFill>
            <a:srgbClr val="4FB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0" name="文本框 110"/>
          <p:cNvSpPr txBox="1">
            <a:spLocks noChangeArrowheads="1"/>
          </p:cNvSpPr>
          <p:nvPr/>
        </p:nvSpPr>
        <p:spPr bwMode="auto">
          <a:xfrm>
            <a:off x="3477895" y="5868670"/>
            <a:ext cx="219456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3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支持按课程、行政班、教学班、学生等成绩查询、统计、排名、分析。</a:t>
            </a:r>
            <a:endParaRPr lang="zh-CN" altLang="zh-CN" sz="13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1" name="文本框 111"/>
          <p:cNvSpPr txBox="1">
            <a:spLocks noChangeArrowheads="1"/>
          </p:cNvSpPr>
          <p:nvPr/>
        </p:nvSpPr>
        <p:spPr bwMode="auto">
          <a:xfrm>
            <a:off x="3837940" y="5430520"/>
            <a:ext cx="129921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F9BB5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查询统计</a:t>
            </a:r>
            <a:endParaRPr lang="zh-CN" altLang="en-US" b="1" dirty="0">
              <a:solidFill>
                <a:srgbClr val="F9BB58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4098439" y="4863486"/>
            <a:ext cx="576448" cy="576321"/>
          </a:xfrm>
          <a:prstGeom prst="ellipse">
            <a:avLst/>
          </a:prstGeom>
          <a:solidFill>
            <a:srgbClr val="F9B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37" name="Group 67"/>
          <p:cNvGrpSpPr>
            <a:grpSpLocks noChangeAspect="1"/>
          </p:cNvGrpSpPr>
          <p:nvPr/>
        </p:nvGrpSpPr>
        <p:grpSpPr bwMode="auto">
          <a:xfrm>
            <a:off x="1670211" y="2853769"/>
            <a:ext cx="312668" cy="327948"/>
            <a:chOff x="5541" y="-146"/>
            <a:chExt cx="1064" cy="1116"/>
          </a:xfrm>
          <a:solidFill>
            <a:schemeClr val="bg1"/>
          </a:solidFill>
        </p:grpSpPr>
        <p:sp>
          <p:nvSpPr>
            <p:cNvPr id="38" name="Freeform 68"/>
            <p:cNvSpPr>
              <a:spLocks noEditPoints="1"/>
            </p:cNvSpPr>
            <p:nvPr/>
          </p:nvSpPr>
          <p:spPr bwMode="auto">
            <a:xfrm>
              <a:off x="5541" y="-108"/>
              <a:ext cx="1064" cy="1078"/>
            </a:xfrm>
            <a:custGeom>
              <a:avLst/>
              <a:gdLst>
                <a:gd name="T0" fmla="*/ 28 w 55"/>
                <a:gd name="T1" fmla="*/ 28 h 56"/>
                <a:gd name="T2" fmla="*/ 53 w 55"/>
                <a:gd name="T3" fmla="*/ 16 h 56"/>
                <a:gd name="T4" fmla="*/ 55 w 55"/>
                <a:gd name="T5" fmla="*/ 28 h 56"/>
                <a:gd name="T6" fmla="*/ 28 w 55"/>
                <a:gd name="T7" fmla="*/ 56 h 56"/>
                <a:gd name="T8" fmla="*/ 0 w 55"/>
                <a:gd name="T9" fmla="*/ 28 h 56"/>
                <a:gd name="T10" fmla="*/ 28 w 55"/>
                <a:gd name="T11" fmla="*/ 0 h 56"/>
                <a:gd name="T12" fmla="*/ 28 w 55"/>
                <a:gd name="T13" fmla="*/ 28 h 56"/>
                <a:gd name="T14" fmla="*/ 49 w 55"/>
                <a:gd name="T15" fmla="*/ 37 h 56"/>
                <a:gd name="T16" fmla="*/ 48 w 55"/>
                <a:gd name="T17" fmla="*/ 39 h 56"/>
                <a:gd name="T18" fmla="*/ 41 w 55"/>
                <a:gd name="T19" fmla="*/ 47 h 56"/>
                <a:gd name="T20" fmla="*/ 40 w 55"/>
                <a:gd name="T21" fmla="*/ 48 h 56"/>
                <a:gd name="T22" fmla="*/ 31 w 55"/>
                <a:gd name="T23" fmla="*/ 51 h 56"/>
                <a:gd name="T24" fmla="*/ 29 w 55"/>
                <a:gd name="T25" fmla="*/ 51 h 56"/>
                <a:gd name="T26" fmla="*/ 20 w 55"/>
                <a:gd name="T27" fmla="*/ 50 h 56"/>
                <a:gd name="T28" fmla="*/ 14 w 55"/>
                <a:gd name="T29" fmla="*/ 47 h 56"/>
                <a:gd name="T30" fmla="*/ 12 w 55"/>
                <a:gd name="T31" fmla="*/ 45 h 56"/>
                <a:gd name="T32" fmla="*/ 6 w 55"/>
                <a:gd name="T33" fmla="*/ 36 h 56"/>
                <a:gd name="T34" fmla="*/ 5 w 55"/>
                <a:gd name="T35" fmla="*/ 34 h 56"/>
                <a:gd name="T36" fmla="*/ 5 w 55"/>
                <a:gd name="T37" fmla="*/ 25 h 56"/>
                <a:gd name="T38" fmla="*/ 5 w 55"/>
                <a:gd name="T39" fmla="*/ 22 h 56"/>
                <a:gd name="T40" fmla="*/ 10 w 55"/>
                <a:gd name="T41" fmla="*/ 13 h 56"/>
                <a:gd name="T42" fmla="*/ 12 w 55"/>
                <a:gd name="T43" fmla="*/ 11 h 56"/>
                <a:gd name="T44" fmla="*/ 23 w 55"/>
                <a:gd name="T45" fmla="*/ 5 h 56"/>
                <a:gd name="T46" fmla="*/ 23 w 55"/>
                <a:gd name="T47" fmla="*/ 35 h 56"/>
                <a:gd name="T48" fmla="*/ 50 w 55"/>
                <a:gd name="T49" fmla="*/ 23 h 56"/>
                <a:gd name="T50" fmla="*/ 50 w 55"/>
                <a:gd name="T51" fmla="*/ 35 h 56"/>
                <a:gd name="T52" fmla="*/ 49 w 55"/>
                <a:gd name="T53" fmla="*/ 3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8" y="28"/>
                  </a:moveTo>
                  <a:cubicBezTo>
                    <a:pt x="53" y="16"/>
                    <a:pt x="53" y="16"/>
                    <a:pt x="53" y="16"/>
                  </a:cubicBezTo>
                  <a:cubicBezTo>
                    <a:pt x="55" y="20"/>
                    <a:pt x="55" y="24"/>
                    <a:pt x="55" y="28"/>
                  </a:cubicBezTo>
                  <a:cubicBezTo>
                    <a:pt x="55" y="43"/>
                    <a:pt x="43" y="56"/>
                    <a:pt x="28" y="56"/>
                  </a:cubicBezTo>
                  <a:cubicBezTo>
                    <a:pt x="12" y="56"/>
                    <a:pt x="0" y="43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49" y="37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6" y="42"/>
                    <a:pt x="44" y="45"/>
                    <a:pt x="41" y="47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7" y="50"/>
                    <a:pt x="34" y="51"/>
                    <a:pt x="31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5" y="51"/>
                    <a:pt x="23" y="51"/>
                    <a:pt x="20" y="50"/>
                  </a:cubicBezTo>
                  <a:cubicBezTo>
                    <a:pt x="17" y="49"/>
                    <a:pt x="16" y="48"/>
                    <a:pt x="14" y="47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1"/>
                    <a:pt x="4" y="28"/>
                    <a:pt x="5" y="25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19"/>
                    <a:pt x="7" y="16"/>
                    <a:pt x="10" y="13"/>
                  </a:cubicBezTo>
                  <a:cubicBezTo>
                    <a:pt x="10" y="12"/>
                    <a:pt x="11" y="12"/>
                    <a:pt x="12" y="11"/>
                  </a:cubicBezTo>
                  <a:cubicBezTo>
                    <a:pt x="15" y="8"/>
                    <a:pt x="19" y="6"/>
                    <a:pt x="23" y="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7"/>
                    <a:pt x="51" y="31"/>
                    <a:pt x="50" y="35"/>
                  </a:cubicBezTo>
                  <a:cubicBezTo>
                    <a:pt x="49" y="37"/>
                    <a:pt x="49" y="37"/>
                    <a:pt x="4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9" name="Freeform 69"/>
            <p:cNvSpPr/>
            <p:nvPr/>
          </p:nvSpPr>
          <p:spPr bwMode="auto">
            <a:xfrm>
              <a:off x="6160" y="-146"/>
              <a:ext cx="407" cy="462"/>
            </a:xfrm>
            <a:custGeom>
              <a:avLst/>
              <a:gdLst>
                <a:gd name="T0" fmla="*/ 0 w 21"/>
                <a:gd name="T1" fmla="*/ 0 h 24"/>
                <a:gd name="T2" fmla="*/ 21 w 21"/>
                <a:gd name="T3" fmla="*/ 14 h 24"/>
                <a:gd name="T4" fmla="*/ 0 w 21"/>
                <a:gd name="T5" fmla="*/ 24 h 24"/>
                <a:gd name="T6" fmla="*/ 0 w 2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9" y="0"/>
                    <a:pt x="18" y="5"/>
                    <a:pt x="21" y="1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40" name="AutoShape 112"/>
          <p:cNvSpPr/>
          <p:nvPr/>
        </p:nvSpPr>
        <p:spPr bwMode="auto">
          <a:xfrm>
            <a:off x="4320131" y="2881105"/>
            <a:ext cx="313034" cy="31303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457200" fontAlgn="base"/>
            <a:endParaRPr lang="en-US" sz="3000" strike="noStrike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4" name="AutoShape 41"/>
          <p:cNvSpPr/>
          <p:nvPr/>
        </p:nvSpPr>
        <p:spPr bwMode="auto">
          <a:xfrm>
            <a:off x="1670361" y="5001928"/>
            <a:ext cx="301501" cy="2986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3765">
              <a:defRPr/>
            </a:pPr>
            <a:endParaRPr lang="es-ES" sz="58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方正黑体简体" panose="02000000000000000000" pitchFamily="2" charset="-122"/>
              <a:ea typeface="方正黑体简体" panose="02000000000000000000" pitchFamily="2" charset="-122"/>
              <a:cs typeface="Gill Sans" charset="0"/>
              <a:sym typeface="Gill Sans" charset="0"/>
            </a:endParaRPr>
          </a:p>
        </p:txBody>
      </p:sp>
      <p:grpSp>
        <p:nvGrpSpPr>
          <p:cNvPr id="55" name="组合 4"/>
          <p:cNvGrpSpPr/>
          <p:nvPr/>
        </p:nvGrpSpPr>
        <p:grpSpPr bwMode="auto">
          <a:xfrm>
            <a:off x="4200139" y="5014756"/>
            <a:ext cx="433187" cy="247845"/>
            <a:chOff x="4502" y="3666"/>
            <a:chExt cx="1129" cy="641"/>
          </a:xfrm>
        </p:grpSpPr>
        <p:sp>
          <p:nvSpPr>
            <p:cNvPr id="56" name="Freeform 135"/>
            <p:cNvSpPr/>
            <p:nvPr/>
          </p:nvSpPr>
          <p:spPr bwMode="auto">
            <a:xfrm>
              <a:off x="5440" y="4098"/>
              <a:ext cx="191" cy="189"/>
            </a:xfrm>
            <a:custGeom>
              <a:avLst/>
              <a:gdLst>
                <a:gd name="T0" fmla="*/ 102 w 102"/>
                <a:gd name="T1" fmla="*/ 61 h 103"/>
                <a:gd name="T2" fmla="*/ 61 w 102"/>
                <a:gd name="T3" fmla="*/ 103 h 103"/>
                <a:gd name="T4" fmla="*/ 0 w 102"/>
                <a:gd name="T5" fmla="*/ 44 h 103"/>
                <a:gd name="T6" fmla="*/ 42 w 102"/>
                <a:gd name="T7" fmla="*/ 0 h 103"/>
                <a:gd name="T8" fmla="*/ 102 w 102"/>
                <a:gd name="T9" fmla="*/ 6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3">
                  <a:moveTo>
                    <a:pt x="102" y="61"/>
                  </a:moveTo>
                  <a:lnTo>
                    <a:pt x="61" y="103"/>
                  </a:lnTo>
                  <a:lnTo>
                    <a:pt x="0" y="44"/>
                  </a:lnTo>
                  <a:lnTo>
                    <a:pt x="42" y="0"/>
                  </a:lnTo>
                  <a:lnTo>
                    <a:pt x="102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7" name="Freeform 136"/>
            <p:cNvSpPr>
              <a:spLocks noEditPoints="1"/>
            </p:cNvSpPr>
            <p:nvPr/>
          </p:nvSpPr>
          <p:spPr bwMode="auto">
            <a:xfrm>
              <a:off x="5113" y="3773"/>
              <a:ext cx="386" cy="393"/>
            </a:xfrm>
            <a:custGeom>
              <a:avLst/>
              <a:gdLst>
                <a:gd name="T0" fmla="*/ 18 w 109"/>
                <a:gd name="T1" fmla="*/ 20 h 109"/>
                <a:gd name="T2" fmla="*/ 87 w 109"/>
                <a:gd name="T3" fmla="*/ 19 h 109"/>
                <a:gd name="T4" fmla="*/ 96 w 109"/>
                <a:gd name="T5" fmla="*/ 75 h 109"/>
                <a:gd name="T6" fmla="*/ 109 w 109"/>
                <a:gd name="T7" fmla="*/ 87 h 109"/>
                <a:gd name="T8" fmla="*/ 88 w 109"/>
                <a:gd name="T9" fmla="*/ 109 h 109"/>
                <a:gd name="T10" fmla="*/ 75 w 109"/>
                <a:gd name="T11" fmla="*/ 96 h 109"/>
                <a:gd name="T12" fmla="*/ 19 w 109"/>
                <a:gd name="T13" fmla="*/ 88 h 109"/>
                <a:gd name="T14" fmla="*/ 18 w 109"/>
                <a:gd name="T15" fmla="*/ 20 h 109"/>
                <a:gd name="T16" fmla="*/ 73 w 109"/>
                <a:gd name="T17" fmla="*/ 33 h 109"/>
                <a:gd name="T18" fmla="*/ 32 w 109"/>
                <a:gd name="T19" fmla="*/ 34 h 109"/>
                <a:gd name="T20" fmla="*/ 33 w 109"/>
                <a:gd name="T21" fmla="*/ 74 h 109"/>
                <a:gd name="T22" fmla="*/ 74 w 109"/>
                <a:gd name="T23" fmla="*/ 74 h 109"/>
                <a:gd name="T24" fmla="*/ 73 w 109"/>
                <a:gd name="T25" fmla="*/ 3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09">
                  <a:moveTo>
                    <a:pt x="18" y="20"/>
                  </a:moveTo>
                  <a:cubicBezTo>
                    <a:pt x="37" y="1"/>
                    <a:pt x="68" y="0"/>
                    <a:pt x="87" y="19"/>
                  </a:cubicBezTo>
                  <a:cubicBezTo>
                    <a:pt x="102" y="34"/>
                    <a:pt x="105" y="57"/>
                    <a:pt x="96" y="75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57" y="106"/>
                    <a:pt x="35" y="103"/>
                    <a:pt x="19" y="88"/>
                  </a:cubicBezTo>
                  <a:cubicBezTo>
                    <a:pt x="0" y="70"/>
                    <a:pt x="0" y="39"/>
                    <a:pt x="18" y="20"/>
                  </a:cubicBezTo>
                  <a:close/>
                  <a:moveTo>
                    <a:pt x="73" y="33"/>
                  </a:moveTo>
                  <a:cubicBezTo>
                    <a:pt x="62" y="22"/>
                    <a:pt x="44" y="22"/>
                    <a:pt x="32" y="34"/>
                  </a:cubicBezTo>
                  <a:cubicBezTo>
                    <a:pt x="21" y="45"/>
                    <a:pt x="22" y="63"/>
                    <a:pt x="33" y="74"/>
                  </a:cubicBezTo>
                  <a:cubicBezTo>
                    <a:pt x="44" y="85"/>
                    <a:pt x="62" y="85"/>
                    <a:pt x="74" y="74"/>
                  </a:cubicBezTo>
                  <a:cubicBezTo>
                    <a:pt x="85" y="62"/>
                    <a:pt x="84" y="44"/>
                    <a:pt x="73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8" name="Rectangle 137"/>
            <p:cNvSpPr>
              <a:spLocks noChangeArrowheads="1"/>
            </p:cNvSpPr>
            <p:nvPr/>
          </p:nvSpPr>
          <p:spPr bwMode="auto">
            <a:xfrm>
              <a:off x="4952" y="4283"/>
              <a:ext cx="435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9" name="Freeform 138"/>
            <p:cNvSpPr/>
            <p:nvPr/>
          </p:nvSpPr>
          <p:spPr bwMode="auto">
            <a:xfrm>
              <a:off x="4952" y="3666"/>
              <a:ext cx="435" cy="621"/>
            </a:xfrm>
            <a:custGeom>
              <a:avLst/>
              <a:gdLst>
                <a:gd name="T0" fmla="*/ 42 w 122"/>
                <a:gd name="T1" fmla="*/ 95 h 174"/>
                <a:gd name="T2" fmla="*/ 98 w 122"/>
                <a:gd name="T3" fmla="*/ 151 h 174"/>
                <a:gd name="T4" fmla="*/ 122 w 122"/>
                <a:gd name="T5" fmla="*/ 146 h 174"/>
                <a:gd name="T6" fmla="*/ 122 w 122"/>
                <a:gd name="T7" fmla="*/ 174 h 174"/>
                <a:gd name="T8" fmla="*/ 18 w 122"/>
                <a:gd name="T9" fmla="*/ 174 h 174"/>
                <a:gd name="T10" fmla="*/ 0 w 122"/>
                <a:gd name="T11" fmla="*/ 174 h 174"/>
                <a:gd name="T12" fmla="*/ 0 w 122"/>
                <a:gd name="T13" fmla="*/ 30 h 174"/>
                <a:gd name="T14" fmla="*/ 18 w 122"/>
                <a:gd name="T15" fmla="*/ 30 h 174"/>
                <a:gd name="T16" fmla="*/ 122 w 122"/>
                <a:gd name="T17" fmla="*/ 30 h 174"/>
                <a:gd name="T18" fmla="*/ 122 w 122"/>
                <a:gd name="T19" fmla="*/ 44 h 174"/>
                <a:gd name="T20" fmla="*/ 98 w 122"/>
                <a:gd name="T21" fmla="*/ 39 h 174"/>
                <a:gd name="T22" fmla="*/ 42 w 122"/>
                <a:gd name="T23" fmla="*/ 9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74">
                  <a:moveTo>
                    <a:pt x="42" y="95"/>
                  </a:moveTo>
                  <a:cubicBezTo>
                    <a:pt x="42" y="126"/>
                    <a:pt x="67" y="151"/>
                    <a:pt x="98" y="151"/>
                  </a:cubicBezTo>
                  <a:cubicBezTo>
                    <a:pt x="107" y="151"/>
                    <a:pt x="115" y="150"/>
                    <a:pt x="122" y="146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68" y="144"/>
                    <a:pt x="18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68" y="0"/>
                    <a:pt x="122" y="30"/>
                    <a:pt x="122" y="30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5" y="41"/>
                    <a:pt x="107" y="39"/>
                    <a:pt x="98" y="39"/>
                  </a:cubicBezTo>
                  <a:cubicBezTo>
                    <a:pt x="67" y="39"/>
                    <a:pt x="42" y="64"/>
                    <a:pt x="42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0" name="Rectangle 139"/>
            <p:cNvSpPr>
              <a:spLocks noChangeArrowheads="1"/>
            </p:cNvSpPr>
            <p:nvPr/>
          </p:nvSpPr>
          <p:spPr bwMode="auto">
            <a:xfrm>
              <a:off x="4502" y="4283"/>
              <a:ext cx="430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1" name="Freeform 140"/>
            <p:cNvSpPr/>
            <p:nvPr/>
          </p:nvSpPr>
          <p:spPr bwMode="auto">
            <a:xfrm>
              <a:off x="4502" y="3686"/>
              <a:ext cx="430" cy="621"/>
            </a:xfrm>
            <a:custGeom>
              <a:avLst/>
              <a:gdLst>
                <a:gd name="T0" fmla="*/ 103 w 121"/>
                <a:gd name="T1" fmla="*/ 174 h 174"/>
                <a:gd name="T2" fmla="*/ 0 w 121"/>
                <a:gd name="T3" fmla="*/ 174 h 174"/>
                <a:gd name="T4" fmla="*/ 0 w 121"/>
                <a:gd name="T5" fmla="*/ 30 h 174"/>
                <a:gd name="T6" fmla="*/ 103 w 121"/>
                <a:gd name="T7" fmla="*/ 30 h 174"/>
                <a:gd name="T8" fmla="*/ 121 w 121"/>
                <a:gd name="T9" fmla="*/ 30 h 174"/>
                <a:gd name="T10" fmla="*/ 121 w 121"/>
                <a:gd name="T11" fmla="*/ 174 h 174"/>
                <a:gd name="T12" fmla="*/ 103 w 121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74">
                  <a:moveTo>
                    <a:pt x="103" y="174"/>
                  </a:moveTo>
                  <a:cubicBezTo>
                    <a:pt x="53" y="144"/>
                    <a:pt x="0" y="174"/>
                    <a:pt x="0" y="1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53" y="0"/>
                    <a:pt x="103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174"/>
                    <a:pt x="121" y="174"/>
                    <a:pt x="121" y="174"/>
                  </a:cubicBezTo>
                  <a:lnTo>
                    <a:pt x="103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6" name="TextBox 27"/>
          <p:cNvSpPr txBox="1"/>
          <p:nvPr/>
        </p:nvSpPr>
        <p:spPr>
          <a:xfrm>
            <a:off x="3168015" y="1293495"/>
            <a:ext cx="281495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按需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生成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指定格式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成绩单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集成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自助成绩打印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数据接口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7" name="TextBox 27"/>
          <p:cNvSpPr txBox="1"/>
          <p:nvPr/>
        </p:nvSpPr>
        <p:spPr>
          <a:xfrm>
            <a:off x="7174230" y="1293495"/>
            <a:ext cx="384492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定义各类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毕业规定模板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一键式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毕业审核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，未通过毕业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自动提醒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。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毕业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证书编号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自动生成，证书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批量打印</a:t>
            </a:r>
            <a:endParaRPr lang="zh-CN" altLang="zh-CN" sz="1400" b="1" dirty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8" name="文本框 110"/>
          <p:cNvSpPr txBox="1">
            <a:spLocks noChangeArrowheads="1"/>
          </p:cNvSpPr>
          <p:nvPr/>
        </p:nvSpPr>
        <p:spPr bwMode="auto">
          <a:xfrm>
            <a:off x="9278620" y="2658110"/>
            <a:ext cx="230251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3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自动初始化毕业学生名单， 设置提前毕业和延迟毕业，导出毕业生名单。 </a:t>
            </a:r>
            <a:endParaRPr lang="zh-CN" altLang="zh-CN" sz="13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cxnSp>
        <p:nvCxnSpPr>
          <p:cNvPr id="9" name="Straight Connector 32"/>
          <p:cNvCxnSpPr/>
          <p:nvPr/>
        </p:nvCxnSpPr>
        <p:spPr bwMode="auto">
          <a:xfrm>
            <a:off x="8065150" y="2532274"/>
            <a:ext cx="0" cy="360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7115481" y="2869204"/>
            <a:ext cx="1862713" cy="529976"/>
            <a:chOff x="611545" y="1654176"/>
            <a:chExt cx="1862713" cy="529976"/>
          </a:xfrm>
        </p:grpSpPr>
        <p:sp>
          <p:nvSpPr>
            <p:cNvPr id="34" name="MH_Other_6"/>
            <p:cNvSpPr/>
            <p:nvPr>
              <p:custDataLst>
                <p:tags r:id="rId1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5" name="MH_Other_7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2796D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毕业学生</a:t>
              </a:r>
              <a:endParaRPr lang="zh-CN" altLang="en-US" sz="1600" b="1" dirty="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文本框 110"/>
          <p:cNvSpPr txBox="1">
            <a:spLocks noChangeArrowheads="1"/>
          </p:cNvSpPr>
          <p:nvPr/>
        </p:nvSpPr>
        <p:spPr bwMode="auto">
          <a:xfrm>
            <a:off x="9278620" y="3801110"/>
            <a:ext cx="252857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3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分专业设置毕业要求，根据开课计划，设置必须及格的课程/环节。</a:t>
            </a:r>
            <a:endParaRPr lang="zh-CN" altLang="zh-CN" sz="13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109766" y="3890464"/>
            <a:ext cx="1862713" cy="529976"/>
            <a:chOff x="611545" y="1654176"/>
            <a:chExt cx="1862713" cy="529976"/>
          </a:xfrm>
        </p:grpSpPr>
        <p:sp>
          <p:nvSpPr>
            <p:cNvPr id="12" name="MH_Other_6"/>
            <p:cNvSpPr/>
            <p:nvPr>
              <p:custDataLst>
                <p:tags r:id="rId3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3" name="MH_Other_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69A9D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毕业规定</a:t>
              </a:r>
              <a:endParaRPr lang="zh-CN" altLang="en-US" sz="1600" b="1" dirty="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2" name="文本框 110"/>
          <p:cNvSpPr txBox="1">
            <a:spLocks noChangeArrowheads="1"/>
          </p:cNvSpPr>
          <p:nvPr/>
        </p:nvSpPr>
        <p:spPr bwMode="auto">
          <a:xfrm>
            <a:off x="9278620" y="4863465"/>
            <a:ext cx="2647315" cy="112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3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根据毕业规定，初始化毕业生。特殊的学生手动调整。根据规则，自动审核，确认毕业或按结业处理。</a:t>
            </a:r>
            <a:endParaRPr lang="zh-CN" altLang="zh-CN" sz="1300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113701" y="5001759"/>
            <a:ext cx="1862713" cy="529976"/>
            <a:chOff x="611545" y="1654176"/>
            <a:chExt cx="1862713" cy="529976"/>
          </a:xfrm>
        </p:grpSpPr>
        <p:sp>
          <p:nvSpPr>
            <p:cNvPr id="14" name="MH_Other_6"/>
            <p:cNvSpPr/>
            <p:nvPr>
              <p:custDataLst>
                <p:tags r:id="rId5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5" name="MH_Other_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4FB8A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Arial" panose="020B0604020202020204" pitchFamily="34" charset="0"/>
                </a:rPr>
                <a:t>毕业审核</a:t>
              </a:r>
              <a:endParaRPr lang="zh-CN" altLang="en-US" sz="1600" b="1" dirty="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教务管理系统</a:t>
            </a:r>
            <a:r>
              <a:rPr lang="en-US" altLang="zh-CN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模块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教材管理</a:t>
            </a:r>
            <a:endParaRPr lang="zh-CN" altLang="en-US" sz="1600" b="1" dirty="0" smtClean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" name="矩形: 圆角 18"/>
          <p:cNvSpPr/>
          <p:nvPr/>
        </p:nvSpPr>
        <p:spPr bwMode="auto">
          <a:xfrm>
            <a:off x="720531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教学评价</a:t>
            </a:r>
            <a:endParaRPr lang="zh-CN" altLang="en-US" sz="1600" b="1" dirty="0" smtClean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317105" y="1409065"/>
            <a:ext cx="4303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多维度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教学评价体系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结合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指标性评价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与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非指标性评价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全方位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记录数据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，智能生成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分析报告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评价结果多种方式</a:t>
            </a: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呈现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7317105" y="2975610"/>
            <a:ext cx="4194810" cy="3408045"/>
            <a:chOff x="4894" y="4097"/>
            <a:chExt cx="6606" cy="5367"/>
          </a:xfrm>
        </p:grpSpPr>
        <p:sp>
          <p:nvSpPr>
            <p:cNvPr id="8202" name="Oval 101"/>
            <p:cNvSpPr>
              <a:spLocks noChangeArrowheads="1"/>
            </p:cNvSpPr>
            <p:nvPr/>
          </p:nvSpPr>
          <p:spPr bwMode="auto">
            <a:xfrm>
              <a:off x="5751" y="4599"/>
              <a:ext cx="4812" cy="4712"/>
            </a:xfrm>
            <a:prstGeom prst="ellipse">
              <a:avLst/>
            </a:prstGeom>
            <a:noFill/>
            <a:ln w="19050">
              <a:solidFill>
                <a:srgbClr val="C1C7D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70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9462" name="AutoShape 82"/>
            <p:cNvSpPr/>
            <p:nvPr/>
          </p:nvSpPr>
          <p:spPr bwMode="auto">
            <a:xfrm>
              <a:off x="6262" y="8824"/>
              <a:ext cx="41" cy="41"/>
            </a:xfrm>
            <a:custGeom>
              <a:avLst/>
              <a:gdLst>
                <a:gd name="T0" fmla="*/ 45655 w 21600"/>
                <a:gd name="T1" fmla="*/ 60870 h 21600"/>
                <a:gd name="T2" fmla="*/ 30436 w 21600"/>
                <a:gd name="T3" fmla="*/ 45655 h 21600"/>
                <a:gd name="T4" fmla="*/ 45655 w 21600"/>
                <a:gd name="T5" fmla="*/ 30436 h 21600"/>
                <a:gd name="T6" fmla="*/ 60870 w 21600"/>
                <a:gd name="T7" fmla="*/ 45655 h 21600"/>
                <a:gd name="T8" fmla="*/ 45655 w 21600"/>
                <a:gd name="T9" fmla="*/ 60870 h 21600"/>
                <a:gd name="T10" fmla="*/ 45655 w 21600"/>
                <a:gd name="T11" fmla="*/ 0 h 21600"/>
                <a:gd name="T12" fmla="*/ 0 w 21600"/>
                <a:gd name="T13" fmla="*/ 45655 h 21600"/>
                <a:gd name="T14" fmla="*/ 45655 w 21600"/>
                <a:gd name="T15" fmla="*/ 91301 h 21600"/>
                <a:gd name="T16" fmla="*/ 91306 w 21600"/>
                <a:gd name="T17" fmla="*/ 45655 h 21600"/>
                <a:gd name="T18" fmla="*/ 45655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rgbClr val="FDB8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9463" name="Oval 18"/>
            <p:cNvSpPr>
              <a:spLocks noChangeArrowheads="1"/>
            </p:cNvSpPr>
            <p:nvPr/>
          </p:nvSpPr>
          <p:spPr bwMode="auto">
            <a:xfrm>
              <a:off x="9416" y="8238"/>
              <a:ext cx="857" cy="857"/>
            </a:xfrm>
            <a:prstGeom prst="ellipse">
              <a:avLst/>
            </a:prstGeom>
            <a:noFill/>
            <a:ln w="19050">
              <a:solidFill>
                <a:srgbClr val="1C488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9464" name="Freeform 19"/>
            <p:cNvSpPr>
              <a:spLocks noEditPoints="1"/>
            </p:cNvSpPr>
            <p:nvPr/>
          </p:nvSpPr>
          <p:spPr bwMode="auto">
            <a:xfrm>
              <a:off x="6413" y="8514"/>
              <a:ext cx="459" cy="371"/>
            </a:xfrm>
            <a:custGeom>
              <a:avLst/>
              <a:gdLst>
                <a:gd name="T0" fmla="*/ 2147483647 w 400"/>
                <a:gd name="T1" fmla="*/ 2147483647 h 322"/>
                <a:gd name="T2" fmla="*/ 2147483647 w 400"/>
                <a:gd name="T3" fmla="*/ 2147483647 h 322"/>
                <a:gd name="T4" fmla="*/ 2147483647 w 400"/>
                <a:gd name="T5" fmla="*/ 2147483647 h 322"/>
                <a:gd name="T6" fmla="*/ 2147483647 w 400"/>
                <a:gd name="T7" fmla="*/ 2147483647 h 322"/>
                <a:gd name="T8" fmla="*/ 2147483647 w 400"/>
                <a:gd name="T9" fmla="*/ 2147483647 h 322"/>
                <a:gd name="T10" fmla="*/ 2147483647 w 400"/>
                <a:gd name="T11" fmla="*/ 2147483647 h 322"/>
                <a:gd name="T12" fmla="*/ 2147483647 w 400"/>
                <a:gd name="T13" fmla="*/ 2147483647 h 322"/>
                <a:gd name="T14" fmla="*/ 0 w 400"/>
                <a:gd name="T15" fmla="*/ 2147483647 h 322"/>
                <a:gd name="T16" fmla="*/ 0 w 400"/>
                <a:gd name="T17" fmla="*/ 2147483647 h 322"/>
                <a:gd name="T18" fmla="*/ 2147483647 w 400"/>
                <a:gd name="T19" fmla="*/ 2147483647 h 322"/>
                <a:gd name="T20" fmla="*/ 2147483647 w 400"/>
                <a:gd name="T21" fmla="*/ 2147483647 h 322"/>
                <a:gd name="T22" fmla="*/ 2147483647 w 400"/>
                <a:gd name="T23" fmla="*/ 2147483647 h 322"/>
                <a:gd name="T24" fmla="*/ 2147483647 w 400"/>
                <a:gd name="T25" fmla="*/ 2147483647 h 322"/>
                <a:gd name="T26" fmla="*/ 2147483647 w 400"/>
                <a:gd name="T27" fmla="*/ 2147483647 h 322"/>
                <a:gd name="T28" fmla="*/ 2147483647 w 400"/>
                <a:gd name="T29" fmla="*/ 2147483647 h 322"/>
                <a:gd name="T30" fmla="*/ 2147483647 w 400"/>
                <a:gd name="T31" fmla="*/ 2147483647 h 322"/>
                <a:gd name="T32" fmla="*/ 2147483647 w 400"/>
                <a:gd name="T33" fmla="*/ 2147483647 h 322"/>
                <a:gd name="T34" fmla="*/ 2147483647 w 400"/>
                <a:gd name="T35" fmla="*/ 2147483647 h 322"/>
                <a:gd name="T36" fmla="*/ 2147483647 w 400"/>
                <a:gd name="T37" fmla="*/ 2147483647 h 322"/>
                <a:gd name="T38" fmla="*/ 2147483647 w 400"/>
                <a:gd name="T39" fmla="*/ 2147483647 h 322"/>
                <a:gd name="T40" fmla="*/ 2147483647 w 400"/>
                <a:gd name="T41" fmla="*/ 2147483647 h 322"/>
                <a:gd name="T42" fmla="*/ 2147483647 w 400"/>
                <a:gd name="T43" fmla="*/ 2147483647 h 322"/>
                <a:gd name="T44" fmla="*/ 2147483647 w 400"/>
                <a:gd name="T45" fmla="*/ 2147483647 h 322"/>
                <a:gd name="T46" fmla="*/ 2147483647 w 400"/>
                <a:gd name="T47" fmla="*/ 2147483647 h 322"/>
                <a:gd name="T48" fmla="*/ 2147483647 w 400"/>
                <a:gd name="T49" fmla="*/ 2147483647 h 322"/>
                <a:gd name="T50" fmla="*/ 2147483647 w 400"/>
                <a:gd name="T51" fmla="*/ 2147483647 h 322"/>
                <a:gd name="T52" fmla="*/ 2147483647 w 400"/>
                <a:gd name="T53" fmla="*/ 2147483647 h 322"/>
                <a:gd name="T54" fmla="*/ 2147483647 w 400"/>
                <a:gd name="T55" fmla="*/ 2147483647 h 322"/>
                <a:gd name="T56" fmla="*/ 2147483647 w 400"/>
                <a:gd name="T57" fmla="*/ 2147483647 h 322"/>
                <a:gd name="T58" fmla="*/ 2147483647 w 400"/>
                <a:gd name="T59" fmla="*/ 2147483647 h 322"/>
                <a:gd name="T60" fmla="*/ 2147483647 w 400"/>
                <a:gd name="T61" fmla="*/ 2147483647 h 322"/>
                <a:gd name="T62" fmla="*/ 2147483647 w 400"/>
                <a:gd name="T63" fmla="*/ 2147483647 h 322"/>
                <a:gd name="T64" fmla="*/ 2147483647 w 400"/>
                <a:gd name="T65" fmla="*/ 2147483647 h 322"/>
                <a:gd name="T66" fmla="*/ 2147483647 w 400"/>
                <a:gd name="T67" fmla="*/ 2147483647 h 322"/>
                <a:gd name="T68" fmla="*/ 2147483647 w 400"/>
                <a:gd name="T69" fmla="*/ 2147483647 h 322"/>
                <a:gd name="T70" fmla="*/ 2147483647 w 400"/>
                <a:gd name="T71" fmla="*/ 2147483647 h 322"/>
                <a:gd name="T72" fmla="*/ 2147483647 w 400"/>
                <a:gd name="T73" fmla="*/ 2147483647 h 322"/>
                <a:gd name="T74" fmla="*/ 2147483647 w 400"/>
                <a:gd name="T75" fmla="*/ 2147483647 h 322"/>
                <a:gd name="T76" fmla="*/ 2147483647 w 400"/>
                <a:gd name="T77" fmla="*/ 2147483647 h 322"/>
                <a:gd name="T78" fmla="*/ 2147483647 w 400"/>
                <a:gd name="T79" fmla="*/ 2147483647 h 322"/>
                <a:gd name="T80" fmla="*/ 2147483647 w 400"/>
                <a:gd name="T81" fmla="*/ 2147483647 h 3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00"/>
                <a:gd name="T124" fmla="*/ 0 h 322"/>
                <a:gd name="T125" fmla="*/ 400 w 400"/>
                <a:gd name="T126" fmla="*/ 322 h 32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9465" name="Oval 19"/>
            <p:cNvSpPr>
              <a:spLocks noChangeArrowheads="1"/>
            </p:cNvSpPr>
            <p:nvPr/>
          </p:nvSpPr>
          <p:spPr bwMode="auto">
            <a:xfrm>
              <a:off x="7580" y="6064"/>
              <a:ext cx="1206" cy="1206"/>
            </a:xfrm>
            <a:prstGeom prst="ellipse">
              <a:avLst/>
            </a:prstGeom>
            <a:noFill/>
            <a:ln w="28575">
              <a:solidFill>
                <a:srgbClr val="1C488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9466" name="Freeform 21"/>
            <p:cNvSpPr>
              <a:spLocks noEditPoints="1"/>
            </p:cNvSpPr>
            <p:nvPr/>
          </p:nvSpPr>
          <p:spPr bwMode="auto">
            <a:xfrm>
              <a:off x="7869" y="6383"/>
              <a:ext cx="609" cy="611"/>
            </a:xfrm>
            <a:custGeom>
              <a:avLst/>
              <a:gdLst>
                <a:gd name="T0" fmla="*/ 2147483647 w 403"/>
                <a:gd name="T1" fmla="*/ 2147483647 h 404"/>
                <a:gd name="T2" fmla="*/ 2147483647 w 403"/>
                <a:gd name="T3" fmla="*/ 2147483647 h 404"/>
                <a:gd name="T4" fmla="*/ 2147483647 w 403"/>
                <a:gd name="T5" fmla="*/ 2147483647 h 404"/>
                <a:gd name="T6" fmla="*/ 2147483647 w 403"/>
                <a:gd name="T7" fmla="*/ 2147483647 h 404"/>
                <a:gd name="T8" fmla="*/ 2147483647 w 403"/>
                <a:gd name="T9" fmla="*/ 2147483647 h 404"/>
                <a:gd name="T10" fmla="*/ 2147483647 w 403"/>
                <a:gd name="T11" fmla="*/ 2147483647 h 404"/>
                <a:gd name="T12" fmla="*/ 2147483647 w 403"/>
                <a:gd name="T13" fmla="*/ 2147483647 h 404"/>
                <a:gd name="T14" fmla="*/ 2147483647 w 403"/>
                <a:gd name="T15" fmla="*/ 2147483647 h 404"/>
                <a:gd name="T16" fmla="*/ 2147483647 w 403"/>
                <a:gd name="T17" fmla="*/ 2147483647 h 404"/>
                <a:gd name="T18" fmla="*/ 2147483647 w 403"/>
                <a:gd name="T19" fmla="*/ 2147483647 h 404"/>
                <a:gd name="T20" fmla="*/ 2147483647 w 403"/>
                <a:gd name="T21" fmla="*/ 2147483647 h 404"/>
                <a:gd name="T22" fmla="*/ 2147483647 w 403"/>
                <a:gd name="T23" fmla="*/ 2147483647 h 404"/>
                <a:gd name="T24" fmla="*/ 2147483647 w 403"/>
                <a:gd name="T25" fmla="*/ 2147483647 h 404"/>
                <a:gd name="T26" fmla="*/ 2147483647 w 403"/>
                <a:gd name="T27" fmla="*/ 2147483647 h 404"/>
                <a:gd name="T28" fmla="*/ 2147483647 w 403"/>
                <a:gd name="T29" fmla="*/ 2147483647 h 404"/>
                <a:gd name="T30" fmla="*/ 2147483647 w 403"/>
                <a:gd name="T31" fmla="*/ 2147483647 h 404"/>
                <a:gd name="T32" fmla="*/ 2147483647 w 403"/>
                <a:gd name="T33" fmla="*/ 2147483647 h 404"/>
                <a:gd name="T34" fmla="*/ 2147483647 w 403"/>
                <a:gd name="T35" fmla="*/ 2147483647 h 404"/>
                <a:gd name="T36" fmla="*/ 2147483647 w 403"/>
                <a:gd name="T37" fmla="*/ 2147483647 h 404"/>
                <a:gd name="T38" fmla="*/ 2147483647 w 403"/>
                <a:gd name="T39" fmla="*/ 2147483647 h 404"/>
                <a:gd name="T40" fmla="*/ 2147483647 w 403"/>
                <a:gd name="T41" fmla="*/ 2147483647 h 404"/>
                <a:gd name="T42" fmla="*/ 2147483647 w 403"/>
                <a:gd name="T43" fmla="*/ 2147483647 h 404"/>
                <a:gd name="T44" fmla="*/ 2147483647 w 403"/>
                <a:gd name="T45" fmla="*/ 2147483647 h 404"/>
                <a:gd name="T46" fmla="*/ 2147483647 w 403"/>
                <a:gd name="T47" fmla="*/ 2147483647 h 404"/>
                <a:gd name="T48" fmla="*/ 2147483647 w 403"/>
                <a:gd name="T49" fmla="*/ 2147483647 h 404"/>
                <a:gd name="T50" fmla="*/ 2147483647 w 403"/>
                <a:gd name="T51" fmla="*/ 2147483647 h 404"/>
                <a:gd name="T52" fmla="*/ 2147483647 w 403"/>
                <a:gd name="T53" fmla="*/ 2147483647 h 404"/>
                <a:gd name="T54" fmla="*/ 2147483647 w 403"/>
                <a:gd name="T55" fmla="*/ 2147483647 h 4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03"/>
                <a:gd name="T85" fmla="*/ 0 h 404"/>
                <a:gd name="T86" fmla="*/ 403 w 403"/>
                <a:gd name="T87" fmla="*/ 404 h 4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9467" name="Oval 16"/>
            <p:cNvSpPr>
              <a:spLocks noChangeArrowheads="1"/>
            </p:cNvSpPr>
            <p:nvPr/>
          </p:nvSpPr>
          <p:spPr bwMode="auto">
            <a:xfrm>
              <a:off x="10018" y="5757"/>
              <a:ext cx="857" cy="857"/>
            </a:xfrm>
            <a:prstGeom prst="ellipse">
              <a:avLst/>
            </a:prstGeom>
            <a:noFill/>
            <a:ln w="19050">
              <a:solidFill>
                <a:srgbClr val="4886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9468" name="AutoShape 112"/>
            <p:cNvSpPr/>
            <p:nvPr/>
          </p:nvSpPr>
          <p:spPr bwMode="auto">
            <a:xfrm>
              <a:off x="9615" y="8448"/>
              <a:ext cx="437" cy="437"/>
            </a:xfrm>
            <a:custGeom>
              <a:avLst/>
              <a:gdLst>
                <a:gd name="T0" fmla="*/ 96664298 w 21020"/>
                <a:gd name="T1" fmla="*/ 45652023 h 21600"/>
                <a:gd name="T2" fmla="*/ 87586243 w 21020"/>
                <a:gd name="T3" fmla="*/ 25510113 h 21600"/>
                <a:gd name="T4" fmla="*/ 72296483 w 21020"/>
                <a:gd name="T5" fmla="*/ 11138099 h 21600"/>
                <a:gd name="T6" fmla="*/ 100157151 w 21020"/>
                <a:gd name="T7" fmla="*/ 13538602 h 21600"/>
                <a:gd name="T8" fmla="*/ 102690760 w 21020"/>
                <a:gd name="T9" fmla="*/ 39902356 h 21600"/>
                <a:gd name="T10" fmla="*/ 25773644 w 21020"/>
                <a:gd name="T11" fmla="*/ 84057942 h 21600"/>
                <a:gd name="T12" fmla="*/ 15861964 w 21020"/>
                <a:gd name="T13" fmla="*/ 66070210 h 21600"/>
                <a:gd name="T14" fmla="*/ 43155690 w 21020"/>
                <a:gd name="T15" fmla="*/ 67591853 h 21600"/>
                <a:gd name="T16" fmla="*/ 44986371 w 21020"/>
                <a:gd name="T17" fmla="*/ 93779965 h 21600"/>
                <a:gd name="T18" fmla="*/ 14913806 w 21020"/>
                <a:gd name="T19" fmla="*/ 101257112 h 21600"/>
                <a:gd name="T20" fmla="*/ 7154534 w 21020"/>
                <a:gd name="T21" fmla="*/ 96602141 h 21600"/>
                <a:gd name="T22" fmla="*/ 11284681 w 21020"/>
                <a:gd name="T23" fmla="*/ 81767994 h 21600"/>
                <a:gd name="T24" fmla="*/ 28231040 w 21020"/>
                <a:gd name="T25" fmla="*/ 97942848 h 21600"/>
                <a:gd name="T26" fmla="*/ 37532409 w 21020"/>
                <a:gd name="T27" fmla="*/ 56137351 h 21600"/>
                <a:gd name="T28" fmla="*/ 54832708 w 21020"/>
                <a:gd name="T29" fmla="*/ 27800061 h 21600"/>
                <a:gd name="T30" fmla="*/ 37532409 w 21020"/>
                <a:gd name="T31" fmla="*/ 56137351 h 21600"/>
                <a:gd name="T32" fmla="*/ 48212314 w 21020"/>
                <a:gd name="T33" fmla="*/ 62796086 h 21600"/>
                <a:gd name="T34" fmla="*/ 75015546 w 21020"/>
                <a:gd name="T35" fmla="*/ 25429765 h 21600"/>
                <a:gd name="T36" fmla="*/ 87112463 w 21020"/>
                <a:gd name="T37" fmla="*/ 36301874 h 21600"/>
                <a:gd name="T38" fmla="*/ 57317362 w 21020"/>
                <a:gd name="T39" fmla="*/ 80653330 h 21600"/>
                <a:gd name="T40" fmla="*/ 88583638 w 21020"/>
                <a:gd name="T41" fmla="*/ 39701486 h 21600"/>
                <a:gd name="T42" fmla="*/ 84965283 w 21020"/>
                <a:gd name="T43" fmla="*/ 56734993 h 21600"/>
                <a:gd name="T44" fmla="*/ 57350163 w 21020"/>
                <a:gd name="T45" fmla="*/ 83184048 h 21600"/>
                <a:gd name="T46" fmla="*/ 105208250 w 21020"/>
                <a:gd name="T47" fmla="*/ 8742850 h 21600"/>
                <a:gd name="T48" fmla="*/ 67212619 w 21020"/>
                <a:gd name="T49" fmla="*/ 6357587 h 21600"/>
                <a:gd name="T50" fmla="*/ 49628974 w 21020"/>
                <a:gd name="T51" fmla="*/ 23109883 h 21600"/>
                <a:gd name="T52" fmla="*/ 49563654 w 21020"/>
                <a:gd name="T53" fmla="*/ 23205198 h 21600"/>
                <a:gd name="T54" fmla="*/ 8963518 w 21020"/>
                <a:gd name="T55" fmla="*/ 64262623 h 21600"/>
                <a:gd name="T56" fmla="*/ 0 w 21020"/>
                <a:gd name="T57" fmla="*/ 96602141 h 21600"/>
                <a:gd name="T58" fmla="*/ 16684710 w 21020"/>
                <a:gd name="T59" fmla="*/ 107830567 h 21600"/>
                <a:gd name="T60" fmla="*/ 53127142 w 21020"/>
                <a:gd name="T61" fmla="*/ 96833253 h 21600"/>
                <a:gd name="T62" fmla="*/ 105208250 w 21020"/>
                <a:gd name="T63" fmla="*/ 8742850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020"/>
                <a:gd name="T97" fmla="*/ 0 h 21600"/>
                <a:gd name="T98" fmla="*/ 21020 w 21020"/>
                <a:gd name="T99" fmla="*/ 21600 h 2160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9473" name="TextBox 13"/>
            <p:cNvSpPr txBox="1">
              <a:spLocks noChangeArrowheads="1"/>
            </p:cNvSpPr>
            <p:nvPr/>
          </p:nvSpPr>
          <p:spPr bwMode="auto">
            <a:xfrm>
              <a:off x="5290" y="9174"/>
              <a:ext cx="276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督导评教</a:t>
              </a:r>
              <a:endParaRPr lang="zh-CN" altLang="en-US" sz="1200" b="1">
                <a:solidFill>
                  <a:srgbClr val="44546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9475" name="TextBox 13"/>
            <p:cNvSpPr txBox="1">
              <a:spLocks noChangeArrowheads="1"/>
            </p:cNvSpPr>
            <p:nvPr/>
          </p:nvSpPr>
          <p:spPr bwMode="auto">
            <a:xfrm>
              <a:off x="6864" y="7409"/>
              <a:ext cx="2762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多维度</a:t>
              </a:r>
              <a:endParaRPr lang="zh-CN" altLang="en-US" sz="1200" b="1">
                <a:solidFill>
                  <a:srgbClr val="44546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多角度</a:t>
              </a:r>
              <a:endParaRPr lang="zh-CN" altLang="en-US" sz="1200" b="1">
                <a:solidFill>
                  <a:srgbClr val="44546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9477" name="TextBox 13"/>
            <p:cNvSpPr txBox="1">
              <a:spLocks noChangeArrowheads="1"/>
            </p:cNvSpPr>
            <p:nvPr/>
          </p:nvSpPr>
          <p:spPr bwMode="auto">
            <a:xfrm>
              <a:off x="9156" y="9174"/>
              <a:ext cx="180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教师自评</a:t>
              </a:r>
              <a:endParaRPr lang="zh-CN" altLang="en-US" sz="1200" b="1">
                <a:solidFill>
                  <a:srgbClr val="44546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9479" name="TextBox 13"/>
            <p:cNvSpPr txBox="1">
              <a:spLocks noChangeArrowheads="1"/>
            </p:cNvSpPr>
            <p:nvPr/>
          </p:nvSpPr>
          <p:spPr bwMode="auto">
            <a:xfrm>
              <a:off x="9816" y="6810"/>
              <a:ext cx="1685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教师互评</a:t>
              </a:r>
              <a:endParaRPr lang="zh-CN" altLang="en-US" sz="1200" b="1">
                <a:solidFill>
                  <a:srgbClr val="44546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9" name="Oval 14"/>
            <p:cNvSpPr>
              <a:spLocks noChangeArrowheads="1"/>
            </p:cNvSpPr>
            <p:nvPr/>
          </p:nvSpPr>
          <p:spPr bwMode="auto">
            <a:xfrm>
              <a:off x="7754" y="4097"/>
              <a:ext cx="859" cy="857"/>
            </a:xfrm>
            <a:prstGeom prst="ellipse">
              <a:avLst/>
            </a:prstGeom>
            <a:noFill/>
            <a:ln w="19050">
              <a:solidFill>
                <a:srgbClr val="4886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0" name="AutoShape 81"/>
            <p:cNvSpPr/>
            <p:nvPr/>
          </p:nvSpPr>
          <p:spPr bwMode="auto">
            <a:xfrm>
              <a:off x="8011" y="4318"/>
              <a:ext cx="435" cy="435"/>
            </a:xfrm>
            <a:custGeom>
              <a:avLst/>
              <a:gdLst>
                <a:gd name="T0" fmla="*/ 93687609 w 21600"/>
                <a:gd name="T1" fmla="*/ 53538677 h 21600"/>
                <a:gd name="T2" fmla="*/ 85324883 w 21600"/>
                <a:gd name="T3" fmla="*/ 55209224 h 21600"/>
                <a:gd name="T4" fmla="*/ 93484362 w 21600"/>
                <a:gd name="T5" fmla="*/ 56884716 h 21600"/>
                <a:gd name="T6" fmla="*/ 91600712 w 21600"/>
                <a:gd name="T7" fmla="*/ 70269517 h 21600"/>
                <a:gd name="T8" fmla="*/ 81978537 w 21600"/>
                <a:gd name="T9" fmla="*/ 71940115 h 21600"/>
                <a:gd name="T10" fmla="*/ 90237457 w 21600"/>
                <a:gd name="T11" fmla="*/ 73615607 h 21600"/>
                <a:gd name="T12" fmla="*/ 85746177 w 21600"/>
                <a:gd name="T13" fmla="*/ 86995464 h 21600"/>
                <a:gd name="T14" fmla="*/ 78617665 w 21600"/>
                <a:gd name="T15" fmla="*/ 88670955 h 21600"/>
                <a:gd name="T16" fmla="*/ 85538019 w 21600"/>
                <a:gd name="T17" fmla="*/ 90346447 h 21600"/>
                <a:gd name="T18" fmla="*/ 88051393 w 21600"/>
                <a:gd name="T19" fmla="*/ 97460159 h 21600"/>
                <a:gd name="T20" fmla="*/ 63671323 w 21600"/>
                <a:gd name="T21" fmla="*/ 100379958 h 21600"/>
                <a:gd name="T22" fmla="*/ 29624635 w 21600"/>
                <a:gd name="T23" fmla="*/ 94545270 h 21600"/>
                <a:gd name="T24" fmla="*/ 26764394 w 21600"/>
                <a:gd name="T25" fmla="*/ 45383870 h 21600"/>
                <a:gd name="T26" fmla="*/ 30110449 w 21600"/>
                <a:gd name="T27" fmla="*/ 41646207 h 21600"/>
                <a:gd name="T28" fmla="*/ 53538677 w 21600"/>
                <a:gd name="T29" fmla="*/ 6692403 h 21600"/>
                <a:gd name="T30" fmla="*/ 60226116 w 21600"/>
                <a:gd name="T31" fmla="*/ 40154149 h 21600"/>
                <a:gd name="T32" fmla="*/ 100379958 w 21600"/>
                <a:gd name="T33" fmla="*/ 46529078 h 21600"/>
                <a:gd name="T34" fmla="*/ 23418339 w 21600"/>
                <a:gd name="T35" fmla="*/ 97038865 h 21600"/>
                <a:gd name="T36" fmla="*/ 10033533 w 21600"/>
                <a:gd name="T37" fmla="*/ 100379958 h 21600"/>
                <a:gd name="T38" fmla="*/ 6687458 w 21600"/>
                <a:gd name="T39" fmla="*/ 43495276 h 21600"/>
                <a:gd name="T40" fmla="*/ 20071993 w 21600"/>
                <a:gd name="T41" fmla="*/ 40154149 h 21600"/>
                <a:gd name="T42" fmla="*/ 23418339 w 21600"/>
                <a:gd name="T43" fmla="*/ 97038865 h 21600"/>
                <a:gd name="T44" fmla="*/ 69183919 w 21600"/>
                <a:gd name="T45" fmla="*/ 33575708 h 21600"/>
                <a:gd name="T46" fmla="*/ 53538677 w 21600"/>
                <a:gd name="T47" fmla="*/ 0 h 21600"/>
                <a:gd name="T48" fmla="*/ 30110449 w 21600"/>
                <a:gd name="T49" fmla="*/ 34235101 h 21600"/>
                <a:gd name="T50" fmla="*/ 26764394 w 21600"/>
                <a:gd name="T51" fmla="*/ 36133576 h 21600"/>
                <a:gd name="T52" fmla="*/ 10033533 w 21600"/>
                <a:gd name="T53" fmla="*/ 33461739 h 21600"/>
                <a:gd name="T54" fmla="*/ 0 w 21600"/>
                <a:gd name="T55" fmla="*/ 97038865 h 21600"/>
                <a:gd name="T56" fmla="*/ 20071993 w 21600"/>
                <a:gd name="T57" fmla="*/ 107072376 h 21600"/>
                <a:gd name="T58" fmla="*/ 29158872 w 21600"/>
                <a:gd name="T59" fmla="*/ 101336788 h 21600"/>
                <a:gd name="T60" fmla="*/ 30110449 w 21600"/>
                <a:gd name="T61" fmla="*/ 101584776 h 21600"/>
                <a:gd name="T62" fmla="*/ 63671323 w 21600"/>
                <a:gd name="T63" fmla="*/ 107072376 h 21600"/>
                <a:gd name="T64" fmla="*/ 93950397 w 21600"/>
                <a:gd name="T65" fmla="*/ 100623036 h 21600"/>
                <a:gd name="T66" fmla="*/ 95457562 w 21600"/>
                <a:gd name="T67" fmla="*/ 91134677 h 21600"/>
                <a:gd name="T68" fmla="*/ 100964941 w 21600"/>
                <a:gd name="T69" fmla="*/ 73382691 h 21600"/>
                <a:gd name="T70" fmla="*/ 104137708 w 21600"/>
                <a:gd name="T71" fmla="*/ 56185799 h 21600"/>
                <a:gd name="T72" fmla="*/ 107032818 w 21600"/>
                <a:gd name="T73" fmla="*/ 48204570 h 21600"/>
                <a:gd name="T74" fmla="*/ 97589200 w 21600"/>
                <a:gd name="T75" fmla="*/ 35043042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1600"/>
                <a:gd name="T115" fmla="*/ 0 h 21600"/>
                <a:gd name="T116" fmla="*/ 21600 w 21600"/>
                <a:gd name="T117" fmla="*/ 21600 h 2160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1" name="AutoShape 82"/>
            <p:cNvSpPr/>
            <p:nvPr/>
          </p:nvSpPr>
          <p:spPr bwMode="auto">
            <a:xfrm>
              <a:off x="8011" y="4639"/>
              <a:ext cx="41" cy="41"/>
            </a:xfrm>
            <a:custGeom>
              <a:avLst/>
              <a:gdLst>
                <a:gd name="T0" fmla="*/ 45655 w 21600"/>
                <a:gd name="T1" fmla="*/ 60870 h 21600"/>
                <a:gd name="T2" fmla="*/ 30436 w 21600"/>
                <a:gd name="T3" fmla="*/ 45655 h 21600"/>
                <a:gd name="T4" fmla="*/ 45655 w 21600"/>
                <a:gd name="T5" fmla="*/ 30436 h 21600"/>
                <a:gd name="T6" fmla="*/ 60870 w 21600"/>
                <a:gd name="T7" fmla="*/ 45655 h 21600"/>
                <a:gd name="T8" fmla="*/ 45655 w 21600"/>
                <a:gd name="T9" fmla="*/ 60870 h 21600"/>
                <a:gd name="T10" fmla="*/ 45655 w 21600"/>
                <a:gd name="T11" fmla="*/ 0 h 21600"/>
                <a:gd name="T12" fmla="*/ 0 w 21600"/>
                <a:gd name="T13" fmla="*/ 45655 h 21600"/>
                <a:gd name="T14" fmla="*/ 45655 w 21600"/>
                <a:gd name="T15" fmla="*/ 91301 h 21600"/>
                <a:gd name="T16" fmla="*/ 91306 w 21600"/>
                <a:gd name="T17" fmla="*/ 45655 h 21600"/>
                <a:gd name="T18" fmla="*/ 45655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rgbClr val="FDB8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7257" y="5052"/>
              <a:ext cx="1528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学生评教</a:t>
              </a:r>
              <a:endParaRPr lang="zh-CN" altLang="en-US" sz="1200" b="1">
                <a:solidFill>
                  <a:srgbClr val="44546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14"/>
            <p:cNvSpPr>
              <a:spLocks noChangeArrowheads="1"/>
            </p:cNvSpPr>
            <p:nvPr/>
          </p:nvSpPr>
          <p:spPr bwMode="auto">
            <a:xfrm>
              <a:off x="6213" y="8262"/>
              <a:ext cx="859" cy="857"/>
            </a:xfrm>
            <a:prstGeom prst="ellipse">
              <a:avLst/>
            </a:prstGeom>
            <a:noFill/>
            <a:ln w="19050">
              <a:solidFill>
                <a:srgbClr val="4886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5" name="AutoShape 82"/>
            <p:cNvSpPr/>
            <p:nvPr/>
          </p:nvSpPr>
          <p:spPr bwMode="auto">
            <a:xfrm>
              <a:off x="6470" y="8804"/>
              <a:ext cx="41" cy="41"/>
            </a:xfrm>
            <a:custGeom>
              <a:avLst/>
              <a:gdLst>
                <a:gd name="T0" fmla="*/ 45655 w 21600"/>
                <a:gd name="T1" fmla="*/ 60870 h 21600"/>
                <a:gd name="T2" fmla="*/ 30436 w 21600"/>
                <a:gd name="T3" fmla="*/ 45655 h 21600"/>
                <a:gd name="T4" fmla="*/ 45655 w 21600"/>
                <a:gd name="T5" fmla="*/ 30436 h 21600"/>
                <a:gd name="T6" fmla="*/ 60870 w 21600"/>
                <a:gd name="T7" fmla="*/ 45655 h 21600"/>
                <a:gd name="T8" fmla="*/ 45655 w 21600"/>
                <a:gd name="T9" fmla="*/ 60870 h 21600"/>
                <a:gd name="T10" fmla="*/ 45655 w 21600"/>
                <a:gd name="T11" fmla="*/ 0 h 21600"/>
                <a:gd name="T12" fmla="*/ 0 w 21600"/>
                <a:gd name="T13" fmla="*/ 45655 h 21600"/>
                <a:gd name="T14" fmla="*/ 45655 w 21600"/>
                <a:gd name="T15" fmla="*/ 91301 h 21600"/>
                <a:gd name="T16" fmla="*/ 91306 w 21600"/>
                <a:gd name="T17" fmla="*/ 45655 h 21600"/>
                <a:gd name="T18" fmla="*/ 45655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rgbClr val="FDB8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332" name="组合 331"/>
            <p:cNvGrpSpPr/>
            <p:nvPr/>
          </p:nvGrpSpPr>
          <p:grpSpPr>
            <a:xfrm>
              <a:off x="5421" y="6058"/>
              <a:ext cx="598" cy="555"/>
              <a:chOff x="4720943" y="2905514"/>
              <a:chExt cx="314607" cy="291711"/>
            </a:xfrm>
            <a:solidFill>
              <a:srgbClr val="27506E"/>
            </a:solidFill>
          </p:grpSpPr>
          <p:sp>
            <p:nvSpPr>
              <p:cNvPr id="333" name="AutoShape 43"/>
              <p:cNvSpPr/>
              <p:nvPr/>
            </p:nvSpPr>
            <p:spPr bwMode="auto">
              <a:xfrm>
                <a:off x="4720943" y="2905514"/>
                <a:ext cx="314497" cy="23455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solidFill>
                <a:srgbClr val="4886D8"/>
              </a:solidFill>
              <a:ln>
                <a:noFill/>
              </a:ln>
            </p:spPr>
            <p:txBody>
              <a:bodyPr lIns="38026" tIns="38026" rIns="38026" bIns="38026" anchor="ctr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lvl="0" algn="l"/>
                <a:endParaRPr lang="zh-CN" altLang="en-US">
                  <a:latin typeface="方正黑体简体" panose="02000000000000000000" pitchFamily="2" charset="-122"/>
                  <a:ea typeface="方正黑体简体" panose="02000000000000000000" pitchFamily="2" charset="-122"/>
                  <a:sym typeface="Gill Sans" charset="0"/>
                </a:endParaRPr>
              </a:p>
            </p:txBody>
          </p:sp>
          <p:sp>
            <p:nvSpPr>
              <p:cNvPr id="334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solidFill>
                <a:srgbClr val="4886D8"/>
              </a:solidFill>
              <a:ln>
                <a:noFill/>
              </a:ln>
            </p:spPr>
            <p:txBody>
              <a:bodyPr lIns="38026" tIns="38026" rIns="38026" bIns="38026" anchor="ctr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lvl="0" algn="l"/>
                <a:endParaRPr lang="zh-CN" altLang="en-US">
                  <a:latin typeface="方正黑体简体" panose="02000000000000000000" pitchFamily="2" charset="-122"/>
                  <a:ea typeface="方正黑体简体" panose="02000000000000000000" pitchFamily="2" charset="-122"/>
                  <a:sym typeface="Gill Sans" charset="0"/>
                </a:endParaRPr>
              </a:p>
            </p:txBody>
          </p:sp>
          <p:sp>
            <p:nvSpPr>
              <p:cNvPr id="335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solidFill>
                <a:srgbClr val="4886D8"/>
              </a:solidFill>
              <a:ln>
                <a:noFill/>
              </a:ln>
            </p:spPr>
            <p:txBody>
              <a:bodyPr lIns="38026" tIns="38026" rIns="38026" bIns="38026" anchor="ctr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lvl="0" algn="l"/>
                <a:endParaRPr lang="zh-CN" altLang="en-US">
                  <a:latin typeface="方正黑体简体" panose="02000000000000000000" pitchFamily="2" charset="-122"/>
                  <a:ea typeface="方正黑体简体" panose="02000000000000000000" pitchFamily="2" charset="-122"/>
                  <a:sym typeface="Gill Sans" charset="0"/>
                </a:endParaRPr>
              </a:p>
            </p:txBody>
          </p:sp>
        </p:grpSp>
        <p:sp>
          <p:nvSpPr>
            <p:cNvPr id="69" name="Freeform 305"/>
            <p:cNvSpPr>
              <a:spLocks noEditPoints="1"/>
            </p:cNvSpPr>
            <p:nvPr/>
          </p:nvSpPr>
          <p:spPr bwMode="auto">
            <a:xfrm>
              <a:off x="10273" y="6058"/>
              <a:ext cx="427" cy="340"/>
            </a:xfrm>
            <a:custGeom>
              <a:avLst/>
              <a:gdLst>
                <a:gd name="T0" fmla="*/ 2147483647 w 89"/>
                <a:gd name="T1" fmla="*/ 2147483647 h 75"/>
                <a:gd name="T2" fmla="*/ 2147483647 w 89"/>
                <a:gd name="T3" fmla="*/ 2147483647 h 75"/>
                <a:gd name="T4" fmla="*/ 2147483647 w 89"/>
                <a:gd name="T5" fmla="*/ 2147483647 h 75"/>
                <a:gd name="T6" fmla="*/ 2147483647 w 89"/>
                <a:gd name="T7" fmla="*/ 2147483647 h 75"/>
                <a:gd name="T8" fmla="*/ 2147483647 w 89"/>
                <a:gd name="T9" fmla="*/ 2147483647 h 75"/>
                <a:gd name="T10" fmla="*/ 2147483647 w 89"/>
                <a:gd name="T11" fmla="*/ 0 h 75"/>
                <a:gd name="T12" fmla="*/ 2147483647 w 89"/>
                <a:gd name="T13" fmla="*/ 2147483647 h 75"/>
                <a:gd name="T14" fmla="*/ 2147483647 w 89"/>
                <a:gd name="T15" fmla="*/ 2147483647 h 75"/>
                <a:gd name="T16" fmla="*/ 2147483647 w 89"/>
                <a:gd name="T17" fmla="*/ 2147483647 h 75"/>
                <a:gd name="T18" fmla="*/ 2147483647 w 89"/>
                <a:gd name="T19" fmla="*/ 2147483647 h 75"/>
                <a:gd name="T20" fmla="*/ 0 w 89"/>
                <a:gd name="T21" fmla="*/ 2147483647 h 75"/>
                <a:gd name="T22" fmla="*/ 2147483647 w 89"/>
                <a:gd name="T23" fmla="*/ 2147483647 h 75"/>
                <a:gd name="T24" fmla="*/ 2147483647 w 89"/>
                <a:gd name="T25" fmla="*/ 2147483647 h 75"/>
                <a:gd name="T26" fmla="*/ 2147483647 w 89"/>
                <a:gd name="T27" fmla="*/ 2147483647 h 75"/>
                <a:gd name="T28" fmla="*/ 2147483647 w 89"/>
                <a:gd name="T29" fmla="*/ 2147483647 h 75"/>
                <a:gd name="T30" fmla="*/ 2147483647 w 89"/>
                <a:gd name="T31" fmla="*/ 2147483647 h 75"/>
                <a:gd name="T32" fmla="*/ 2147483647 w 89"/>
                <a:gd name="T33" fmla="*/ 2147483647 h 75"/>
                <a:gd name="T34" fmla="*/ 2147483647 w 89"/>
                <a:gd name="T35" fmla="*/ 2147483647 h 75"/>
                <a:gd name="T36" fmla="*/ 2147483647 w 89"/>
                <a:gd name="T37" fmla="*/ 2147483647 h 75"/>
                <a:gd name="T38" fmla="*/ 2147483647 w 89"/>
                <a:gd name="T39" fmla="*/ 2147483647 h 75"/>
                <a:gd name="T40" fmla="*/ 2147483647 w 89"/>
                <a:gd name="T41" fmla="*/ 2147483647 h 75"/>
                <a:gd name="T42" fmla="*/ 2147483647 w 89"/>
                <a:gd name="T43" fmla="*/ 2147483647 h 75"/>
                <a:gd name="T44" fmla="*/ 2147483647 w 89"/>
                <a:gd name="T45" fmla="*/ 2147483647 h 75"/>
                <a:gd name="T46" fmla="*/ 2147483647 w 89"/>
                <a:gd name="T47" fmla="*/ 2147483647 h 7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9" h="75">
                  <a:moveTo>
                    <a:pt x="32" y="9"/>
                  </a:moveTo>
                  <a:cubicBezTo>
                    <a:pt x="38" y="10"/>
                    <a:pt x="44" y="11"/>
                    <a:pt x="49" y="13"/>
                  </a:cubicBezTo>
                  <a:cubicBezTo>
                    <a:pt x="53" y="15"/>
                    <a:pt x="56" y="17"/>
                    <a:pt x="60" y="2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2" y="7"/>
                    <a:pt x="57" y="5"/>
                    <a:pt x="52" y="4"/>
                  </a:cubicBezTo>
                  <a:cubicBezTo>
                    <a:pt x="45" y="3"/>
                    <a:pt x="38" y="2"/>
                    <a:pt x="32" y="3"/>
                  </a:cubicBezTo>
                  <a:cubicBezTo>
                    <a:pt x="25" y="3"/>
                    <a:pt x="19" y="5"/>
                    <a:pt x="13" y="8"/>
                  </a:cubicBezTo>
                  <a:cubicBezTo>
                    <a:pt x="7" y="11"/>
                    <a:pt x="2" y="16"/>
                    <a:pt x="0" y="22"/>
                  </a:cubicBezTo>
                  <a:cubicBezTo>
                    <a:pt x="6" y="10"/>
                    <a:pt x="20" y="8"/>
                    <a:pt x="32" y="9"/>
                  </a:cubicBezTo>
                  <a:close/>
                  <a:moveTo>
                    <a:pt x="58" y="66"/>
                  </a:moveTo>
                  <a:cubicBezTo>
                    <a:pt x="52" y="65"/>
                    <a:pt x="46" y="64"/>
                    <a:pt x="41" y="61"/>
                  </a:cubicBezTo>
                  <a:cubicBezTo>
                    <a:pt x="37" y="60"/>
                    <a:pt x="34" y="58"/>
                    <a:pt x="30" y="55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8" y="67"/>
                    <a:pt x="33" y="70"/>
                    <a:pt x="38" y="71"/>
                  </a:cubicBezTo>
                  <a:cubicBezTo>
                    <a:pt x="44" y="72"/>
                    <a:pt x="51" y="73"/>
                    <a:pt x="58" y="72"/>
                  </a:cubicBezTo>
                  <a:cubicBezTo>
                    <a:pt x="64" y="72"/>
                    <a:pt x="71" y="70"/>
                    <a:pt x="77" y="67"/>
                  </a:cubicBezTo>
                  <a:cubicBezTo>
                    <a:pt x="83" y="64"/>
                    <a:pt x="87" y="59"/>
                    <a:pt x="89" y="53"/>
                  </a:cubicBezTo>
                  <a:cubicBezTo>
                    <a:pt x="83" y="65"/>
                    <a:pt x="69" y="67"/>
                    <a:pt x="58" y="66"/>
                  </a:cubicBezTo>
                  <a:close/>
                </a:path>
              </a:pathLst>
            </a:custGeom>
            <a:solidFill>
              <a:srgbClr val="4886D8"/>
            </a:solidFill>
            <a:ln>
              <a:noFill/>
            </a:ln>
          </p:spPr>
          <p:txBody>
            <a:bodyPr lIns="38026" tIns="38026" rIns="38026" bIns="38026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l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4894" y="6810"/>
              <a:ext cx="165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毕业生评教</a:t>
              </a:r>
              <a:endParaRPr lang="zh-CN" altLang="en-US" sz="1200" b="1">
                <a:solidFill>
                  <a:srgbClr val="44546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2" name="Oval 14"/>
            <p:cNvSpPr>
              <a:spLocks noChangeArrowheads="1"/>
            </p:cNvSpPr>
            <p:nvPr/>
          </p:nvSpPr>
          <p:spPr bwMode="auto">
            <a:xfrm>
              <a:off x="5290" y="5853"/>
              <a:ext cx="859" cy="857"/>
            </a:xfrm>
            <a:prstGeom prst="ellipse">
              <a:avLst/>
            </a:prstGeom>
            <a:noFill/>
            <a:ln w="19050">
              <a:solidFill>
                <a:srgbClr val="4886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5" name="TextBox 32"/>
          <p:cNvSpPr txBox="1"/>
          <p:nvPr/>
        </p:nvSpPr>
        <p:spPr>
          <a:xfrm>
            <a:off x="643255" y="1409065"/>
            <a:ext cx="45065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教材的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采购、发放、财务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全过程管理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库存、账目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等数据处理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按学校需求构建</a:t>
            </a:r>
            <a:r>
              <a:rPr lang="zh-CN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教材考评体系</a:t>
            </a:r>
            <a:endParaRPr lang="zh-CN" altLang="zh-CN" sz="14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928370" y="3155315"/>
            <a:ext cx="2762250" cy="2752725"/>
          </a:xfrm>
          <a:prstGeom prst="ellipse">
            <a:avLst/>
          </a:prstGeom>
          <a:noFill/>
          <a:ln>
            <a:solidFill>
              <a:srgbClr val="69A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77" name="Picture 2" descr="E:\2018\图表\PPT\书本-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" y="2607945"/>
            <a:ext cx="2625725" cy="322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椭圆 77"/>
          <p:cNvSpPr/>
          <p:nvPr/>
        </p:nvSpPr>
        <p:spPr bwMode="auto">
          <a:xfrm>
            <a:off x="2814489" y="3145639"/>
            <a:ext cx="216000" cy="216000"/>
          </a:xfrm>
          <a:prstGeom prst="ellipse">
            <a:avLst/>
          </a:prstGeom>
          <a:solidFill>
            <a:srgbClr val="27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9" name="Rectangle 20"/>
          <p:cNvSpPr>
            <a:spLocks noChangeArrowheads="1"/>
          </p:cNvSpPr>
          <p:nvPr/>
        </p:nvSpPr>
        <p:spPr bwMode="auto">
          <a:xfrm>
            <a:off x="3191585" y="2975809"/>
            <a:ext cx="24003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2796D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环节流程化 </a:t>
            </a:r>
            <a:endParaRPr lang="zh-CN" altLang="en-US" sz="1600" b="1" dirty="0">
              <a:solidFill>
                <a:srgbClr val="2796DB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3469264" y="3813500"/>
            <a:ext cx="216000" cy="216000"/>
          </a:xfrm>
          <a:prstGeom prst="ellipse">
            <a:avLst/>
          </a:prstGeom>
          <a:solidFill>
            <a:srgbClr val="69A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3573835" y="4523716"/>
            <a:ext cx="216000" cy="216000"/>
          </a:xfrm>
          <a:prstGeom prst="ellipse">
            <a:avLst/>
          </a:prstGeom>
          <a:solidFill>
            <a:srgbClr val="4FB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53314" y="5363970"/>
            <a:ext cx="216000" cy="216000"/>
          </a:xfrm>
          <a:prstGeom prst="ellipse">
            <a:avLst/>
          </a:prstGeom>
          <a:solidFill>
            <a:srgbClr val="F9B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83" name="Rectangle 20"/>
          <p:cNvSpPr>
            <a:spLocks noChangeArrowheads="1"/>
          </p:cNvSpPr>
          <p:nvPr/>
        </p:nvSpPr>
        <p:spPr bwMode="auto">
          <a:xfrm>
            <a:off x="3803430" y="3650699"/>
            <a:ext cx="24003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69A9D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库存管理合理化</a:t>
            </a:r>
            <a:endParaRPr lang="zh-CN" altLang="en-US" sz="1600" b="1" dirty="0">
              <a:solidFill>
                <a:srgbClr val="69A9DB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84" name="Rectangle 20"/>
          <p:cNvSpPr>
            <a:spLocks noChangeArrowheads="1"/>
          </p:cNvSpPr>
          <p:nvPr/>
        </p:nvSpPr>
        <p:spPr bwMode="auto">
          <a:xfrm>
            <a:off x="4004564" y="4442010"/>
            <a:ext cx="24003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4FB8AB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账目明细化</a:t>
            </a:r>
            <a:endParaRPr lang="zh-CN" altLang="en-US" sz="1600" b="1" dirty="0">
              <a:solidFill>
                <a:srgbClr val="4FB8AB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85" name="Rectangle 20"/>
          <p:cNvSpPr>
            <a:spLocks noChangeArrowheads="1"/>
          </p:cNvSpPr>
          <p:nvPr/>
        </p:nvSpPr>
        <p:spPr bwMode="auto">
          <a:xfrm>
            <a:off x="3690800" y="5282725"/>
            <a:ext cx="24003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9BB58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教材发放便捷化</a:t>
            </a:r>
            <a:endParaRPr lang="zh-CN" altLang="en-US" sz="1600" b="1" dirty="0">
              <a:solidFill>
                <a:srgbClr val="F9BB58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资产管理系统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692785" y="673100"/>
            <a:ext cx="10807065" cy="134175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defTabSz="914400">
              <a:lnSpc>
                <a:spcPct val="150000"/>
              </a:lnSpc>
            </a:pPr>
            <a:r>
              <a:rPr lang="zh-CN" altLang="zh-CN" sz="18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资产管理系统：</a:t>
            </a:r>
            <a:endParaRPr lang="zh-CN" altLang="zh-CN" sz="18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0" lvl="0" indent="0" algn="l" defTabSz="914400">
              <a:lnSpc>
                <a:spcPct val="150000"/>
              </a:lnSpc>
              <a:buNone/>
            </a:pPr>
            <a:r>
              <a:rPr lang="zh-CN" altLang="zh-CN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集合资产的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入库、领用、归还、维修、报废、清理和盘点</a:t>
            </a:r>
            <a:r>
              <a:rPr lang="zh-CN" altLang="zh-CN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统计等功能，准确有效定位资产位置及责任人，形成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资产的全生命周期管理</a:t>
            </a:r>
            <a:r>
              <a:rPr lang="zh-CN" altLang="zh-CN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。</a:t>
            </a:r>
            <a:endParaRPr lang="zh-CN" altLang="zh-CN" sz="1600" b="1" dirty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2965" y="2885440"/>
            <a:ext cx="4664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手机“扫一扫”，轻松完成资产盘点</a:t>
            </a:r>
            <a:endParaRPr lang="zh-CN" altLang="zh-CN" sz="18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02" y="3611488"/>
            <a:ext cx="1492821" cy="236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02" y="3581246"/>
            <a:ext cx="1475568" cy="239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904865" y="2221230"/>
            <a:ext cx="6726555" cy="4083685"/>
            <a:chOff x="9299" y="3498"/>
            <a:chExt cx="10593" cy="6431"/>
          </a:xfrm>
        </p:grpSpPr>
        <p:sp>
          <p:nvSpPr>
            <p:cNvPr id="33" name="右箭头 32"/>
            <p:cNvSpPr/>
            <p:nvPr/>
          </p:nvSpPr>
          <p:spPr>
            <a:xfrm>
              <a:off x="18308" y="6390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560" y="3694"/>
              <a:ext cx="24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1800" b="1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系统设置</a:t>
              </a:r>
              <a:endParaRPr lang="zh-CN" altLang="zh-CN" sz="1800" b="1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5505" y="5577"/>
              <a:ext cx="24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1800" b="1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资产管理流程</a:t>
              </a:r>
              <a:endParaRPr lang="zh-CN" altLang="zh-CN" sz="1800" b="1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309" y="7361"/>
              <a:ext cx="24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1800" b="1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移动端</a:t>
              </a:r>
              <a:endParaRPr lang="zh-CN" altLang="zh-CN" sz="1800" b="1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284" y="8877"/>
              <a:ext cx="24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1800" b="1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易耗品管理</a:t>
              </a:r>
              <a:endParaRPr lang="zh-CN" altLang="en-US" sz="1600" b="1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1" name="右箭头 40"/>
            <p:cNvSpPr/>
            <p:nvPr/>
          </p:nvSpPr>
          <p:spPr>
            <a:xfrm>
              <a:off x="17289" y="6375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2" name="右箭头 41"/>
            <p:cNvSpPr/>
            <p:nvPr/>
          </p:nvSpPr>
          <p:spPr>
            <a:xfrm>
              <a:off x="16427" y="6394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3" name="右箭头 42"/>
            <p:cNvSpPr/>
            <p:nvPr/>
          </p:nvSpPr>
          <p:spPr>
            <a:xfrm>
              <a:off x="16402" y="6797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7" name="右箭头 46"/>
            <p:cNvSpPr/>
            <p:nvPr/>
          </p:nvSpPr>
          <p:spPr>
            <a:xfrm>
              <a:off x="15632" y="9587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8" name="右箭头 47"/>
            <p:cNvSpPr/>
            <p:nvPr/>
          </p:nvSpPr>
          <p:spPr>
            <a:xfrm>
              <a:off x="16577" y="9600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9299" y="3498"/>
              <a:ext cx="10593" cy="6431"/>
              <a:chOff x="924" y="3815"/>
              <a:chExt cx="10593" cy="6431"/>
            </a:xfrm>
          </p:grpSpPr>
          <p:sp>
            <p:nvSpPr>
              <p:cNvPr id="11" name="弧形 10"/>
              <p:cNvSpPr/>
              <p:nvPr/>
            </p:nvSpPr>
            <p:spPr>
              <a:xfrm>
                <a:off x="924" y="3815"/>
                <a:ext cx="6010" cy="5959"/>
              </a:xfrm>
              <a:prstGeom prst="arc">
                <a:avLst>
                  <a:gd name="adj1" fmla="val 16931681"/>
                  <a:gd name="adj2" fmla="val 4519513"/>
                </a:avLst>
              </a:prstGeom>
              <a:ln w="38100">
                <a:solidFill>
                  <a:srgbClr val="5357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1922" y="4192"/>
                <a:ext cx="9595" cy="6054"/>
                <a:chOff x="1922" y="4192"/>
                <a:chExt cx="9595" cy="6054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922" y="5091"/>
                  <a:ext cx="3692" cy="18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dirty="0">
                      <a:solidFill>
                        <a:schemeClr val="bg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微软雅黑" panose="020B0503020204020204" pitchFamily="34" charset="-122"/>
                    </a:rPr>
                    <a:t>资产类别</a:t>
                  </a:r>
                  <a:endParaRPr lang="zh-CN" altLang="en-US" sz="1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微软雅黑" panose="020B0503020204020204" pitchFamily="34" charset="-122"/>
                  </a:endParaRPr>
                </a:p>
                <a:p>
                  <a:r>
                    <a:rPr lang="zh-CN" altLang="en-US" sz="1400" dirty="0">
                      <a:solidFill>
                        <a:schemeClr val="bg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微软雅黑" panose="020B0503020204020204" pitchFamily="34" charset="-122"/>
                    </a:rPr>
                    <a:t>易耗品类别</a:t>
                  </a:r>
                  <a:endParaRPr lang="zh-CN" altLang="en-US" sz="1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微软雅黑" panose="020B0503020204020204" pitchFamily="34" charset="-122"/>
                  </a:endParaRPr>
                </a:p>
                <a:p>
                  <a:r>
                    <a:rPr lang="zh-CN" altLang="en-US" sz="1400" dirty="0">
                      <a:solidFill>
                        <a:schemeClr val="bg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微软雅黑" panose="020B0503020204020204" pitchFamily="34" charset="-122"/>
                    </a:rPr>
                    <a:t>场室管理</a:t>
                  </a:r>
                  <a:endParaRPr lang="zh-CN" altLang="en-US" sz="1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微软雅黑" panose="020B0503020204020204" pitchFamily="34" charset="-122"/>
                  </a:endParaRPr>
                </a:p>
                <a:p>
                  <a:r>
                    <a:rPr lang="zh-CN" altLang="en-US" sz="1400" dirty="0">
                      <a:solidFill>
                        <a:schemeClr val="bg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微软雅黑" panose="020B0503020204020204" pitchFamily="34" charset="-122"/>
                    </a:rPr>
                    <a:t>设置维修员</a:t>
                  </a:r>
                  <a:endParaRPr lang="zh-CN" altLang="en-US" sz="1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微软雅黑" panose="020B0503020204020204" pitchFamily="34" charset="-122"/>
                  </a:endParaRPr>
                </a:p>
                <a:p>
                  <a:r>
                    <a:rPr lang="en-US" altLang="zh-CN" sz="1400" dirty="0">
                      <a:solidFill>
                        <a:schemeClr val="bg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微软雅黑" panose="020B0503020204020204" pitchFamily="34" charset="-122"/>
                    </a:rPr>
                    <a:t>....</a:t>
                  </a:r>
                  <a:endParaRPr lang="en-US" altLang="zh-CN" sz="1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6639" y="4547"/>
                  <a:ext cx="3155" cy="10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 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资产类别</a:t>
                  </a:r>
                  <a:endParaRPr lang="zh-CN" altLang="en-US" sz="1200" dirty="0">
                    <a:solidFill>
                      <a:schemeClr val="tx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 资产管理员</a:t>
                  </a:r>
                  <a:endParaRPr lang="zh-CN" altLang="en-US" sz="1200" dirty="0">
                    <a:solidFill>
                      <a:schemeClr val="tx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2550" y="4954"/>
                  <a:ext cx="3481" cy="3456"/>
                </a:xfrm>
                <a:prstGeom prst="ellipse">
                  <a:avLst/>
                </a:prstGeom>
                <a:solidFill>
                  <a:srgbClr val="535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5577" y="4192"/>
                  <a:ext cx="454" cy="454"/>
                </a:xfrm>
                <a:prstGeom prst="ellipse">
                  <a:avLst/>
                </a:prstGeom>
                <a:solidFill>
                  <a:srgbClr val="F17F4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1</a:t>
                  </a:r>
                  <a:endParaRPr lang="zh-CN" altLang="en-US" dirty="0"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6639" y="6031"/>
                  <a:ext cx="454" cy="454"/>
                </a:xfrm>
                <a:prstGeom prst="ellipse">
                  <a:avLst/>
                </a:prstGeom>
                <a:solidFill>
                  <a:srgbClr val="F17F4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2</a:t>
                  </a:r>
                  <a:endParaRPr lang="zh-CN" altLang="en-US" dirty="0"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6480" y="7672"/>
                  <a:ext cx="454" cy="454"/>
                </a:xfrm>
                <a:prstGeom prst="ellipse">
                  <a:avLst/>
                </a:prstGeom>
                <a:solidFill>
                  <a:srgbClr val="F17F4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3</a:t>
                  </a:r>
                  <a:endParaRPr lang="zh-CN" altLang="en-US" dirty="0"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5374" y="9073"/>
                  <a:ext cx="454" cy="454"/>
                </a:xfrm>
                <a:prstGeom prst="ellipse">
                  <a:avLst/>
                </a:prstGeom>
                <a:solidFill>
                  <a:srgbClr val="F17F4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4</a:t>
                  </a:r>
                  <a:endParaRPr lang="zh-CN" altLang="en-US" dirty="0"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79" y="5446"/>
                  <a:ext cx="1624" cy="1624"/>
                </a:xfrm>
                <a:prstGeom prst="rect">
                  <a:avLst/>
                </a:prstGeom>
              </p:spPr>
            </p:pic>
            <p:sp>
              <p:nvSpPr>
                <p:cNvPr id="25" name="文本框 24"/>
                <p:cNvSpPr txBox="1"/>
                <p:nvPr/>
              </p:nvSpPr>
              <p:spPr>
                <a:xfrm>
                  <a:off x="3421" y="7092"/>
                  <a:ext cx="1736" cy="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rgbClr val="F17F42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  <a:cs typeface="Arial" panose="020B0604020202020204" pitchFamily="34" charset="0"/>
                    </a:rPr>
                    <a:t>资产管理</a:t>
                  </a:r>
                  <a:endParaRPr lang="zh-CN" altLang="en-US" b="1" dirty="0">
                    <a:solidFill>
                      <a:srgbClr val="F17F42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6882" y="6537"/>
                  <a:ext cx="3677" cy="8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0" algn="l" fontAlgn="auto">
                    <a:lnSpc>
                      <a:spcPct val="130000"/>
                    </a:lnSpc>
                    <a:buFont typeface="Wingdings" panose="05000000000000000000" charset="0"/>
                    <a:buNone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入账       分配       转移      维修       盘点</a:t>
                  </a:r>
                  <a:endParaRPr lang="zh-CN" altLang="en-US" sz="1200" dirty="0">
                    <a:solidFill>
                      <a:schemeClr val="tx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8073" y="4596"/>
                  <a:ext cx="3155" cy="5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0" algn="l" fontAlgn="auto">
                    <a:lnSpc>
                      <a:spcPct val="130000"/>
                    </a:lnSpc>
                    <a:buFont typeface="Arial" panose="020B0604020202020204" pitchFamily="34" charset="0"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 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场室管理</a:t>
                  </a:r>
                  <a:endParaRPr lang="zh-CN" altLang="en-US" sz="1200" dirty="0">
                    <a:solidFill>
                      <a:schemeClr val="tx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6802" y="8057"/>
                  <a:ext cx="3155" cy="10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 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发起申请</a:t>
                  </a:r>
                  <a:endParaRPr lang="zh-CN" altLang="en-US" sz="1200" dirty="0">
                    <a:solidFill>
                      <a:schemeClr val="tx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 资产分配</a:t>
                  </a:r>
                  <a:endParaRPr lang="zh-CN" altLang="en-US" sz="1200" dirty="0">
                    <a:solidFill>
                      <a:schemeClr val="tx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8362" y="8057"/>
                  <a:ext cx="3155" cy="10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 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资产盘点</a:t>
                  </a:r>
                  <a:endParaRPr lang="zh-CN" altLang="en-US" sz="1200" dirty="0">
                    <a:solidFill>
                      <a:schemeClr val="tx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资产维修</a:t>
                  </a:r>
                  <a:endParaRPr lang="zh-CN" altLang="en-US" sz="1200" dirty="0">
                    <a:solidFill>
                      <a:schemeClr val="tx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6094" y="9725"/>
                  <a:ext cx="3155" cy="5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0" algn="l" fontAlgn="auto">
                    <a:lnSpc>
                      <a:spcPct val="130000"/>
                    </a:lnSpc>
                    <a:buFont typeface="Wingdings" panose="05000000000000000000" charset="0"/>
                    <a:buNone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入账       分配       统计</a:t>
                  </a:r>
                  <a:endParaRPr lang="zh-CN" altLang="en-US" sz="1200" dirty="0">
                    <a:solidFill>
                      <a:schemeClr val="tx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后勤管理系统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" name="Text Placeholder 33"/>
          <p:cNvSpPr txBox="1"/>
          <p:nvPr/>
        </p:nvSpPr>
        <p:spPr>
          <a:xfrm>
            <a:off x="862965" y="680085"/>
            <a:ext cx="10287000" cy="172339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后勤管理系统：</a:t>
            </a:r>
            <a:endParaRPr lang="zh-CN" altLang="en-US" sz="1800" b="1" dirty="0" smtClean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以“服务师生”为核心，依据后勤服务管理的各方面需求，涵盖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后勤人员、基础设施、消防设施、绿化保洁、安全保卫、餐饮服务、医疗服务、投诉与建议、失物招领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等一系列繁杂的后勤管理工作，实现后勤工作的信息化、系统化管理</a:t>
            </a:r>
            <a:endParaRPr lang="zh-CN" altLang="en-US" sz="1600" b="1" dirty="0" smtClean="0">
              <a:solidFill>
                <a:schemeClr val="tx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935355" y="3521075"/>
            <a:ext cx="4645660" cy="10160"/>
          </a:xfrm>
          <a:prstGeom prst="line">
            <a:avLst/>
          </a:prstGeom>
          <a:ln>
            <a:solidFill>
              <a:srgbClr val="E5B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KSO_Shape"/>
          <p:cNvSpPr/>
          <p:nvPr/>
        </p:nvSpPr>
        <p:spPr bwMode="auto">
          <a:xfrm>
            <a:off x="4683760" y="5092065"/>
            <a:ext cx="488950" cy="433705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8" name="KSO_Shape"/>
          <p:cNvSpPr/>
          <p:nvPr/>
        </p:nvSpPr>
        <p:spPr bwMode="auto">
          <a:xfrm>
            <a:off x="4634333" y="2520442"/>
            <a:ext cx="538163" cy="442913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E5B704"/>
          </a:solidFill>
          <a:ln>
            <a:noFill/>
          </a:ln>
        </p:spPr>
        <p:txBody>
          <a:bodyPr anchor="ctr">
            <a:no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lvl="0" algn="ctr">
              <a:defRPr/>
            </a:pPr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8335" y="5607685"/>
            <a:ext cx="171640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后勤</a:t>
            </a:r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人员</a:t>
            </a:r>
            <a:endParaRPr lang="zh-CN" altLang="en-US" sz="16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1830" y="4368165"/>
            <a:ext cx="166878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消防设施</a:t>
            </a:r>
            <a:endParaRPr lang="zh-CN" altLang="en-US" sz="16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44115" y="3096260"/>
            <a:ext cx="149479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医疗</a:t>
            </a:r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服务</a:t>
            </a:r>
            <a:endParaRPr lang="zh-CN" altLang="en-US" sz="16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70045" y="5607685"/>
            <a:ext cx="166751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失物</a:t>
            </a:r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招领</a:t>
            </a:r>
            <a:endParaRPr lang="zh-CN" altLang="en-US" sz="16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70045" y="3096260"/>
            <a:ext cx="15113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基础</a:t>
            </a:r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设施</a:t>
            </a:r>
            <a:endParaRPr lang="zh-CN" altLang="en-US" sz="16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40610" y="4368165"/>
            <a:ext cx="168402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绿化</a:t>
            </a:r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保洁</a:t>
            </a:r>
            <a:endParaRPr lang="zh-CN" altLang="en-US" sz="16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2330450" y="2403475"/>
            <a:ext cx="4445" cy="3764280"/>
          </a:xfrm>
          <a:prstGeom prst="line">
            <a:avLst/>
          </a:prstGeom>
          <a:ln>
            <a:solidFill>
              <a:srgbClr val="E5B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024630" y="2403475"/>
            <a:ext cx="11430" cy="3723005"/>
          </a:xfrm>
          <a:prstGeom prst="line">
            <a:avLst/>
          </a:prstGeom>
          <a:ln>
            <a:solidFill>
              <a:srgbClr val="E5B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220595" y="5607685"/>
            <a:ext cx="192341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投诉与</a:t>
            </a:r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建议</a:t>
            </a:r>
            <a:endParaRPr lang="zh-CN" altLang="en-US" sz="16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70045" y="4368165"/>
            <a:ext cx="15113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安全</a:t>
            </a:r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保卫</a:t>
            </a:r>
            <a:endParaRPr lang="zh-CN" altLang="en-US" sz="16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6450" y="3096260"/>
            <a:ext cx="148653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餐饮服务</a:t>
            </a:r>
            <a:endParaRPr lang="zh-CN" altLang="en-US" sz="16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927100" y="4824095"/>
            <a:ext cx="4700905" cy="0"/>
          </a:xfrm>
          <a:prstGeom prst="line">
            <a:avLst/>
          </a:prstGeom>
          <a:ln>
            <a:solidFill>
              <a:srgbClr val="E5B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283"/>
          <p:cNvSpPr>
            <a:spLocks noEditPoints="1"/>
          </p:cNvSpPr>
          <p:nvPr/>
        </p:nvSpPr>
        <p:spPr bwMode="auto">
          <a:xfrm>
            <a:off x="1325362" y="2527622"/>
            <a:ext cx="447675" cy="441325"/>
          </a:xfrm>
          <a:custGeom>
            <a:avLst/>
            <a:gdLst>
              <a:gd name="T0" fmla="*/ 2147483647 w 78"/>
              <a:gd name="T1" fmla="*/ 2147483647 h 77"/>
              <a:gd name="T2" fmla="*/ 2147483647 w 78"/>
              <a:gd name="T3" fmla="*/ 2147483647 h 77"/>
              <a:gd name="T4" fmla="*/ 2147483647 w 78"/>
              <a:gd name="T5" fmla="*/ 2147483647 h 77"/>
              <a:gd name="T6" fmla="*/ 2147483647 w 78"/>
              <a:gd name="T7" fmla="*/ 2147483647 h 77"/>
              <a:gd name="T8" fmla="*/ 2147483647 w 78"/>
              <a:gd name="T9" fmla="*/ 2147483647 h 77"/>
              <a:gd name="T10" fmla="*/ 2147483647 w 78"/>
              <a:gd name="T11" fmla="*/ 2147483647 h 77"/>
              <a:gd name="T12" fmla="*/ 2147483647 w 78"/>
              <a:gd name="T13" fmla="*/ 2147483647 h 77"/>
              <a:gd name="T14" fmla="*/ 2147483647 w 78"/>
              <a:gd name="T15" fmla="*/ 2147483647 h 77"/>
              <a:gd name="T16" fmla="*/ 2147483647 w 78"/>
              <a:gd name="T17" fmla="*/ 2147483647 h 77"/>
              <a:gd name="T18" fmla="*/ 2147483647 w 78"/>
              <a:gd name="T19" fmla="*/ 2147483647 h 77"/>
              <a:gd name="T20" fmla="*/ 2147483647 w 78"/>
              <a:gd name="T21" fmla="*/ 2147483647 h 77"/>
              <a:gd name="T22" fmla="*/ 2147483647 w 78"/>
              <a:gd name="T23" fmla="*/ 2147483647 h 77"/>
              <a:gd name="T24" fmla="*/ 2147483647 w 78"/>
              <a:gd name="T25" fmla="*/ 2147483647 h 77"/>
              <a:gd name="T26" fmla="*/ 0 w 78"/>
              <a:gd name="T27" fmla="*/ 2147483647 h 77"/>
              <a:gd name="T28" fmla="*/ 2147483647 w 78"/>
              <a:gd name="T29" fmla="*/ 2147483647 h 77"/>
              <a:gd name="T30" fmla="*/ 2147483647 w 78"/>
              <a:gd name="T31" fmla="*/ 2147483647 h 77"/>
              <a:gd name="T32" fmla="*/ 2147483647 w 78"/>
              <a:gd name="T33" fmla="*/ 2147483647 h 77"/>
              <a:gd name="T34" fmla="*/ 2147483647 w 78"/>
              <a:gd name="T35" fmla="*/ 2147483647 h 77"/>
              <a:gd name="T36" fmla="*/ 2147483647 w 78"/>
              <a:gd name="T37" fmla="*/ 2147483647 h 77"/>
              <a:gd name="T38" fmla="*/ 2147483647 w 78"/>
              <a:gd name="T39" fmla="*/ 2147483647 h 77"/>
              <a:gd name="T40" fmla="*/ 2147483647 w 78"/>
              <a:gd name="T41" fmla="*/ 2147483647 h 77"/>
              <a:gd name="T42" fmla="*/ 2147483647 w 78"/>
              <a:gd name="T43" fmla="*/ 2147483647 h 77"/>
              <a:gd name="T44" fmla="*/ 2147483647 w 78"/>
              <a:gd name="T45" fmla="*/ 2147483647 h 77"/>
              <a:gd name="T46" fmla="*/ 2147483647 w 78"/>
              <a:gd name="T47" fmla="*/ 2147483647 h 77"/>
              <a:gd name="T48" fmla="*/ 2147483647 w 78"/>
              <a:gd name="T49" fmla="*/ 2147483647 h 77"/>
              <a:gd name="T50" fmla="*/ 2147483647 w 78"/>
              <a:gd name="T51" fmla="*/ 2147483647 h 77"/>
              <a:gd name="T52" fmla="*/ 2147483647 w 78"/>
              <a:gd name="T53" fmla="*/ 2147483647 h 77"/>
              <a:gd name="T54" fmla="*/ 2147483647 w 78"/>
              <a:gd name="T55" fmla="*/ 2147483647 h 77"/>
              <a:gd name="T56" fmla="*/ 2147483647 w 78"/>
              <a:gd name="T57" fmla="*/ 2147483647 h 77"/>
              <a:gd name="T58" fmla="*/ 2147483647 w 78"/>
              <a:gd name="T59" fmla="*/ 2147483647 h 77"/>
              <a:gd name="T60" fmla="*/ 2147483647 w 78"/>
              <a:gd name="T61" fmla="*/ 2147483647 h 77"/>
              <a:gd name="T62" fmla="*/ 2147483647 w 78"/>
              <a:gd name="T63" fmla="*/ 2147483647 h 77"/>
              <a:gd name="T64" fmla="*/ 2147483647 w 78"/>
              <a:gd name="T65" fmla="*/ 2147483647 h 77"/>
              <a:gd name="T66" fmla="*/ 2147483647 w 78"/>
              <a:gd name="T67" fmla="*/ 2147483647 h 77"/>
              <a:gd name="T68" fmla="*/ 2147483647 w 78"/>
              <a:gd name="T69" fmla="*/ 0 h 77"/>
              <a:gd name="T70" fmla="*/ 2147483647 w 78"/>
              <a:gd name="T71" fmla="*/ 2147483647 h 77"/>
              <a:gd name="T72" fmla="*/ 2147483647 w 78"/>
              <a:gd name="T73" fmla="*/ 2147483647 h 77"/>
              <a:gd name="T74" fmla="*/ 2147483647 w 78"/>
              <a:gd name="T75" fmla="*/ 2147483647 h 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78" h="77">
                <a:moveTo>
                  <a:pt x="59" y="63"/>
                </a:moveTo>
                <a:cubicBezTo>
                  <a:pt x="61" y="61"/>
                  <a:pt x="64" y="59"/>
                  <a:pt x="67" y="58"/>
                </a:cubicBezTo>
                <a:cubicBezTo>
                  <a:pt x="69" y="57"/>
                  <a:pt x="72" y="55"/>
                  <a:pt x="74" y="53"/>
                </a:cubicBezTo>
                <a:cubicBezTo>
                  <a:pt x="76" y="51"/>
                  <a:pt x="78" y="48"/>
                  <a:pt x="78" y="44"/>
                </a:cubicBezTo>
                <a:cubicBezTo>
                  <a:pt x="78" y="43"/>
                  <a:pt x="78" y="42"/>
                  <a:pt x="78" y="41"/>
                </a:cubicBezTo>
                <a:cubicBezTo>
                  <a:pt x="77" y="39"/>
                  <a:pt x="76" y="38"/>
                  <a:pt x="75" y="37"/>
                </a:cubicBezTo>
                <a:cubicBezTo>
                  <a:pt x="73" y="36"/>
                  <a:pt x="72" y="35"/>
                  <a:pt x="70" y="35"/>
                </a:cubicBezTo>
                <a:cubicBezTo>
                  <a:pt x="69" y="35"/>
                  <a:pt x="69" y="36"/>
                  <a:pt x="68" y="36"/>
                </a:cubicBezTo>
                <a:cubicBezTo>
                  <a:pt x="68" y="33"/>
                  <a:pt x="68" y="32"/>
                  <a:pt x="68" y="32"/>
                </a:cubicBezTo>
                <a:cubicBezTo>
                  <a:pt x="68" y="31"/>
                  <a:pt x="68" y="31"/>
                  <a:pt x="67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9" y="31"/>
                  <a:pt x="9" y="31"/>
                  <a:pt x="9" y="32"/>
                </a:cubicBezTo>
                <a:cubicBezTo>
                  <a:pt x="9" y="32"/>
                  <a:pt x="9" y="53"/>
                  <a:pt x="21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10" y="77"/>
                  <a:pt x="30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67" y="77"/>
                  <a:pt x="78" y="67"/>
                  <a:pt x="78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6"/>
                  <a:pt x="58" y="65"/>
                  <a:pt x="59" y="63"/>
                </a:cubicBezTo>
                <a:close/>
                <a:moveTo>
                  <a:pt x="68" y="40"/>
                </a:moveTo>
                <a:cubicBezTo>
                  <a:pt x="68" y="40"/>
                  <a:pt x="69" y="40"/>
                  <a:pt x="70" y="40"/>
                </a:cubicBezTo>
                <a:cubicBezTo>
                  <a:pt x="71" y="40"/>
                  <a:pt x="72" y="40"/>
                  <a:pt x="72" y="40"/>
                </a:cubicBezTo>
                <a:cubicBezTo>
                  <a:pt x="73" y="41"/>
                  <a:pt x="73" y="41"/>
                  <a:pt x="74" y="42"/>
                </a:cubicBezTo>
                <a:cubicBezTo>
                  <a:pt x="74" y="43"/>
                  <a:pt x="74" y="44"/>
                  <a:pt x="74" y="44"/>
                </a:cubicBezTo>
                <a:cubicBezTo>
                  <a:pt x="74" y="46"/>
                  <a:pt x="73" y="48"/>
                  <a:pt x="71" y="50"/>
                </a:cubicBezTo>
                <a:cubicBezTo>
                  <a:pt x="69" y="52"/>
                  <a:pt x="67" y="53"/>
                  <a:pt x="65" y="54"/>
                </a:cubicBezTo>
                <a:cubicBezTo>
                  <a:pt x="64" y="54"/>
                  <a:pt x="64" y="54"/>
                  <a:pt x="63" y="55"/>
                </a:cubicBezTo>
                <a:cubicBezTo>
                  <a:pt x="66" y="50"/>
                  <a:pt x="67" y="44"/>
                  <a:pt x="68" y="40"/>
                </a:cubicBezTo>
                <a:close/>
                <a:moveTo>
                  <a:pt x="36" y="24"/>
                </a:moveTo>
                <a:cubicBezTo>
                  <a:pt x="38" y="22"/>
                  <a:pt x="42" y="21"/>
                  <a:pt x="43" y="20"/>
                </a:cubicBezTo>
                <a:cubicBezTo>
                  <a:pt x="46" y="17"/>
                  <a:pt x="47" y="14"/>
                  <a:pt x="48" y="10"/>
                </a:cubicBezTo>
                <a:cubicBezTo>
                  <a:pt x="46" y="13"/>
                  <a:pt x="45" y="15"/>
                  <a:pt x="42" y="17"/>
                </a:cubicBezTo>
                <a:cubicBezTo>
                  <a:pt x="39" y="18"/>
                  <a:pt x="37" y="20"/>
                  <a:pt x="36" y="24"/>
                </a:cubicBezTo>
                <a:close/>
                <a:moveTo>
                  <a:pt x="42" y="9"/>
                </a:moveTo>
                <a:cubicBezTo>
                  <a:pt x="44" y="6"/>
                  <a:pt x="44" y="3"/>
                  <a:pt x="43" y="0"/>
                </a:cubicBezTo>
                <a:cubicBezTo>
                  <a:pt x="41" y="4"/>
                  <a:pt x="35" y="8"/>
                  <a:pt x="33" y="11"/>
                </a:cubicBezTo>
                <a:cubicBezTo>
                  <a:pt x="29" y="14"/>
                  <a:pt x="29" y="18"/>
                  <a:pt x="30" y="23"/>
                </a:cubicBezTo>
                <a:cubicBezTo>
                  <a:pt x="32" y="17"/>
                  <a:pt x="40" y="14"/>
                  <a:pt x="42" y="9"/>
                </a:cubicBezTo>
                <a:close/>
              </a:path>
            </a:pathLst>
          </a:custGeom>
          <a:solidFill>
            <a:srgbClr val="E5B704"/>
          </a:solidFill>
          <a:ln>
            <a:noFill/>
          </a:ln>
        </p:spPr>
        <p:txBody>
          <a:bodyPr anchor="ctr">
            <a:no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lvl="0" algn="ctr">
              <a:defRPr/>
            </a:pPr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86" name="Freeform 551"/>
          <p:cNvSpPr>
            <a:spLocks noEditPoints="1"/>
          </p:cNvSpPr>
          <p:nvPr/>
        </p:nvSpPr>
        <p:spPr bwMode="auto">
          <a:xfrm>
            <a:off x="1213917" y="5087940"/>
            <a:ext cx="584200" cy="412750"/>
          </a:xfrm>
          <a:custGeom>
            <a:avLst/>
            <a:gdLst>
              <a:gd name="T0" fmla="*/ 2147483647 w 102"/>
              <a:gd name="T1" fmla="*/ 2147483647 h 72"/>
              <a:gd name="T2" fmla="*/ 2147483647 w 102"/>
              <a:gd name="T3" fmla="*/ 2147483647 h 72"/>
              <a:gd name="T4" fmla="*/ 2147483647 w 102"/>
              <a:gd name="T5" fmla="*/ 2147483647 h 72"/>
              <a:gd name="T6" fmla="*/ 2147483647 w 102"/>
              <a:gd name="T7" fmla="*/ 2147483647 h 72"/>
              <a:gd name="T8" fmla="*/ 2147483647 w 102"/>
              <a:gd name="T9" fmla="*/ 2147483647 h 72"/>
              <a:gd name="T10" fmla="*/ 2147483647 w 102"/>
              <a:gd name="T11" fmla="*/ 2147483647 h 72"/>
              <a:gd name="T12" fmla="*/ 2147483647 w 102"/>
              <a:gd name="T13" fmla="*/ 2147483647 h 72"/>
              <a:gd name="T14" fmla="*/ 2147483647 w 102"/>
              <a:gd name="T15" fmla="*/ 2147483647 h 72"/>
              <a:gd name="T16" fmla="*/ 2147483647 w 102"/>
              <a:gd name="T17" fmla="*/ 2147483647 h 72"/>
              <a:gd name="T18" fmla="*/ 2147483647 w 102"/>
              <a:gd name="T19" fmla="*/ 2147483647 h 72"/>
              <a:gd name="T20" fmla="*/ 2147483647 w 102"/>
              <a:gd name="T21" fmla="*/ 2147483647 h 72"/>
              <a:gd name="T22" fmla="*/ 0 w 102"/>
              <a:gd name="T23" fmla="*/ 2147483647 h 72"/>
              <a:gd name="T24" fmla="*/ 2147483647 w 102"/>
              <a:gd name="T25" fmla="*/ 2147483647 h 72"/>
              <a:gd name="T26" fmla="*/ 2147483647 w 102"/>
              <a:gd name="T27" fmla="*/ 2147483647 h 72"/>
              <a:gd name="T28" fmla="*/ 2147483647 w 102"/>
              <a:gd name="T29" fmla="*/ 2147483647 h 72"/>
              <a:gd name="T30" fmla="*/ 2147483647 w 102"/>
              <a:gd name="T31" fmla="*/ 2147483647 h 72"/>
              <a:gd name="T32" fmla="*/ 2147483647 w 102"/>
              <a:gd name="T33" fmla="*/ 2147483647 h 72"/>
              <a:gd name="T34" fmla="*/ 2147483647 w 102"/>
              <a:gd name="T35" fmla="*/ 2147483647 h 72"/>
              <a:gd name="T36" fmla="*/ 2147483647 w 102"/>
              <a:gd name="T37" fmla="*/ 2147483647 h 72"/>
              <a:gd name="T38" fmla="*/ 2147483647 w 102"/>
              <a:gd name="T39" fmla="*/ 2147483647 h 72"/>
              <a:gd name="T40" fmla="*/ 2147483647 w 102"/>
              <a:gd name="T41" fmla="*/ 2147483647 h 72"/>
              <a:gd name="T42" fmla="*/ 2147483647 w 102"/>
              <a:gd name="T43" fmla="*/ 2147483647 h 72"/>
              <a:gd name="T44" fmla="*/ 2147483647 w 102"/>
              <a:gd name="T45" fmla="*/ 2147483647 h 72"/>
              <a:gd name="T46" fmla="*/ 2147483647 w 102"/>
              <a:gd name="T47" fmla="*/ 0 h 72"/>
              <a:gd name="T48" fmla="*/ 2147483647 w 102"/>
              <a:gd name="T49" fmla="*/ 2147483647 h 72"/>
              <a:gd name="T50" fmla="*/ 2147483647 w 102"/>
              <a:gd name="T51" fmla="*/ 2147483647 h 72"/>
              <a:gd name="T52" fmla="*/ 2147483647 w 102"/>
              <a:gd name="T53" fmla="*/ 2147483647 h 7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2" h="72">
                <a:moveTo>
                  <a:pt x="34" y="24"/>
                </a:moveTo>
                <a:cubicBezTo>
                  <a:pt x="34" y="18"/>
                  <a:pt x="30" y="14"/>
                  <a:pt x="24" y="14"/>
                </a:cubicBezTo>
                <a:cubicBezTo>
                  <a:pt x="19" y="14"/>
                  <a:pt x="14" y="18"/>
                  <a:pt x="14" y="24"/>
                </a:cubicBezTo>
                <a:cubicBezTo>
                  <a:pt x="14" y="30"/>
                  <a:pt x="19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02" y="72"/>
                </a:moveTo>
                <a:cubicBezTo>
                  <a:pt x="102" y="51"/>
                  <a:pt x="91" y="35"/>
                  <a:pt x="78" y="35"/>
                </a:cubicBezTo>
                <a:cubicBezTo>
                  <a:pt x="75" y="35"/>
                  <a:pt x="73" y="35"/>
                  <a:pt x="70" y="36"/>
                </a:cubicBezTo>
                <a:cubicBezTo>
                  <a:pt x="66" y="27"/>
                  <a:pt x="59" y="21"/>
                  <a:pt x="51" y="21"/>
                </a:cubicBezTo>
                <a:cubicBezTo>
                  <a:pt x="43" y="21"/>
                  <a:pt x="36" y="27"/>
                  <a:pt x="32" y="36"/>
                </a:cubicBezTo>
                <a:cubicBezTo>
                  <a:pt x="29" y="35"/>
                  <a:pt x="27" y="35"/>
                  <a:pt x="24" y="35"/>
                </a:cubicBezTo>
                <a:cubicBezTo>
                  <a:pt x="11" y="35"/>
                  <a:pt x="0" y="51"/>
                  <a:pt x="0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67"/>
                  <a:pt x="47" y="63"/>
                  <a:pt x="4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5" y="63"/>
                  <a:pt x="54" y="67"/>
                  <a:pt x="54" y="72"/>
                </a:cubicBezTo>
                <a:lnTo>
                  <a:pt x="102" y="72"/>
                </a:lnTo>
                <a:close/>
                <a:moveTo>
                  <a:pt x="88" y="24"/>
                </a:moveTo>
                <a:cubicBezTo>
                  <a:pt x="88" y="18"/>
                  <a:pt x="83" y="14"/>
                  <a:pt x="78" y="14"/>
                </a:cubicBezTo>
                <a:cubicBezTo>
                  <a:pt x="72" y="14"/>
                  <a:pt x="68" y="18"/>
                  <a:pt x="68" y="24"/>
                </a:cubicBezTo>
                <a:cubicBezTo>
                  <a:pt x="68" y="30"/>
                  <a:pt x="72" y="35"/>
                  <a:pt x="78" y="35"/>
                </a:cubicBezTo>
                <a:cubicBezTo>
                  <a:pt x="83" y="35"/>
                  <a:pt x="88" y="30"/>
                  <a:pt x="88" y="24"/>
                </a:cubicBezTo>
                <a:close/>
                <a:moveTo>
                  <a:pt x="61" y="10"/>
                </a:moveTo>
                <a:cubicBezTo>
                  <a:pt x="61" y="5"/>
                  <a:pt x="56" y="0"/>
                  <a:pt x="51" y="0"/>
                </a:cubicBezTo>
                <a:cubicBezTo>
                  <a:pt x="45" y="0"/>
                  <a:pt x="41" y="5"/>
                  <a:pt x="41" y="10"/>
                </a:cubicBezTo>
                <a:cubicBezTo>
                  <a:pt x="41" y="16"/>
                  <a:pt x="45" y="21"/>
                  <a:pt x="51" y="21"/>
                </a:cubicBezTo>
                <a:cubicBezTo>
                  <a:pt x="56" y="21"/>
                  <a:pt x="61" y="16"/>
                  <a:pt x="61" y="1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93" name="Freeform 220"/>
          <p:cNvSpPr/>
          <p:nvPr/>
        </p:nvSpPr>
        <p:spPr bwMode="auto">
          <a:xfrm>
            <a:off x="1376680" y="3641725"/>
            <a:ext cx="345440" cy="457835"/>
          </a:xfrm>
          <a:custGeom>
            <a:avLst/>
            <a:gdLst>
              <a:gd name="T0" fmla="*/ 2147483647 w 86"/>
              <a:gd name="T1" fmla="*/ 2147483647 h 103"/>
              <a:gd name="T2" fmla="*/ 2147483647 w 86"/>
              <a:gd name="T3" fmla="*/ 2147483647 h 103"/>
              <a:gd name="T4" fmla="*/ 2147483647 w 86"/>
              <a:gd name="T5" fmla="*/ 2147483647 h 103"/>
              <a:gd name="T6" fmla="*/ 2147483647 w 86"/>
              <a:gd name="T7" fmla="*/ 2147483647 h 103"/>
              <a:gd name="T8" fmla="*/ 2147483647 w 86"/>
              <a:gd name="T9" fmla="*/ 2147483647 h 103"/>
              <a:gd name="T10" fmla="*/ 2147483647 w 86"/>
              <a:gd name="T11" fmla="*/ 2147483647 h 103"/>
              <a:gd name="T12" fmla="*/ 2147483647 w 86"/>
              <a:gd name="T13" fmla="*/ 2147483647 h 103"/>
              <a:gd name="T14" fmla="*/ 2147483647 w 86"/>
              <a:gd name="T15" fmla="*/ 2147483647 h 103"/>
              <a:gd name="T16" fmla="*/ 2147483647 w 86"/>
              <a:gd name="T17" fmla="*/ 2147483647 h 103"/>
              <a:gd name="T18" fmla="*/ 2147483647 w 86"/>
              <a:gd name="T19" fmla="*/ 0 h 103"/>
              <a:gd name="T20" fmla="*/ 2147483647 w 86"/>
              <a:gd name="T21" fmla="*/ 2147483647 h 103"/>
              <a:gd name="T22" fmla="*/ 2147483647 w 86"/>
              <a:gd name="T23" fmla="*/ 2147483647 h 103"/>
              <a:gd name="T24" fmla="*/ 2147483647 w 86"/>
              <a:gd name="T25" fmla="*/ 2147483647 h 103"/>
              <a:gd name="T26" fmla="*/ 2147483647 w 86"/>
              <a:gd name="T27" fmla="*/ 2147483647 h 103"/>
              <a:gd name="T28" fmla="*/ 2147483647 w 86"/>
              <a:gd name="T29" fmla="*/ 2147483647 h 103"/>
              <a:gd name="T30" fmla="*/ 2147483647 w 86"/>
              <a:gd name="T31" fmla="*/ 2147483647 h 103"/>
              <a:gd name="T32" fmla="*/ 2147483647 w 86"/>
              <a:gd name="T33" fmla="*/ 2147483647 h 103"/>
              <a:gd name="T34" fmla="*/ 2147483647 w 86"/>
              <a:gd name="T35" fmla="*/ 2147483647 h 1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86" h="103">
                <a:moveTo>
                  <a:pt x="17" y="103"/>
                </a:moveTo>
                <a:cubicBezTo>
                  <a:pt x="8" y="97"/>
                  <a:pt x="0" y="86"/>
                  <a:pt x="2" y="75"/>
                </a:cubicBezTo>
                <a:cubicBezTo>
                  <a:pt x="3" y="64"/>
                  <a:pt x="19" y="56"/>
                  <a:pt x="15" y="45"/>
                </a:cubicBezTo>
                <a:cubicBezTo>
                  <a:pt x="17" y="46"/>
                  <a:pt x="18" y="47"/>
                  <a:pt x="19" y="49"/>
                </a:cubicBezTo>
                <a:cubicBezTo>
                  <a:pt x="20" y="50"/>
                  <a:pt x="20" y="53"/>
                  <a:pt x="22" y="53"/>
                </a:cubicBezTo>
                <a:cubicBezTo>
                  <a:pt x="25" y="54"/>
                  <a:pt x="27" y="48"/>
                  <a:pt x="27" y="45"/>
                </a:cubicBezTo>
                <a:cubicBezTo>
                  <a:pt x="28" y="41"/>
                  <a:pt x="26" y="36"/>
                  <a:pt x="27" y="31"/>
                </a:cubicBezTo>
                <a:cubicBezTo>
                  <a:pt x="27" y="31"/>
                  <a:pt x="28" y="36"/>
                  <a:pt x="29" y="34"/>
                </a:cubicBezTo>
                <a:cubicBezTo>
                  <a:pt x="32" y="30"/>
                  <a:pt x="31" y="25"/>
                  <a:pt x="33" y="21"/>
                </a:cubicBezTo>
                <a:cubicBezTo>
                  <a:pt x="37" y="13"/>
                  <a:pt x="45" y="3"/>
                  <a:pt x="48" y="0"/>
                </a:cubicBezTo>
                <a:cubicBezTo>
                  <a:pt x="46" y="5"/>
                  <a:pt x="48" y="10"/>
                  <a:pt x="51" y="14"/>
                </a:cubicBezTo>
                <a:cubicBezTo>
                  <a:pt x="53" y="18"/>
                  <a:pt x="50" y="24"/>
                  <a:pt x="54" y="19"/>
                </a:cubicBezTo>
                <a:cubicBezTo>
                  <a:pt x="55" y="32"/>
                  <a:pt x="64" y="30"/>
                  <a:pt x="63" y="44"/>
                </a:cubicBezTo>
                <a:cubicBezTo>
                  <a:pt x="64" y="32"/>
                  <a:pt x="68" y="33"/>
                  <a:pt x="68" y="33"/>
                </a:cubicBezTo>
                <a:cubicBezTo>
                  <a:pt x="68" y="54"/>
                  <a:pt x="86" y="53"/>
                  <a:pt x="76" y="76"/>
                </a:cubicBezTo>
                <a:cubicBezTo>
                  <a:pt x="78" y="76"/>
                  <a:pt x="79" y="75"/>
                  <a:pt x="81" y="73"/>
                </a:cubicBezTo>
                <a:cubicBezTo>
                  <a:pt x="82" y="86"/>
                  <a:pt x="76" y="97"/>
                  <a:pt x="65" y="103"/>
                </a:cubicBezTo>
                <a:lnTo>
                  <a:pt x="17" y="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no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lvl="0" algn="ctr">
              <a:defRPr/>
            </a:pPr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634" name="Group 259"/>
          <p:cNvGrpSpPr/>
          <p:nvPr/>
        </p:nvGrpSpPr>
        <p:grpSpPr>
          <a:xfrm>
            <a:off x="4654769" y="3738230"/>
            <a:ext cx="388938" cy="446088"/>
            <a:chOff x="4638675" y="4654550"/>
            <a:chExt cx="388938" cy="446088"/>
          </a:xfrm>
          <a:solidFill>
            <a:srgbClr val="27506E"/>
          </a:solidFill>
        </p:grpSpPr>
        <p:sp>
          <p:nvSpPr>
            <p:cNvPr id="635" name="Freeform 241"/>
            <p:cNvSpPr>
              <a:spLocks noEditPoints="1"/>
            </p:cNvSpPr>
            <p:nvPr/>
          </p:nvSpPr>
          <p:spPr bwMode="auto">
            <a:xfrm>
              <a:off x="4638675" y="4654550"/>
              <a:ext cx="388938" cy="446088"/>
            </a:xfrm>
            <a:custGeom>
              <a:avLst/>
              <a:gdLst>
                <a:gd name="T0" fmla="*/ 507 w 507"/>
                <a:gd name="T1" fmla="*/ 118 h 581"/>
                <a:gd name="T2" fmla="*/ 507 w 507"/>
                <a:gd name="T3" fmla="*/ 143 h 581"/>
                <a:gd name="T4" fmla="*/ 506 w 507"/>
                <a:gd name="T5" fmla="*/ 229 h 581"/>
                <a:gd name="T6" fmla="*/ 496 w 507"/>
                <a:gd name="T7" fmla="*/ 296 h 581"/>
                <a:gd name="T8" fmla="*/ 268 w 507"/>
                <a:gd name="T9" fmla="*/ 576 h 581"/>
                <a:gd name="T10" fmla="*/ 257 w 507"/>
                <a:gd name="T11" fmla="*/ 580 h 581"/>
                <a:gd name="T12" fmla="*/ 253 w 507"/>
                <a:gd name="T13" fmla="*/ 581 h 581"/>
                <a:gd name="T14" fmla="*/ 250 w 507"/>
                <a:gd name="T15" fmla="*/ 580 h 581"/>
                <a:gd name="T16" fmla="*/ 239 w 507"/>
                <a:gd name="T17" fmla="*/ 576 h 581"/>
                <a:gd name="T18" fmla="*/ 10 w 507"/>
                <a:gd name="T19" fmla="*/ 296 h 581"/>
                <a:gd name="T20" fmla="*/ 1 w 507"/>
                <a:gd name="T21" fmla="*/ 229 h 581"/>
                <a:gd name="T22" fmla="*/ 0 w 507"/>
                <a:gd name="T23" fmla="*/ 143 h 581"/>
                <a:gd name="T24" fmla="*/ 0 w 507"/>
                <a:gd name="T25" fmla="*/ 118 h 581"/>
                <a:gd name="T26" fmla="*/ 7 w 507"/>
                <a:gd name="T27" fmla="*/ 109 h 581"/>
                <a:gd name="T28" fmla="*/ 31 w 507"/>
                <a:gd name="T29" fmla="*/ 102 h 581"/>
                <a:gd name="T30" fmla="*/ 148 w 507"/>
                <a:gd name="T31" fmla="*/ 44 h 581"/>
                <a:gd name="T32" fmla="*/ 253 w 507"/>
                <a:gd name="T33" fmla="*/ 0 h 581"/>
                <a:gd name="T34" fmla="*/ 359 w 507"/>
                <a:gd name="T35" fmla="*/ 44 h 581"/>
                <a:gd name="T36" fmla="*/ 476 w 507"/>
                <a:gd name="T37" fmla="*/ 102 h 581"/>
                <a:gd name="T38" fmla="*/ 500 w 507"/>
                <a:gd name="T39" fmla="*/ 109 h 581"/>
                <a:gd name="T40" fmla="*/ 507 w 507"/>
                <a:gd name="T41" fmla="*/ 118 h 581"/>
                <a:gd name="T42" fmla="*/ 488 w 507"/>
                <a:gd name="T43" fmla="*/ 125 h 581"/>
                <a:gd name="T44" fmla="*/ 471 w 507"/>
                <a:gd name="T45" fmla="*/ 120 h 581"/>
                <a:gd name="T46" fmla="*/ 349 w 507"/>
                <a:gd name="T47" fmla="*/ 59 h 581"/>
                <a:gd name="T48" fmla="*/ 253 w 507"/>
                <a:gd name="T49" fmla="*/ 19 h 581"/>
                <a:gd name="T50" fmla="*/ 158 w 507"/>
                <a:gd name="T51" fmla="*/ 59 h 581"/>
                <a:gd name="T52" fmla="*/ 36 w 507"/>
                <a:gd name="T53" fmla="*/ 120 h 581"/>
                <a:gd name="T54" fmla="*/ 19 w 507"/>
                <a:gd name="T55" fmla="*/ 125 h 581"/>
                <a:gd name="T56" fmla="*/ 19 w 507"/>
                <a:gd name="T57" fmla="*/ 143 h 581"/>
                <a:gd name="T58" fmla="*/ 20 w 507"/>
                <a:gd name="T59" fmla="*/ 228 h 581"/>
                <a:gd name="T60" fmla="*/ 29 w 507"/>
                <a:gd name="T61" fmla="*/ 292 h 581"/>
                <a:gd name="T62" fmla="*/ 245 w 507"/>
                <a:gd name="T63" fmla="*/ 559 h 581"/>
                <a:gd name="T64" fmla="*/ 253 w 507"/>
                <a:gd name="T65" fmla="*/ 562 h 581"/>
                <a:gd name="T66" fmla="*/ 262 w 507"/>
                <a:gd name="T67" fmla="*/ 559 h 581"/>
                <a:gd name="T68" fmla="*/ 478 w 507"/>
                <a:gd name="T69" fmla="*/ 292 h 581"/>
                <a:gd name="T70" fmla="*/ 487 w 507"/>
                <a:gd name="T71" fmla="*/ 228 h 581"/>
                <a:gd name="T72" fmla="*/ 488 w 507"/>
                <a:gd name="T73" fmla="*/ 143 h 581"/>
                <a:gd name="T74" fmla="*/ 488 w 507"/>
                <a:gd name="T75" fmla="*/ 12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7" h="581">
                  <a:moveTo>
                    <a:pt x="507" y="118"/>
                  </a:moveTo>
                  <a:cubicBezTo>
                    <a:pt x="507" y="143"/>
                    <a:pt x="507" y="143"/>
                    <a:pt x="507" y="143"/>
                  </a:cubicBezTo>
                  <a:cubicBezTo>
                    <a:pt x="507" y="151"/>
                    <a:pt x="507" y="217"/>
                    <a:pt x="506" y="229"/>
                  </a:cubicBezTo>
                  <a:cubicBezTo>
                    <a:pt x="504" y="252"/>
                    <a:pt x="501" y="275"/>
                    <a:pt x="496" y="296"/>
                  </a:cubicBezTo>
                  <a:cubicBezTo>
                    <a:pt x="451" y="505"/>
                    <a:pt x="276" y="573"/>
                    <a:pt x="268" y="576"/>
                  </a:cubicBezTo>
                  <a:cubicBezTo>
                    <a:pt x="257" y="580"/>
                    <a:pt x="257" y="580"/>
                    <a:pt x="257" y="580"/>
                  </a:cubicBezTo>
                  <a:cubicBezTo>
                    <a:pt x="256" y="581"/>
                    <a:pt x="255" y="581"/>
                    <a:pt x="253" y="581"/>
                  </a:cubicBezTo>
                  <a:cubicBezTo>
                    <a:pt x="252" y="581"/>
                    <a:pt x="251" y="581"/>
                    <a:pt x="250" y="580"/>
                  </a:cubicBezTo>
                  <a:cubicBezTo>
                    <a:pt x="239" y="576"/>
                    <a:pt x="239" y="576"/>
                    <a:pt x="239" y="576"/>
                  </a:cubicBezTo>
                  <a:cubicBezTo>
                    <a:pt x="231" y="573"/>
                    <a:pt x="56" y="505"/>
                    <a:pt x="10" y="296"/>
                  </a:cubicBezTo>
                  <a:cubicBezTo>
                    <a:pt x="6" y="275"/>
                    <a:pt x="3" y="252"/>
                    <a:pt x="1" y="229"/>
                  </a:cubicBezTo>
                  <a:cubicBezTo>
                    <a:pt x="0" y="217"/>
                    <a:pt x="0" y="151"/>
                    <a:pt x="0" y="14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4"/>
                    <a:pt x="3" y="110"/>
                    <a:pt x="7" y="109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79" y="88"/>
                    <a:pt x="116" y="65"/>
                    <a:pt x="148" y="44"/>
                  </a:cubicBezTo>
                  <a:cubicBezTo>
                    <a:pt x="185" y="20"/>
                    <a:pt x="216" y="0"/>
                    <a:pt x="253" y="0"/>
                  </a:cubicBezTo>
                  <a:cubicBezTo>
                    <a:pt x="291" y="0"/>
                    <a:pt x="322" y="20"/>
                    <a:pt x="359" y="44"/>
                  </a:cubicBezTo>
                  <a:cubicBezTo>
                    <a:pt x="391" y="65"/>
                    <a:pt x="428" y="88"/>
                    <a:pt x="476" y="102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4" y="110"/>
                    <a:pt x="507" y="114"/>
                    <a:pt x="507" y="118"/>
                  </a:cubicBezTo>
                  <a:close/>
                  <a:moveTo>
                    <a:pt x="488" y="125"/>
                  </a:moveTo>
                  <a:cubicBezTo>
                    <a:pt x="471" y="120"/>
                    <a:pt x="471" y="120"/>
                    <a:pt x="471" y="120"/>
                  </a:cubicBezTo>
                  <a:cubicBezTo>
                    <a:pt x="420" y="105"/>
                    <a:pt x="382" y="81"/>
                    <a:pt x="349" y="59"/>
                  </a:cubicBezTo>
                  <a:cubicBezTo>
                    <a:pt x="315" y="38"/>
                    <a:pt x="286" y="19"/>
                    <a:pt x="253" y="19"/>
                  </a:cubicBezTo>
                  <a:cubicBezTo>
                    <a:pt x="221" y="19"/>
                    <a:pt x="192" y="38"/>
                    <a:pt x="158" y="59"/>
                  </a:cubicBezTo>
                  <a:cubicBezTo>
                    <a:pt x="125" y="81"/>
                    <a:pt x="87" y="105"/>
                    <a:pt x="36" y="120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52"/>
                    <a:pt x="19" y="217"/>
                    <a:pt x="20" y="228"/>
                  </a:cubicBezTo>
                  <a:cubicBezTo>
                    <a:pt x="21" y="250"/>
                    <a:pt x="24" y="272"/>
                    <a:pt x="29" y="292"/>
                  </a:cubicBezTo>
                  <a:cubicBezTo>
                    <a:pt x="72" y="492"/>
                    <a:pt x="238" y="556"/>
                    <a:pt x="245" y="559"/>
                  </a:cubicBezTo>
                  <a:cubicBezTo>
                    <a:pt x="253" y="562"/>
                    <a:pt x="253" y="562"/>
                    <a:pt x="253" y="562"/>
                  </a:cubicBezTo>
                  <a:cubicBezTo>
                    <a:pt x="262" y="559"/>
                    <a:pt x="262" y="559"/>
                    <a:pt x="262" y="559"/>
                  </a:cubicBezTo>
                  <a:cubicBezTo>
                    <a:pt x="269" y="556"/>
                    <a:pt x="435" y="492"/>
                    <a:pt x="478" y="292"/>
                  </a:cubicBezTo>
                  <a:cubicBezTo>
                    <a:pt x="483" y="272"/>
                    <a:pt x="486" y="250"/>
                    <a:pt x="487" y="228"/>
                  </a:cubicBezTo>
                  <a:cubicBezTo>
                    <a:pt x="488" y="217"/>
                    <a:pt x="488" y="152"/>
                    <a:pt x="488" y="143"/>
                  </a:cubicBezTo>
                  <a:lnTo>
                    <a:pt x="488" y="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0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636" name="Freeform 242"/>
            <p:cNvSpPr/>
            <p:nvPr/>
          </p:nvSpPr>
          <p:spPr bwMode="auto">
            <a:xfrm>
              <a:off x="4670425" y="4686300"/>
              <a:ext cx="161925" cy="188913"/>
            </a:xfrm>
            <a:custGeom>
              <a:avLst/>
              <a:gdLst>
                <a:gd name="T0" fmla="*/ 211 w 211"/>
                <a:gd name="T1" fmla="*/ 183 h 244"/>
                <a:gd name="T2" fmla="*/ 211 w 211"/>
                <a:gd name="T3" fmla="*/ 244 h 244"/>
                <a:gd name="T4" fmla="*/ 10 w 211"/>
                <a:gd name="T5" fmla="*/ 244 h 244"/>
                <a:gd name="T6" fmla="*/ 2 w 211"/>
                <a:gd name="T7" fmla="*/ 183 h 244"/>
                <a:gd name="T8" fmla="*/ 0 w 211"/>
                <a:gd name="T9" fmla="*/ 100 h 244"/>
                <a:gd name="T10" fmla="*/ 211 w 211"/>
                <a:gd name="T11" fmla="*/ 0 h 244"/>
                <a:gd name="T12" fmla="*/ 211 w 211"/>
                <a:gd name="T13" fmla="*/ 18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244">
                  <a:moveTo>
                    <a:pt x="211" y="183"/>
                  </a:moveTo>
                  <a:cubicBezTo>
                    <a:pt x="211" y="244"/>
                    <a:pt x="211" y="244"/>
                    <a:pt x="211" y="244"/>
                  </a:cubicBezTo>
                  <a:cubicBezTo>
                    <a:pt x="10" y="244"/>
                    <a:pt x="10" y="244"/>
                    <a:pt x="10" y="244"/>
                  </a:cubicBezTo>
                  <a:cubicBezTo>
                    <a:pt x="6" y="225"/>
                    <a:pt x="3" y="205"/>
                    <a:pt x="2" y="183"/>
                  </a:cubicBezTo>
                  <a:cubicBezTo>
                    <a:pt x="1" y="174"/>
                    <a:pt x="0" y="110"/>
                    <a:pt x="0" y="100"/>
                  </a:cubicBezTo>
                  <a:cubicBezTo>
                    <a:pt x="106" y="70"/>
                    <a:pt x="160" y="0"/>
                    <a:pt x="211" y="0"/>
                  </a:cubicBezTo>
                  <a:lnTo>
                    <a:pt x="211" y="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0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637" name="Freeform 243"/>
            <p:cNvSpPr/>
            <p:nvPr/>
          </p:nvSpPr>
          <p:spPr bwMode="auto">
            <a:xfrm>
              <a:off x="4832350" y="4875213"/>
              <a:ext cx="155575" cy="190500"/>
            </a:xfrm>
            <a:custGeom>
              <a:avLst/>
              <a:gdLst>
                <a:gd name="T0" fmla="*/ 0 w 202"/>
                <a:gd name="T1" fmla="*/ 249 h 249"/>
                <a:gd name="T2" fmla="*/ 202 w 202"/>
                <a:gd name="T3" fmla="*/ 0 h 249"/>
                <a:gd name="T4" fmla="*/ 0 w 202"/>
                <a:gd name="T5" fmla="*/ 0 h 249"/>
                <a:gd name="T6" fmla="*/ 0 w 202"/>
                <a:gd name="T7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249">
                  <a:moveTo>
                    <a:pt x="0" y="249"/>
                  </a:moveTo>
                  <a:cubicBezTo>
                    <a:pt x="0" y="249"/>
                    <a:pt x="161" y="189"/>
                    <a:pt x="20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0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700" name="Group 195"/>
          <p:cNvGrpSpPr/>
          <p:nvPr/>
        </p:nvGrpSpPr>
        <p:grpSpPr>
          <a:xfrm>
            <a:off x="3011010" y="2520616"/>
            <a:ext cx="360363" cy="368300"/>
            <a:chOff x="5846763" y="3030538"/>
            <a:chExt cx="360363" cy="368300"/>
          </a:xfrm>
          <a:solidFill>
            <a:srgbClr val="27506E"/>
          </a:solidFill>
        </p:grpSpPr>
        <p:sp>
          <p:nvSpPr>
            <p:cNvPr id="701" name="Freeform 304"/>
            <p:cNvSpPr/>
            <p:nvPr/>
          </p:nvSpPr>
          <p:spPr bwMode="auto">
            <a:xfrm>
              <a:off x="5922963" y="3030538"/>
              <a:ext cx="207963" cy="88900"/>
            </a:xfrm>
            <a:custGeom>
              <a:avLst/>
              <a:gdLst>
                <a:gd name="T0" fmla="*/ 45 w 276"/>
                <a:gd name="T1" fmla="*/ 117 h 117"/>
                <a:gd name="T2" fmla="*/ 45 w 276"/>
                <a:gd name="T3" fmla="*/ 61 h 117"/>
                <a:gd name="T4" fmla="*/ 65 w 276"/>
                <a:gd name="T5" fmla="*/ 41 h 117"/>
                <a:gd name="T6" fmla="*/ 211 w 276"/>
                <a:gd name="T7" fmla="*/ 41 h 117"/>
                <a:gd name="T8" fmla="*/ 231 w 276"/>
                <a:gd name="T9" fmla="*/ 61 h 117"/>
                <a:gd name="T10" fmla="*/ 231 w 276"/>
                <a:gd name="T11" fmla="*/ 117 h 117"/>
                <a:gd name="T12" fmla="*/ 276 w 276"/>
                <a:gd name="T13" fmla="*/ 117 h 117"/>
                <a:gd name="T14" fmla="*/ 276 w 276"/>
                <a:gd name="T15" fmla="*/ 42 h 117"/>
                <a:gd name="T16" fmla="*/ 235 w 276"/>
                <a:gd name="T17" fmla="*/ 0 h 117"/>
                <a:gd name="T18" fmla="*/ 41 w 276"/>
                <a:gd name="T19" fmla="*/ 0 h 117"/>
                <a:gd name="T20" fmla="*/ 0 w 276"/>
                <a:gd name="T21" fmla="*/ 42 h 117"/>
                <a:gd name="T22" fmla="*/ 0 w 276"/>
                <a:gd name="T23" fmla="*/ 117 h 117"/>
                <a:gd name="T24" fmla="*/ 45 w 276"/>
                <a:gd name="T2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117">
                  <a:moveTo>
                    <a:pt x="45" y="117"/>
                  </a:move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54" y="41"/>
                    <a:pt x="65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22" y="41"/>
                    <a:pt x="231" y="50"/>
                    <a:pt x="231" y="61"/>
                  </a:cubicBezTo>
                  <a:cubicBezTo>
                    <a:pt x="231" y="117"/>
                    <a:pt x="231" y="117"/>
                    <a:pt x="231" y="117"/>
                  </a:cubicBezTo>
                  <a:cubicBezTo>
                    <a:pt x="276" y="117"/>
                    <a:pt x="276" y="117"/>
                    <a:pt x="276" y="117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6" y="19"/>
                    <a:pt x="257" y="0"/>
                    <a:pt x="2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45" y="117"/>
                  </a:lnTo>
                  <a:close/>
                </a:path>
              </a:pathLst>
            </a:custGeom>
            <a:solidFill>
              <a:srgbClr val="E5B704"/>
            </a:solidFill>
            <a:ln>
              <a:noFill/>
            </a:ln>
          </p:spPr>
          <p:txBody>
            <a:bodyPr anchor="ctr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lvl="0" algn="ctr">
                <a:defRPr/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702" name="Freeform 305"/>
            <p:cNvSpPr>
              <a:spLocks noEditPoints="1"/>
            </p:cNvSpPr>
            <p:nvPr/>
          </p:nvSpPr>
          <p:spPr bwMode="auto">
            <a:xfrm>
              <a:off x="5846763" y="3119438"/>
              <a:ext cx="360363" cy="279400"/>
            </a:xfrm>
            <a:custGeom>
              <a:avLst/>
              <a:gdLst>
                <a:gd name="T0" fmla="*/ 441 w 478"/>
                <a:gd name="T1" fmla="*/ 0 h 373"/>
                <a:gd name="T2" fmla="*/ 37 w 478"/>
                <a:gd name="T3" fmla="*/ 0 h 373"/>
                <a:gd name="T4" fmla="*/ 0 w 478"/>
                <a:gd name="T5" fmla="*/ 37 h 373"/>
                <a:gd name="T6" fmla="*/ 0 w 478"/>
                <a:gd name="T7" fmla="*/ 336 h 373"/>
                <a:gd name="T8" fmla="*/ 37 w 478"/>
                <a:gd name="T9" fmla="*/ 373 h 373"/>
                <a:gd name="T10" fmla="*/ 441 w 478"/>
                <a:gd name="T11" fmla="*/ 373 h 373"/>
                <a:gd name="T12" fmla="*/ 478 w 478"/>
                <a:gd name="T13" fmla="*/ 336 h 373"/>
                <a:gd name="T14" fmla="*/ 478 w 478"/>
                <a:gd name="T15" fmla="*/ 37 h 373"/>
                <a:gd name="T16" fmla="*/ 441 w 478"/>
                <a:gd name="T17" fmla="*/ 0 h 373"/>
                <a:gd name="T18" fmla="*/ 378 w 478"/>
                <a:gd name="T19" fmla="*/ 204 h 373"/>
                <a:gd name="T20" fmla="*/ 356 w 478"/>
                <a:gd name="T21" fmla="*/ 226 h 373"/>
                <a:gd name="T22" fmla="*/ 279 w 478"/>
                <a:gd name="T23" fmla="*/ 226 h 373"/>
                <a:gd name="T24" fmla="*/ 279 w 478"/>
                <a:gd name="T25" fmla="*/ 303 h 373"/>
                <a:gd name="T26" fmla="*/ 257 w 478"/>
                <a:gd name="T27" fmla="*/ 325 h 373"/>
                <a:gd name="T28" fmla="*/ 221 w 478"/>
                <a:gd name="T29" fmla="*/ 325 h 373"/>
                <a:gd name="T30" fmla="*/ 199 w 478"/>
                <a:gd name="T31" fmla="*/ 303 h 373"/>
                <a:gd name="T32" fmla="*/ 199 w 478"/>
                <a:gd name="T33" fmla="*/ 226 h 373"/>
                <a:gd name="T34" fmla="*/ 122 w 478"/>
                <a:gd name="T35" fmla="*/ 226 h 373"/>
                <a:gd name="T36" fmla="*/ 100 w 478"/>
                <a:gd name="T37" fmla="*/ 204 h 373"/>
                <a:gd name="T38" fmla="*/ 100 w 478"/>
                <a:gd name="T39" fmla="*/ 168 h 373"/>
                <a:gd name="T40" fmla="*/ 122 w 478"/>
                <a:gd name="T41" fmla="*/ 146 h 373"/>
                <a:gd name="T42" fmla="*/ 199 w 478"/>
                <a:gd name="T43" fmla="*/ 146 h 373"/>
                <a:gd name="T44" fmla="*/ 199 w 478"/>
                <a:gd name="T45" fmla="*/ 69 h 373"/>
                <a:gd name="T46" fmla="*/ 221 w 478"/>
                <a:gd name="T47" fmla="*/ 47 h 373"/>
                <a:gd name="T48" fmla="*/ 257 w 478"/>
                <a:gd name="T49" fmla="*/ 47 h 373"/>
                <a:gd name="T50" fmla="*/ 279 w 478"/>
                <a:gd name="T51" fmla="*/ 69 h 373"/>
                <a:gd name="T52" fmla="*/ 279 w 478"/>
                <a:gd name="T53" fmla="*/ 146 h 373"/>
                <a:gd name="T54" fmla="*/ 356 w 478"/>
                <a:gd name="T55" fmla="*/ 146 h 373"/>
                <a:gd name="T56" fmla="*/ 378 w 478"/>
                <a:gd name="T57" fmla="*/ 168 h 373"/>
                <a:gd name="T58" fmla="*/ 378 w 478"/>
                <a:gd name="T59" fmla="*/ 20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8" h="373">
                  <a:moveTo>
                    <a:pt x="44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356"/>
                    <a:pt x="16" y="373"/>
                    <a:pt x="37" y="373"/>
                  </a:cubicBezTo>
                  <a:cubicBezTo>
                    <a:pt x="441" y="373"/>
                    <a:pt x="441" y="373"/>
                    <a:pt x="441" y="373"/>
                  </a:cubicBezTo>
                  <a:cubicBezTo>
                    <a:pt x="462" y="373"/>
                    <a:pt x="478" y="356"/>
                    <a:pt x="478" y="336"/>
                  </a:cubicBezTo>
                  <a:cubicBezTo>
                    <a:pt x="478" y="37"/>
                    <a:pt x="478" y="37"/>
                    <a:pt x="478" y="37"/>
                  </a:cubicBezTo>
                  <a:cubicBezTo>
                    <a:pt x="478" y="16"/>
                    <a:pt x="462" y="0"/>
                    <a:pt x="441" y="0"/>
                  </a:cubicBezTo>
                  <a:close/>
                  <a:moveTo>
                    <a:pt x="378" y="204"/>
                  </a:moveTo>
                  <a:cubicBezTo>
                    <a:pt x="378" y="216"/>
                    <a:pt x="368" y="226"/>
                    <a:pt x="356" y="226"/>
                  </a:cubicBezTo>
                  <a:cubicBezTo>
                    <a:pt x="279" y="226"/>
                    <a:pt x="279" y="226"/>
                    <a:pt x="279" y="226"/>
                  </a:cubicBezTo>
                  <a:cubicBezTo>
                    <a:pt x="279" y="303"/>
                    <a:pt x="279" y="303"/>
                    <a:pt x="279" y="303"/>
                  </a:cubicBezTo>
                  <a:cubicBezTo>
                    <a:pt x="279" y="316"/>
                    <a:pt x="269" y="325"/>
                    <a:pt x="257" y="325"/>
                  </a:cubicBezTo>
                  <a:cubicBezTo>
                    <a:pt x="221" y="325"/>
                    <a:pt x="221" y="325"/>
                    <a:pt x="221" y="325"/>
                  </a:cubicBezTo>
                  <a:cubicBezTo>
                    <a:pt x="209" y="325"/>
                    <a:pt x="199" y="316"/>
                    <a:pt x="199" y="303"/>
                  </a:cubicBezTo>
                  <a:cubicBezTo>
                    <a:pt x="199" y="226"/>
                    <a:pt x="199" y="226"/>
                    <a:pt x="199" y="226"/>
                  </a:cubicBezTo>
                  <a:cubicBezTo>
                    <a:pt x="122" y="226"/>
                    <a:pt x="122" y="226"/>
                    <a:pt x="122" y="226"/>
                  </a:cubicBezTo>
                  <a:cubicBezTo>
                    <a:pt x="110" y="226"/>
                    <a:pt x="100" y="216"/>
                    <a:pt x="100" y="204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100" y="156"/>
                    <a:pt x="110" y="146"/>
                    <a:pt x="122" y="146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57"/>
                    <a:pt x="209" y="47"/>
                    <a:pt x="221" y="47"/>
                  </a:cubicBezTo>
                  <a:cubicBezTo>
                    <a:pt x="257" y="47"/>
                    <a:pt x="257" y="47"/>
                    <a:pt x="257" y="47"/>
                  </a:cubicBezTo>
                  <a:cubicBezTo>
                    <a:pt x="269" y="47"/>
                    <a:pt x="279" y="57"/>
                    <a:pt x="279" y="69"/>
                  </a:cubicBezTo>
                  <a:cubicBezTo>
                    <a:pt x="279" y="146"/>
                    <a:pt x="279" y="146"/>
                    <a:pt x="279" y="146"/>
                  </a:cubicBezTo>
                  <a:cubicBezTo>
                    <a:pt x="356" y="146"/>
                    <a:pt x="356" y="146"/>
                    <a:pt x="356" y="146"/>
                  </a:cubicBezTo>
                  <a:cubicBezTo>
                    <a:pt x="368" y="146"/>
                    <a:pt x="378" y="156"/>
                    <a:pt x="378" y="168"/>
                  </a:cubicBezTo>
                  <a:lnTo>
                    <a:pt x="378" y="204"/>
                  </a:lnTo>
                  <a:close/>
                </a:path>
              </a:pathLst>
            </a:custGeom>
            <a:solidFill>
              <a:srgbClr val="E5B704"/>
            </a:solidFill>
            <a:ln>
              <a:noFill/>
            </a:ln>
          </p:spPr>
          <p:txBody>
            <a:bodyPr anchor="ctr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lvl="0" algn="ctr">
                <a:defRPr/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sp>
        <p:nvSpPr>
          <p:cNvPr id="175" name="Freeform 126"/>
          <p:cNvSpPr/>
          <p:nvPr/>
        </p:nvSpPr>
        <p:spPr bwMode="auto">
          <a:xfrm>
            <a:off x="2913903" y="3753486"/>
            <a:ext cx="377801" cy="486245"/>
          </a:xfrm>
          <a:custGeom>
            <a:avLst/>
            <a:gdLst/>
            <a:ahLst/>
            <a:cxnLst>
              <a:cxn ang="0">
                <a:pos x="25" y="46"/>
              </a:cxn>
              <a:cxn ang="0">
                <a:pos x="1" y="64"/>
              </a:cxn>
              <a:cxn ang="0">
                <a:pos x="0" y="62"/>
              </a:cxn>
              <a:cxn ang="0">
                <a:pos x="1" y="61"/>
              </a:cxn>
              <a:cxn ang="0">
                <a:pos x="22" y="46"/>
              </a:cxn>
              <a:cxn ang="0">
                <a:pos x="1" y="36"/>
              </a:cxn>
              <a:cxn ang="0">
                <a:pos x="24" y="41"/>
              </a:cxn>
              <a:cxn ang="0">
                <a:pos x="27" y="31"/>
              </a:cxn>
              <a:cxn ang="0">
                <a:pos x="7" y="18"/>
              </a:cxn>
              <a:cxn ang="0">
                <a:pos x="27" y="28"/>
              </a:cxn>
              <a:cxn ang="0">
                <a:pos x="28" y="21"/>
              </a:cxn>
              <a:cxn ang="0">
                <a:pos x="23" y="0"/>
              </a:cxn>
              <a:cxn ang="0">
                <a:pos x="31" y="21"/>
              </a:cxn>
              <a:cxn ang="0">
                <a:pos x="31" y="25"/>
              </a:cxn>
              <a:cxn ang="0">
                <a:pos x="48" y="18"/>
              </a:cxn>
              <a:cxn ang="0">
                <a:pos x="30" y="32"/>
              </a:cxn>
              <a:cxn ang="0">
                <a:pos x="27" y="42"/>
              </a:cxn>
              <a:cxn ang="0">
                <a:pos x="50" y="39"/>
              </a:cxn>
              <a:cxn ang="0">
                <a:pos x="25" y="46"/>
              </a:cxn>
            </a:cxnLst>
            <a:rect l="0" t="0" r="r" b="b"/>
            <a:pathLst>
              <a:path w="50" h="64">
                <a:moveTo>
                  <a:pt x="25" y="46"/>
                </a:moveTo>
                <a:cubicBezTo>
                  <a:pt x="20" y="57"/>
                  <a:pt x="11" y="64"/>
                  <a:pt x="1" y="64"/>
                </a:cubicBezTo>
                <a:cubicBezTo>
                  <a:pt x="0" y="64"/>
                  <a:pt x="0" y="63"/>
                  <a:pt x="0" y="62"/>
                </a:cubicBezTo>
                <a:cubicBezTo>
                  <a:pt x="0" y="61"/>
                  <a:pt x="0" y="61"/>
                  <a:pt x="1" y="61"/>
                </a:cubicBezTo>
                <a:cubicBezTo>
                  <a:pt x="10" y="61"/>
                  <a:pt x="17" y="55"/>
                  <a:pt x="22" y="46"/>
                </a:cubicBezTo>
                <a:cubicBezTo>
                  <a:pt x="17" y="48"/>
                  <a:pt x="6" y="50"/>
                  <a:pt x="1" y="36"/>
                </a:cubicBezTo>
                <a:cubicBezTo>
                  <a:pt x="15" y="30"/>
                  <a:pt x="22" y="37"/>
                  <a:pt x="24" y="41"/>
                </a:cubicBezTo>
                <a:cubicBezTo>
                  <a:pt x="25" y="38"/>
                  <a:pt x="26" y="35"/>
                  <a:pt x="27" y="31"/>
                </a:cubicBezTo>
                <a:cubicBezTo>
                  <a:pt x="27" y="31"/>
                  <a:pt x="9" y="34"/>
                  <a:pt x="7" y="18"/>
                </a:cubicBezTo>
                <a:cubicBezTo>
                  <a:pt x="23" y="12"/>
                  <a:pt x="27" y="28"/>
                  <a:pt x="27" y="28"/>
                </a:cubicBezTo>
                <a:cubicBezTo>
                  <a:pt x="27" y="26"/>
                  <a:pt x="28" y="21"/>
                  <a:pt x="28" y="21"/>
                </a:cubicBezTo>
                <a:cubicBezTo>
                  <a:pt x="28" y="21"/>
                  <a:pt x="14" y="12"/>
                  <a:pt x="23" y="0"/>
                </a:cubicBezTo>
                <a:cubicBezTo>
                  <a:pt x="39" y="5"/>
                  <a:pt x="31" y="21"/>
                  <a:pt x="31" y="21"/>
                </a:cubicBezTo>
                <a:cubicBezTo>
                  <a:pt x="31" y="21"/>
                  <a:pt x="31" y="24"/>
                  <a:pt x="31" y="25"/>
                </a:cubicBezTo>
                <a:cubicBezTo>
                  <a:pt x="31" y="25"/>
                  <a:pt x="37" y="14"/>
                  <a:pt x="48" y="18"/>
                </a:cubicBezTo>
                <a:cubicBezTo>
                  <a:pt x="48" y="35"/>
                  <a:pt x="30" y="32"/>
                  <a:pt x="30" y="32"/>
                </a:cubicBezTo>
                <a:cubicBezTo>
                  <a:pt x="29" y="35"/>
                  <a:pt x="29" y="39"/>
                  <a:pt x="27" y="42"/>
                </a:cubicBezTo>
                <a:cubicBezTo>
                  <a:pt x="27" y="42"/>
                  <a:pt x="38" y="30"/>
                  <a:pt x="50" y="39"/>
                </a:cubicBezTo>
                <a:cubicBezTo>
                  <a:pt x="43" y="57"/>
                  <a:pt x="25" y="46"/>
                  <a:pt x="25" y="4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0">
            <a:no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09" name="Freeform 547"/>
          <p:cNvSpPr>
            <a:spLocks noEditPoints="1"/>
          </p:cNvSpPr>
          <p:nvPr/>
        </p:nvSpPr>
        <p:spPr bwMode="auto">
          <a:xfrm>
            <a:off x="2852420" y="5137150"/>
            <a:ext cx="519430" cy="363855"/>
          </a:xfrm>
          <a:custGeom>
            <a:avLst/>
            <a:gdLst>
              <a:gd name="T0" fmla="*/ 353857 w 102"/>
              <a:gd name="T1" fmla="*/ 287207 h 73"/>
              <a:gd name="T2" fmla="*/ 341655 w 102"/>
              <a:gd name="T3" fmla="*/ 281096 h 73"/>
              <a:gd name="T4" fmla="*/ 311150 w 102"/>
              <a:gd name="T5" fmla="*/ 287207 h 73"/>
              <a:gd name="T6" fmla="*/ 311150 w 102"/>
              <a:gd name="T7" fmla="*/ 287207 h 73"/>
              <a:gd name="T8" fmla="*/ 280645 w 102"/>
              <a:gd name="T9" fmla="*/ 281096 h 73"/>
              <a:gd name="T10" fmla="*/ 274544 w 102"/>
              <a:gd name="T11" fmla="*/ 287207 h 73"/>
              <a:gd name="T12" fmla="*/ 36606 w 102"/>
              <a:gd name="T13" fmla="*/ 446087 h 73"/>
              <a:gd name="T14" fmla="*/ 30505 w 102"/>
              <a:gd name="T15" fmla="*/ 446087 h 73"/>
              <a:gd name="T16" fmla="*/ 42707 w 102"/>
              <a:gd name="T17" fmla="*/ 446087 h 73"/>
              <a:gd name="T18" fmla="*/ 579593 w 102"/>
              <a:gd name="T19" fmla="*/ 446087 h 73"/>
              <a:gd name="T20" fmla="*/ 591795 w 102"/>
              <a:gd name="T21" fmla="*/ 446087 h 73"/>
              <a:gd name="T22" fmla="*/ 591795 w 102"/>
              <a:gd name="T23" fmla="*/ 446087 h 73"/>
              <a:gd name="T24" fmla="*/ 353857 w 102"/>
              <a:gd name="T25" fmla="*/ 287207 h 73"/>
              <a:gd name="T26" fmla="*/ 579593 w 102"/>
              <a:gd name="T27" fmla="*/ 0 h 73"/>
              <a:gd name="T28" fmla="*/ 42707 w 102"/>
              <a:gd name="T29" fmla="*/ 0 h 73"/>
              <a:gd name="T30" fmla="*/ 0 w 102"/>
              <a:gd name="T31" fmla="*/ 42775 h 73"/>
              <a:gd name="T32" fmla="*/ 0 w 102"/>
              <a:gd name="T33" fmla="*/ 403312 h 73"/>
              <a:gd name="T34" fmla="*/ 18303 w 102"/>
              <a:gd name="T35" fmla="*/ 439976 h 73"/>
              <a:gd name="T36" fmla="*/ 24404 w 102"/>
              <a:gd name="T37" fmla="*/ 427755 h 73"/>
              <a:gd name="T38" fmla="*/ 256241 w 102"/>
              <a:gd name="T39" fmla="*/ 268874 h 73"/>
              <a:gd name="T40" fmla="*/ 18303 w 102"/>
              <a:gd name="T41" fmla="*/ 79440 h 73"/>
              <a:gd name="T42" fmla="*/ 18303 w 102"/>
              <a:gd name="T43" fmla="*/ 61108 h 73"/>
              <a:gd name="T44" fmla="*/ 36606 w 102"/>
              <a:gd name="T45" fmla="*/ 61108 h 73"/>
              <a:gd name="T46" fmla="*/ 274544 w 102"/>
              <a:gd name="T47" fmla="*/ 250542 h 73"/>
              <a:gd name="T48" fmla="*/ 280645 w 102"/>
              <a:gd name="T49" fmla="*/ 256653 h 73"/>
              <a:gd name="T50" fmla="*/ 311150 w 102"/>
              <a:gd name="T51" fmla="*/ 262764 h 73"/>
              <a:gd name="T52" fmla="*/ 341655 w 102"/>
              <a:gd name="T53" fmla="*/ 256653 h 73"/>
              <a:gd name="T54" fmla="*/ 347756 w 102"/>
              <a:gd name="T55" fmla="*/ 250542 h 73"/>
              <a:gd name="T56" fmla="*/ 585694 w 102"/>
              <a:gd name="T57" fmla="*/ 61108 h 73"/>
              <a:gd name="T58" fmla="*/ 585694 w 102"/>
              <a:gd name="T59" fmla="*/ 61108 h 73"/>
              <a:gd name="T60" fmla="*/ 603997 w 102"/>
              <a:gd name="T61" fmla="*/ 61108 h 73"/>
              <a:gd name="T62" fmla="*/ 603997 w 102"/>
              <a:gd name="T63" fmla="*/ 79440 h 73"/>
              <a:gd name="T64" fmla="*/ 366059 w 102"/>
              <a:gd name="T65" fmla="*/ 268874 h 73"/>
              <a:gd name="T66" fmla="*/ 603997 w 102"/>
              <a:gd name="T67" fmla="*/ 427755 h 73"/>
              <a:gd name="T68" fmla="*/ 603997 w 102"/>
              <a:gd name="T69" fmla="*/ 427755 h 73"/>
              <a:gd name="T70" fmla="*/ 603997 w 102"/>
              <a:gd name="T71" fmla="*/ 439976 h 73"/>
              <a:gd name="T72" fmla="*/ 622300 w 102"/>
              <a:gd name="T73" fmla="*/ 403312 h 73"/>
              <a:gd name="T74" fmla="*/ 622300 w 102"/>
              <a:gd name="T75" fmla="*/ 42775 h 73"/>
              <a:gd name="T76" fmla="*/ 579593 w 102"/>
              <a:gd name="T77" fmla="*/ 0 h 7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02" h="73">
                <a:moveTo>
                  <a:pt x="58" y="47"/>
                </a:moveTo>
                <a:cubicBezTo>
                  <a:pt x="57" y="47"/>
                  <a:pt x="57" y="46"/>
                  <a:pt x="56" y="46"/>
                </a:cubicBezTo>
                <a:cubicBezTo>
                  <a:pt x="55" y="47"/>
                  <a:pt x="53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49" y="47"/>
                  <a:pt x="48" y="47"/>
                  <a:pt x="46" y="46"/>
                </a:cubicBezTo>
                <a:cubicBezTo>
                  <a:pt x="46" y="46"/>
                  <a:pt x="45" y="47"/>
                  <a:pt x="45" y="47"/>
                </a:cubicBezTo>
                <a:cubicBezTo>
                  <a:pt x="6" y="73"/>
                  <a:pt x="6" y="73"/>
                  <a:pt x="6" y="73"/>
                </a:cubicBezTo>
                <a:cubicBezTo>
                  <a:pt x="6" y="73"/>
                  <a:pt x="5" y="73"/>
                  <a:pt x="5" y="73"/>
                </a:cubicBezTo>
                <a:cubicBezTo>
                  <a:pt x="6" y="73"/>
                  <a:pt x="6" y="73"/>
                  <a:pt x="7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6" y="73"/>
                  <a:pt x="96" y="73"/>
                  <a:pt x="97" y="73"/>
                </a:cubicBezTo>
                <a:cubicBezTo>
                  <a:pt x="97" y="73"/>
                  <a:pt x="97" y="73"/>
                  <a:pt x="97" y="73"/>
                </a:cubicBezTo>
                <a:lnTo>
                  <a:pt x="58" y="47"/>
                </a:lnTo>
                <a:close/>
                <a:moveTo>
                  <a:pt x="9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1" y="71"/>
                  <a:pt x="3" y="72"/>
                </a:cubicBezTo>
                <a:cubicBezTo>
                  <a:pt x="3" y="71"/>
                  <a:pt x="3" y="70"/>
                  <a:pt x="4" y="70"/>
                </a:cubicBezTo>
                <a:cubicBezTo>
                  <a:pt x="42" y="44"/>
                  <a:pt x="42" y="44"/>
                  <a:pt x="42" y="44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2"/>
                  <a:pt x="3" y="11"/>
                  <a:pt x="3" y="10"/>
                </a:cubicBezTo>
                <a:cubicBezTo>
                  <a:pt x="4" y="9"/>
                  <a:pt x="5" y="9"/>
                  <a:pt x="6" y="10"/>
                </a:cubicBezTo>
                <a:cubicBezTo>
                  <a:pt x="45" y="41"/>
                  <a:pt x="45" y="41"/>
                  <a:pt x="45" y="41"/>
                </a:cubicBezTo>
                <a:cubicBezTo>
                  <a:pt x="45" y="41"/>
                  <a:pt x="46" y="42"/>
                  <a:pt x="46" y="42"/>
                </a:cubicBezTo>
                <a:cubicBezTo>
                  <a:pt x="48" y="43"/>
                  <a:pt x="49" y="43"/>
                  <a:pt x="51" y="43"/>
                </a:cubicBezTo>
                <a:cubicBezTo>
                  <a:pt x="53" y="43"/>
                  <a:pt x="55" y="43"/>
                  <a:pt x="56" y="42"/>
                </a:cubicBezTo>
                <a:cubicBezTo>
                  <a:pt x="57" y="42"/>
                  <a:pt x="57" y="41"/>
                  <a:pt x="57" y="41"/>
                </a:cubicBezTo>
                <a:cubicBezTo>
                  <a:pt x="96" y="10"/>
                  <a:pt x="96" y="10"/>
                  <a:pt x="96" y="10"/>
                </a:cubicBezTo>
                <a:cubicBezTo>
                  <a:pt x="96" y="10"/>
                  <a:pt x="96" y="10"/>
                  <a:pt x="96" y="10"/>
                </a:cubicBezTo>
                <a:cubicBezTo>
                  <a:pt x="97" y="9"/>
                  <a:pt x="98" y="9"/>
                  <a:pt x="99" y="10"/>
                </a:cubicBezTo>
                <a:cubicBezTo>
                  <a:pt x="100" y="11"/>
                  <a:pt x="100" y="12"/>
                  <a:pt x="99" y="13"/>
                </a:cubicBezTo>
                <a:cubicBezTo>
                  <a:pt x="60" y="44"/>
                  <a:pt x="60" y="44"/>
                  <a:pt x="60" y="44"/>
                </a:cubicBezTo>
                <a:cubicBezTo>
                  <a:pt x="99" y="70"/>
                  <a:pt x="99" y="70"/>
                  <a:pt x="99" y="70"/>
                </a:cubicBezTo>
                <a:cubicBezTo>
                  <a:pt x="99" y="70"/>
                  <a:pt x="99" y="70"/>
                  <a:pt x="99" y="70"/>
                </a:cubicBezTo>
                <a:cubicBezTo>
                  <a:pt x="99" y="70"/>
                  <a:pt x="100" y="71"/>
                  <a:pt x="99" y="72"/>
                </a:cubicBezTo>
                <a:cubicBezTo>
                  <a:pt x="101" y="70"/>
                  <a:pt x="102" y="69"/>
                  <a:pt x="102" y="66"/>
                </a:cubicBezTo>
                <a:cubicBezTo>
                  <a:pt x="102" y="7"/>
                  <a:pt x="102" y="7"/>
                  <a:pt x="102" y="7"/>
                </a:cubicBezTo>
                <a:cubicBezTo>
                  <a:pt x="102" y="3"/>
                  <a:pt x="99" y="0"/>
                  <a:pt x="95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7745" y="2469498"/>
            <a:ext cx="780415" cy="72136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101330" y="2661268"/>
            <a:ext cx="214249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功能全面  适应性高</a:t>
            </a:r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272780" y="4825365"/>
            <a:ext cx="214249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28B3B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扩展性强  快速集成</a:t>
            </a:r>
            <a:endParaRPr lang="zh-CN" altLang="en-US" sz="1600" b="1" dirty="0" smtClean="0">
              <a:solidFill>
                <a:srgbClr val="28B3BE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164195" y="3790300"/>
            <a:ext cx="214249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accent5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智能预警  多方管理</a:t>
            </a:r>
            <a:endParaRPr lang="zh-CN" altLang="en-US" sz="1600" b="1" dirty="0" smtClean="0">
              <a:solidFill>
                <a:schemeClr val="accent5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10" y="3561063"/>
            <a:ext cx="706120" cy="6832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0" y="4616433"/>
            <a:ext cx="832485" cy="699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教科研管理系统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4" name="Text Placeholder 33"/>
          <p:cNvSpPr txBox="1"/>
          <p:nvPr/>
        </p:nvSpPr>
        <p:spPr>
          <a:xfrm>
            <a:off x="732155" y="1126490"/>
            <a:ext cx="3115945" cy="493268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8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 </a:t>
            </a:r>
            <a:r>
              <a:rPr lang="zh-CN" altLang="zh-CN" sz="18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教科研管理系统：</a:t>
            </a:r>
            <a:endParaRPr lang="zh-CN" altLang="en-US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以解决学校</a:t>
            </a:r>
            <a:r>
              <a:rPr lang="zh-CN" altLang="zh-CN" sz="16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教科研管理信息滞后、经费管理机制不完善、成果没有及时统计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等问题为切入点，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以科研课题为主线，以经费管理为抓手，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宏观层面把控科研全生命周期管理，微观层面注重科研过程管控</a:t>
            </a:r>
            <a:r>
              <a: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，覆盖</a:t>
            </a:r>
            <a:r>
              <a:rPr lang="zh-CN" altLang="en-US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科研业务管理的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全生命周期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为学校教师及教科研管理人员提供</a:t>
            </a:r>
            <a:r>
              <a:rPr lang="zh-CN" altLang="zh-CN" sz="16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教科研管理的全流程服务</a:t>
            </a:r>
            <a:r>
              <a:rPr lang="zh-CN" altLang="zh-CN" sz="16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，优化管理流程，促进多角色共同参与，提升教科研管理效率。</a:t>
            </a:r>
            <a:endParaRPr lang="zh-CN" altLang="zh-CN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81" name="MH_Other_3"/>
          <p:cNvCxnSpPr/>
          <p:nvPr>
            <p:custDataLst>
              <p:tags r:id="rId1"/>
            </p:custDataLst>
          </p:nvPr>
        </p:nvCxnSpPr>
        <p:spPr>
          <a:xfrm flipV="1">
            <a:off x="6504484" y="3562887"/>
            <a:ext cx="0" cy="1477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MH_Other_3"/>
          <p:cNvCxnSpPr/>
          <p:nvPr>
            <p:custDataLst>
              <p:tags r:id="rId2"/>
            </p:custDataLst>
          </p:nvPr>
        </p:nvCxnSpPr>
        <p:spPr>
          <a:xfrm flipV="1">
            <a:off x="7932612" y="3530127"/>
            <a:ext cx="0" cy="1477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MH_Other_3"/>
          <p:cNvCxnSpPr/>
          <p:nvPr>
            <p:custDataLst>
              <p:tags r:id="rId3"/>
            </p:custDataLst>
          </p:nvPr>
        </p:nvCxnSpPr>
        <p:spPr>
          <a:xfrm flipV="1">
            <a:off x="9332448" y="3516994"/>
            <a:ext cx="0" cy="1477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MH_Other_3"/>
          <p:cNvCxnSpPr/>
          <p:nvPr>
            <p:custDataLst>
              <p:tags r:id="rId4"/>
            </p:custDataLst>
          </p:nvPr>
        </p:nvCxnSpPr>
        <p:spPr>
          <a:xfrm flipV="1">
            <a:off x="5082727" y="3482953"/>
            <a:ext cx="0" cy="1477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4124781" y="1694725"/>
            <a:ext cx="6406082" cy="2111586"/>
            <a:chOff x="2283884" y="2324101"/>
            <a:chExt cx="7905749" cy="2947364"/>
          </a:xfrm>
        </p:grpSpPr>
        <p:sp>
          <p:nvSpPr>
            <p:cNvPr id="7" name="MH_Other_1"/>
            <p:cNvSpPr/>
            <p:nvPr>
              <p:custDataLst>
                <p:tags r:id="rId5"/>
              </p:custDataLst>
            </p:nvPr>
          </p:nvSpPr>
          <p:spPr>
            <a:xfrm>
              <a:off x="2283884" y="4532313"/>
              <a:ext cx="7905749" cy="506412"/>
            </a:xfrm>
            <a:custGeom>
              <a:avLst/>
              <a:gdLst>
                <a:gd name="connsiteX0" fmla="*/ 0 w 5173980"/>
                <a:gd name="connsiteY0" fmla="*/ 0 h 456353"/>
                <a:gd name="connsiteX1" fmla="*/ 4936331 w 5173980"/>
                <a:gd name="connsiteY1" fmla="*/ 0 h 456353"/>
                <a:gd name="connsiteX2" fmla="*/ 5173980 w 5173980"/>
                <a:gd name="connsiteY2" fmla="*/ 237649 h 456353"/>
                <a:gd name="connsiteX3" fmla="*/ 4955276 w 5173980"/>
                <a:gd name="connsiteY3" fmla="*/ 456353 h 456353"/>
                <a:gd name="connsiteX4" fmla="*/ 0 w 5173980"/>
                <a:gd name="connsiteY4" fmla="*/ 456353 h 4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3980" h="456353">
                  <a:moveTo>
                    <a:pt x="0" y="0"/>
                  </a:moveTo>
                  <a:lnTo>
                    <a:pt x="4936331" y="0"/>
                  </a:lnTo>
                  <a:lnTo>
                    <a:pt x="5173980" y="237649"/>
                  </a:lnTo>
                  <a:lnTo>
                    <a:pt x="4955276" y="456353"/>
                  </a:lnTo>
                  <a:lnTo>
                    <a:pt x="0" y="45635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  <a:effectLst>
              <a:outerShdw blurRad="50800" dist="25400" dir="16200000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3" name="MH_Other_2"/>
            <p:cNvSpPr/>
            <p:nvPr>
              <p:custDataLst>
                <p:tags r:id="rId6"/>
              </p:custDataLst>
            </p:nvPr>
          </p:nvSpPr>
          <p:spPr>
            <a:xfrm>
              <a:off x="2643718" y="4378325"/>
              <a:ext cx="239183" cy="153988"/>
            </a:xfrm>
            <a:custGeom>
              <a:avLst/>
              <a:gdLst>
                <a:gd name="connsiteX0" fmla="*/ 0 w 224170"/>
                <a:gd name="connsiteY0" fmla="*/ 131957 h 131957"/>
                <a:gd name="connsiteX1" fmla="*/ 112085 w 224170"/>
                <a:gd name="connsiteY1" fmla="*/ 0 h 131957"/>
                <a:gd name="connsiteX2" fmla="*/ 224170 w 224170"/>
                <a:gd name="connsiteY2" fmla="*/ 131957 h 131957"/>
                <a:gd name="connsiteX3" fmla="*/ 0 w 224170"/>
                <a:gd name="connsiteY3" fmla="*/ 131957 h 131957"/>
                <a:gd name="connsiteX0-1" fmla="*/ 0 w 157495"/>
                <a:gd name="connsiteY0-2" fmla="*/ 135132 h 135132"/>
                <a:gd name="connsiteX1-3" fmla="*/ 45410 w 157495"/>
                <a:gd name="connsiteY1-4" fmla="*/ 0 h 135132"/>
                <a:gd name="connsiteX2-5" fmla="*/ 157495 w 157495"/>
                <a:gd name="connsiteY2-6" fmla="*/ 131957 h 135132"/>
                <a:gd name="connsiteX3-7" fmla="*/ 0 w 157495"/>
                <a:gd name="connsiteY3-8" fmla="*/ 135132 h 13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495" h="135132">
                  <a:moveTo>
                    <a:pt x="0" y="135132"/>
                  </a:moveTo>
                  <a:lnTo>
                    <a:pt x="45410" y="0"/>
                  </a:lnTo>
                  <a:lnTo>
                    <a:pt x="157495" y="131957"/>
                  </a:lnTo>
                  <a:lnTo>
                    <a:pt x="0" y="1351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cxnSp>
          <p:nvCxnSpPr>
            <p:cNvPr id="8" name="MH_Other_3"/>
            <p:cNvCxnSpPr/>
            <p:nvPr>
              <p:custDataLst>
                <p:tags r:id="rId7"/>
              </p:custDataLst>
            </p:nvPr>
          </p:nvCxnSpPr>
          <p:spPr>
            <a:xfrm flipV="1">
              <a:off x="2711451" y="2324101"/>
              <a:ext cx="0" cy="206216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MH_Other_4"/>
            <p:cNvSpPr/>
            <p:nvPr>
              <p:custDataLst>
                <p:tags r:id="rId8"/>
              </p:custDataLst>
            </p:nvPr>
          </p:nvSpPr>
          <p:spPr>
            <a:xfrm rot="19469008" flipH="1">
              <a:off x="3194370" y="4060236"/>
              <a:ext cx="682786" cy="1211135"/>
            </a:xfrm>
            <a:custGeom>
              <a:avLst/>
              <a:gdLst>
                <a:gd name="connsiteX0" fmla="*/ 110889 w 505166"/>
                <a:gd name="connsiteY0" fmla="*/ 0 h 1076763"/>
                <a:gd name="connsiteX1" fmla="*/ 0 w 505166"/>
                <a:gd name="connsiteY1" fmla="*/ 1076763 h 1076763"/>
                <a:gd name="connsiteX2" fmla="*/ 425557 w 505166"/>
                <a:gd name="connsiteY2" fmla="*/ 773031 h 1076763"/>
                <a:gd name="connsiteX3" fmla="*/ 505166 w 505166"/>
                <a:gd name="connsiteY3" fmla="*/ 0 h 107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166" h="1076763">
                  <a:moveTo>
                    <a:pt x="110889" y="0"/>
                  </a:moveTo>
                  <a:lnTo>
                    <a:pt x="0" y="1076763"/>
                  </a:lnTo>
                  <a:lnTo>
                    <a:pt x="425557" y="773031"/>
                  </a:lnTo>
                  <a:lnTo>
                    <a:pt x="505166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E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cxnSp>
          <p:nvCxnSpPr>
            <p:cNvPr id="96" name="MH_Other_5"/>
            <p:cNvCxnSpPr/>
            <p:nvPr>
              <p:custDataLst>
                <p:tags r:id="rId9"/>
              </p:custDataLst>
            </p:nvPr>
          </p:nvCxnSpPr>
          <p:spPr>
            <a:xfrm flipV="1">
              <a:off x="4457700" y="2324101"/>
              <a:ext cx="0" cy="206216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MH_Other_6"/>
            <p:cNvSpPr/>
            <p:nvPr>
              <p:custDataLst>
                <p:tags r:id="rId10"/>
              </p:custDataLst>
            </p:nvPr>
          </p:nvSpPr>
          <p:spPr>
            <a:xfrm>
              <a:off x="4389967" y="4378325"/>
              <a:ext cx="241300" cy="153988"/>
            </a:xfrm>
            <a:custGeom>
              <a:avLst/>
              <a:gdLst>
                <a:gd name="connsiteX0" fmla="*/ 0 w 224170"/>
                <a:gd name="connsiteY0" fmla="*/ 131957 h 131957"/>
                <a:gd name="connsiteX1" fmla="*/ 112085 w 224170"/>
                <a:gd name="connsiteY1" fmla="*/ 0 h 131957"/>
                <a:gd name="connsiteX2" fmla="*/ 224170 w 224170"/>
                <a:gd name="connsiteY2" fmla="*/ 131957 h 131957"/>
                <a:gd name="connsiteX3" fmla="*/ 0 w 224170"/>
                <a:gd name="connsiteY3" fmla="*/ 131957 h 131957"/>
                <a:gd name="connsiteX0-1" fmla="*/ 0 w 157495"/>
                <a:gd name="connsiteY0-2" fmla="*/ 135132 h 135132"/>
                <a:gd name="connsiteX1-3" fmla="*/ 45410 w 157495"/>
                <a:gd name="connsiteY1-4" fmla="*/ 0 h 135132"/>
                <a:gd name="connsiteX2-5" fmla="*/ 157495 w 157495"/>
                <a:gd name="connsiteY2-6" fmla="*/ 131957 h 135132"/>
                <a:gd name="connsiteX3-7" fmla="*/ 0 w 157495"/>
                <a:gd name="connsiteY3-8" fmla="*/ 135132 h 13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495" h="135132">
                  <a:moveTo>
                    <a:pt x="0" y="135132"/>
                  </a:moveTo>
                  <a:lnTo>
                    <a:pt x="45410" y="0"/>
                  </a:lnTo>
                  <a:lnTo>
                    <a:pt x="157495" y="131957"/>
                  </a:lnTo>
                  <a:lnTo>
                    <a:pt x="0" y="1351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8" name="MH_Other_7"/>
            <p:cNvSpPr/>
            <p:nvPr>
              <p:custDataLst>
                <p:tags r:id="rId11"/>
              </p:custDataLst>
            </p:nvPr>
          </p:nvSpPr>
          <p:spPr>
            <a:xfrm rot="19469008" flipH="1">
              <a:off x="4940621" y="4060238"/>
              <a:ext cx="682789" cy="1211137"/>
            </a:xfrm>
            <a:custGeom>
              <a:avLst/>
              <a:gdLst>
                <a:gd name="connsiteX0" fmla="*/ 110889 w 505166"/>
                <a:gd name="connsiteY0" fmla="*/ 0 h 1076763"/>
                <a:gd name="connsiteX1" fmla="*/ 0 w 505166"/>
                <a:gd name="connsiteY1" fmla="*/ 1076763 h 1076763"/>
                <a:gd name="connsiteX2" fmla="*/ 425557 w 505166"/>
                <a:gd name="connsiteY2" fmla="*/ 773031 h 1076763"/>
                <a:gd name="connsiteX3" fmla="*/ 505166 w 505166"/>
                <a:gd name="connsiteY3" fmla="*/ 0 h 107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166" h="1076763">
                  <a:moveTo>
                    <a:pt x="110889" y="0"/>
                  </a:moveTo>
                  <a:lnTo>
                    <a:pt x="0" y="1076763"/>
                  </a:lnTo>
                  <a:lnTo>
                    <a:pt x="425557" y="773031"/>
                  </a:lnTo>
                  <a:lnTo>
                    <a:pt x="505166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E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cxnSp>
          <p:nvCxnSpPr>
            <p:cNvPr id="99" name="MH_Other_8"/>
            <p:cNvCxnSpPr/>
            <p:nvPr>
              <p:custDataLst>
                <p:tags r:id="rId12"/>
              </p:custDataLst>
            </p:nvPr>
          </p:nvCxnSpPr>
          <p:spPr>
            <a:xfrm flipV="1">
              <a:off x="6206067" y="2324101"/>
              <a:ext cx="0" cy="206216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MH_Other_9"/>
            <p:cNvSpPr/>
            <p:nvPr>
              <p:custDataLst>
                <p:tags r:id="rId13"/>
              </p:custDataLst>
            </p:nvPr>
          </p:nvSpPr>
          <p:spPr>
            <a:xfrm>
              <a:off x="6136218" y="4378325"/>
              <a:ext cx="241300" cy="153988"/>
            </a:xfrm>
            <a:custGeom>
              <a:avLst/>
              <a:gdLst>
                <a:gd name="connsiteX0" fmla="*/ 0 w 224170"/>
                <a:gd name="connsiteY0" fmla="*/ 131957 h 131957"/>
                <a:gd name="connsiteX1" fmla="*/ 112085 w 224170"/>
                <a:gd name="connsiteY1" fmla="*/ 0 h 131957"/>
                <a:gd name="connsiteX2" fmla="*/ 224170 w 224170"/>
                <a:gd name="connsiteY2" fmla="*/ 131957 h 131957"/>
                <a:gd name="connsiteX3" fmla="*/ 0 w 224170"/>
                <a:gd name="connsiteY3" fmla="*/ 131957 h 131957"/>
                <a:gd name="connsiteX0-1" fmla="*/ 0 w 157495"/>
                <a:gd name="connsiteY0-2" fmla="*/ 135132 h 135132"/>
                <a:gd name="connsiteX1-3" fmla="*/ 45410 w 157495"/>
                <a:gd name="connsiteY1-4" fmla="*/ 0 h 135132"/>
                <a:gd name="connsiteX2-5" fmla="*/ 157495 w 157495"/>
                <a:gd name="connsiteY2-6" fmla="*/ 131957 h 135132"/>
                <a:gd name="connsiteX3-7" fmla="*/ 0 w 157495"/>
                <a:gd name="connsiteY3-8" fmla="*/ 135132 h 13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495" h="135132">
                  <a:moveTo>
                    <a:pt x="0" y="135132"/>
                  </a:moveTo>
                  <a:lnTo>
                    <a:pt x="45410" y="0"/>
                  </a:lnTo>
                  <a:lnTo>
                    <a:pt x="157495" y="131957"/>
                  </a:lnTo>
                  <a:lnTo>
                    <a:pt x="0" y="1351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1" name="MH_Other_10"/>
            <p:cNvSpPr/>
            <p:nvPr>
              <p:custDataLst>
                <p:tags r:id="rId14"/>
              </p:custDataLst>
            </p:nvPr>
          </p:nvSpPr>
          <p:spPr>
            <a:xfrm rot="19469008" flipH="1">
              <a:off x="6686869" y="4060236"/>
              <a:ext cx="682786" cy="1211135"/>
            </a:xfrm>
            <a:custGeom>
              <a:avLst/>
              <a:gdLst>
                <a:gd name="connsiteX0" fmla="*/ 110889 w 505166"/>
                <a:gd name="connsiteY0" fmla="*/ 0 h 1076763"/>
                <a:gd name="connsiteX1" fmla="*/ 0 w 505166"/>
                <a:gd name="connsiteY1" fmla="*/ 1076763 h 1076763"/>
                <a:gd name="connsiteX2" fmla="*/ 425557 w 505166"/>
                <a:gd name="connsiteY2" fmla="*/ 773031 h 1076763"/>
                <a:gd name="connsiteX3" fmla="*/ 505166 w 505166"/>
                <a:gd name="connsiteY3" fmla="*/ 0 h 107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166" h="1076763">
                  <a:moveTo>
                    <a:pt x="110889" y="0"/>
                  </a:moveTo>
                  <a:lnTo>
                    <a:pt x="0" y="1076763"/>
                  </a:lnTo>
                  <a:lnTo>
                    <a:pt x="425557" y="773031"/>
                  </a:lnTo>
                  <a:lnTo>
                    <a:pt x="505166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E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cxnSp>
          <p:nvCxnSpPr>
            <p:cNvPr id="102" name="MH_Other_11"/>
            <p:cNvCxnSpPr/>
            <p:nvPr>
              <p:custDataLst>
                <p:tags r:id="rId15"/>
              </p:custDataLst>
            </p:nvPr>
          </p:nvCxnSpPr>
          <p:spPr>
            <a:xfrm flipV="1">
              <a:off x="7952317" y="2324101"/>
              <a:ext cx="0" cy="206216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MH_Other_12"/>
            <p:cNvSpPr/>
            <p:nvPr>
              <p:custDataLst>
                <p:tags r:id="rId16"/>
              </p:custDataLst>
            </p:nvPr>
          </p:nvSpPr>
          <p:spPr>
            <a:xfrm>
              <a:off x="7882467" y="4378325"/>
              <a:ext cx="241300" cy="153988"/>
            </a:xfrm>
            <a:custGeom>
              <a:avLst/>
              <a:gdLst>
                <a:gd name="connsiteX0" fmla="*/ 0 w 224170"/>
                <a:gd name="connsiteY0" fmla="*/ 131957 h 131957"/>
                <a:gd name="connsiteX1" fmla="*/ 112085 w 224170"/>
                <a:gd name="connsiteY1" fmla="*/ 0 h 131957"/>
                <a:gd name="connsiteX2" fmla="*/ 224170 w 224170"/>
                <a:gd name="connsiteY2" fmla="*/ 131957 h 131957"/>
                <a:gd name="connsiteX3" fmla="*/ 0 w 224170"/>
                <a:gd name="connsiteY3" fmla="*/ 131957 h 131957"/>
                <a:gd name="connsiteX0-1" fmla="*/ 0 w 157495"/>
                <a:gd name="connsiteY0-2" fmla="*/ 135132 h 135132"/>
                <a:gd name="connsiteX1-3" fmla="*/ 45410 w 157495"/>
                <a:gd name="connsiteY1-4" fmla="*/ 0 h 135132"/>
                <a:gd name="connsiteX2-5" fmla="*/ 157495 w 157495"/>
                <a:gd name="connsiteY2-6" fmla="*/ 131957 h 135132"/>
                <a:gd name="connsiteX3-7" fmla="*/ 0 w 157495"/>
                <a:gd name="connsiteY3-8" fmla="*/ 135132 h 13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495" h="135132">
                  <a:moveTo>
                    <a:pt x="0" y="135132"/>
                  </a:moveTo>
                  <a:lnTo>
                    <a:pt x="45410" y="0"/>
                  </a:lnTo>
                  <a:lnTo>
                    <a:pt x="157495" y="131957"/>
                  </a:lnTo>
                  <a:lnTo>
                    <a:pt x="0" y="1351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4" name="MH_Other_13"/>
            <p:cNvSpPr/>
            <p:nvPr>
              <p:custDataLst>
                <p:tags r:id="rId17"/>
              </p:custDataLst>
            </p:nvPr>
          </p:nvSpPr>
          <p:spPr>
            <a:xfrm rot="19469008" flipH="1">
              <a:off x="8435013" y="4060330"/>
              <a:ext cx="680917" cy="1211135"/>
            </a:xfrm>
            <a:custGeom>
              <a:avLst/>
              <a:gdLst>
                <a:gd name="connsiteX0" fmla="*/ 110889 w 505166"/>
                <a:gd name="connsiteY0" fmla="*/ 0 h 1076763"/>
                <a:gd name="connsiteX1" fmla="*/ 0 w 505166"/>
                <a:gd name="connsiteY1" fmla="*/ 1076763 h 1076763"/>
                <a:gd name="connsiteX2" fmla="*/ 425556 w 505166"/>
                <a:gd name="connsiteY2" fmla="*/ 773031 h 1076763"/>
                <a:gd name="connsiteX3" fmla="*/ 505166 w 505166"/>
                <a:gd name="connsiteY3" fmla="*/ 0 h 107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166" h="1076763">
                  <a:moveTo>
                    <a:pt x="110889" y="0"/>
                  </a:moveTo>
                  <a:lnTo>
                    <a:pt x="0" y="1076763"/>
                  </a:lnTo>
                  <a:lnTo>
                    <a:pt x="425556" y="773031"/>
                  </a:lnTo>
                  <a:lnTo>
                    <a:pt x="505166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E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4433739" y="1847864"/>
            <a:ext cx="459740" cy="12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solidFill>
                  <a:srgbClr val="F1592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课题申报</a:t>
            </a:r>
            <a:endParaRPr lang="zh-CN" altLang="en-US" b="1" dirty="0" smtClean="0">
              <a:solidFill>
                <a:srgbClr val="F15929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903381" y="1885340"/>
            <a:ext cx="428625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 smtClean="0">
                <a:solidFill>
                  <a:srgbClr val="F1592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经费管理</a:t>
            </a:r>
            <a:endParaRPr lang="zh-CN" altLang="en-US" b="1" dirty="0" smtClean="0">
              <a:solidFill>
                <a:srgbClr val="F15929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138630" y="3644148"/>
            <a:ext cx="428625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 smtClean="0">
                <a:solidFill>
                  <a:srgbClr val="F1592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课题立项</a:t>
            </a:r>
            <a:endParaRPr lang="zh-CN" altLang="en-US" b="1" dirty="0" smtClean="0">
              <a:solidFill>
                <a:srgbClr val="F15929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531763" y="3653003"/>
            <a:ext cx="428625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 smtClean="0">
                <a:solidFill>
                  <a:srgbClr val="F1592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过程管理</a:t>
            </a:r>
            <a:endParaRPr lang="zh-CN" altLang="en-US" b="1" dirty="0" smtClean="0">
              <a:solidFill>
                <a:srgbClr val="F15929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951071" y="3635098"/>
            <a:ext cx="428625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 smtClean="0">
                <a:solidFill>
                  <a:srgbClr val="F1592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成果管理</a:t>
            </a:r>
            <a:endParaRPr lang="zh-CN" altLang="en-US" b="1" dirty="0" smtClean="0">
              <a:solidFill>
                <a:srgbClr val="F15929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45210" y="3664944"/>
            <a:ext cx="428625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 smtClean="0">
                <a:solidFill>
                  <a:srgbClr val="F1592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文档管理</a:t>
            </a:r>
            <a:endParaRPr lang="zh-CN" altLang="en-US" b="1" dirty="0" smtClean="0">
              <a:solidFill>
                <a:srgbClr val="F15929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316264" y="1868638"/>
            <a:ext cx="428625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 smtClean="0">
                <a:solidFill>
                  <a:srgbClr val="F1592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结</a:t>
            </a:r>
            <a:r>
              <a:rPr lang="zh-CN" altLang="en-US" b="1" dirty="0" smtClean="0">
                <a:solidFill>
                  <a:srgbClr val="F1592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题管理</a:t>
            </a:r>
            <a:endParaRPr lang="zh-CN" altLang="en-US" b="1" dirty="0" smtClean="0">
              <a:solidFill>
                <a:srgbClr val="F15929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741612" y="1854644"/>
            <a:ext cx="428625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 smtClean="0">
                <a:solidFill>
                  <a:srgbClr val="F1592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获奖管理</a:t>
            </a:r>
            <a:endParaRPr lang="zh-CN" altLang="en-US" b="1" dirty="0" smtClean="0">
              <a:solidFill>
                <a:srgbClr val="F15929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048" y="1845079"/>
            <a:ext cx="1766803" cy="117669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4" name="Picture 2" descr="C:\Users\fei.wu2\Desktop\PPT图片\图\tooopen_sy_121104657165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869" y="3886236"/>
            <a:ext cx="1659652" cy="126868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90867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77786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实验室管理系统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630" y="761365"/>
            <a:ext cx="10846146" cy="18313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 fontAlgn="auto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实验室管理系统</a:t>
            </a:r>
            <a:r>
              <a:rPr lang="zh-CN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：</a:t>
            </a:r>
            <a:endParaRPr lang="zh-CN" altLang="en-US" sz="18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l"/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实验室管理系统是根据教育部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《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高等学校实验室信息统计标准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》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的需求开发，融合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实验室管理、实验室队伍、实验室建设、实验教学、低值易耗品、仪器设备、系统维护、开放实验、数据导入</a:t>
            </a:r>
            <a:r>
              <a:rPr lang="en-US" altLang="zh-CN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/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导出、数据上报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等功能，实现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跨校区、多院系、多实验室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管理，同时集合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电源控制、视频监控、考勤机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等硬件资源，实现实验室管理一体化、实验操作规范化、实验步骤系统化、实验数据科学化。</a:t>
            </a:r>
            <a:endParaRPr lang="zh-CN" altLang="en-US" sz="1600" b="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08814" y="3614025"/>
            <a:ext cx="4883785" cy="33591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285750" indent="-285750">
              <a:buFont typeface="方正黑体简体" panose="02000000000000000000" pitchFamily="2" charset="-122"/>
              <a:buChar char="☆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科学化的设备管理，方便设备整合调度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1991" y="5145708"/>
            <a:ext cx="4704080" cy="33591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285750" indent="-285750">
              <a:buFont typeface="方正黑体简体" panose="02000000000000000000" pitchFamily="2" charset="-122"/>
              <a:buChar char="☆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  <a:sym typeface="+mn-ea"/>
              </a:rPr>
              <a:t>流程化的项目管理，简化项目监管跟踪工作</a:t>
            </a:r>
            <a:endParaRPr lang="zh-CN" altLang="en-US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31991" y="5646356"/>
            <a:ext cx="4937125" cy="33591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285750" indent="-285750">
              <a:buFont typeface="方正黑体简体" panose="02000000000000000000" pitchFamily="2" charset="-122"/>
              <a:buChar char="☆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  <a:sym typeface="+mn-ea"/>
              </a:rPr>
              <a:t>便捷性的数据统计，支持全面实验教学评估</a:t>
            </a:r>
            <a:endParaRPr lang="zh-CN" altLang="en-US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01195" y="4088762"/>
            <a:ext cx="4744402" cy="33591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285750" indent="-285750">
              <a:buFont typeface="方正黑体简体" panose="02000000000000000000" pitchFamily="2" charset="-122"/>
              <a:buChar char="☆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  <a:sym typeface="+mn-ea"/>
              </a:rPr>
              <a:t>智能化的实验室管理，加强实验室调控监管</a:t>
            </a:r>
            <a:endParaRPr lang="zh-CN" altLang="en-US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25787" y="4627087"/>
            <a:ext cx="4261313" cy="33591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285750" indent="-285750">
              <a:buFont typeface="方正黑体简体" panose="02000000000000000000" pitchFamily="2" charset="-122"/>
              <a:buChar char="☆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  <a:sym typeface="+mn-ea"/>
              </a:rPr>
              <a:t>系统化的教学管理，提升教学互动效果</a:t>
            </a:r>
            <a:endParaRPr lang="zh-CN" altLang="en-US" dirty="0">
              <a:solidFill>
                <a:srgbClr val="00B0F0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18339" y="3125893"/>
            <a:ext cx="4166525" cy="338554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marL="285750" indent="-285750">
              <a:buFont typeface="方正黑体简体" panose="02000000000000000000" pitchFamily="2" charset="-122"/>
              <a:buChar char="☆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门户式的平台搭建，彰显实验室特色风采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4908892" y="3268195"/>
            <a:ext cx="443711" cy="420825"/>
          </a:xfrm>
          <a:custGeom>
            <a:avLst/>
            <a:gdLst>
              <a:gd name="T0" fmla="*/ 234 w 285"/>
              <a:gd name="T1" fmla="*/ 84 h 223"/>
              <a:gd name="T2" fmla="*/ 225 w 285"/>
              <a:gd name="T3" fmla="*/ 84 h 223"/>
              <a:gd name="T4" fmla="*/ 207 w 285"/>
              <a:gd name="T5" fmla="*/ 79 h 223"/>
              <a:gd name="T6" fmla="*/ 207 w 285"/>
              <a:gd name="T7" fmla="*/ 99 h 223"/>
              <a:gd name="T8" fmla="*/ 207 w 285"/>
              <a:gd name="T9" fmla="*/ 79 h 223"/>
              <a:gd name="T10" fmla="*/ 224 w 285"/>
              <a:gd name="T11" fmla="*/ 73 h 223"/>
              <a:gd name="T12" fmla="*/ 224 w 285"/>
              <a:gd name="T13" fmla="*/ 60 h 223"/>
              <a:gd name="T14" fmla="*/ 282 w 285"/>
              <a:gd name="T15" fmla="*/ 88 h 223"/>
              <a:gd name="T16" fmla="*/ 270 w 285"/>
              <a:gd name="T17" fmla="*/ 85 h 223"/>
              <a:gd name="T18" fmla="*/ 147 w 285"/>
              <a:gd name="T19" fmla="*/ 96 h 223"/>
              <a:gd name="T20" fmla="*/ 211 w 285"/>
              <a:gd name="T21" fmla="*/ 26 h 223"/>
              <a:gd name="T22" fmla="*/ 220 w 285"/>
              <a:gd name="T23" fmla="*/ 17 h 223"/>
              <a:gd name="T24" fmla="*/ 282 w 285"/>
              <a:gd name="T25" fmla="*/ 88 h 223"/>
              <a:gd name="T26" fmla="*/ 224 w 285"/>
              <a:gd name="T27" fmla="*/ 39 h 223"/>
              <a:gd name="T28" fmla="*/ 161 w 285"/>
              <a:gd name="T29" fmla="*/ 101 h 223"/>
              <a:gd name="T30" fmla="*/ 261 w 285"/>
              <a:gd name="T31" fmla="*/ 76 h 223"/>
              <a:gd name="T32" fmla="*/ 113 w 285"/>
              <a:gd name="T33" fmla="*/ 153 h 223"/>
              <a:gd name="T34" fmla="*/ 113 w 285"/>
              <a:gd name="T35" fmla="*/ 132 h 223"/>
              <a:gd name="T36" fmla="*/ 83 w 285"/>
              <a:gd name="T37" fmla="*/ 126 h 223"/>
              <a:gd name="T38" fmla="*/ 83 w 285"/>
              <a:gd name="T39" fmla="*/ 147 h 223"/>
              <a:gd name="T40" fmla="*/ 83 w 285"/>
              <a:gd name="T41" fmla="*/ 126 h 223"/>
              <a:gd name="T42" fmla="*/ 104 w 285"/>
              <a:gd name="T43" fmla="*/ 111 h 223"/>
              <a:gd name="T44" fmla="*/ 104 w 285"/>
              <a:gd name="T45" fmla="*/ 126 h 223"/>
              <a:gd name="T46" fmla="*/ 190 w 285"/>
              <a:gd name="T47" fmla="*/ 187 h 223"/>
              <a:gd name="T48" fmla="*/ 27 w 285"/>
              <a:gd name="T49" fmla="*/ 223 h 223"/>
              <a:gd name="T50" fmla="*/ 71 w 285"/>
              <a:gd name="T51" fmla="*/ 75 h 223"/>
              <a:gd name="T52" fmla="*/ 69 w 285"/>
              <a:gd name="T53" fmla="*/ 36 h 223"/>
              <a:gd name="T54" fmla="*/ 69 w 285"/>
              <a:gd name="T55" fmla="*/ 23 h 223"/>
              <a:gd name="T56" fmla="*/ 73 w 285"/>
              <a:gd name="T57" fmla="*/ 0 h 223"/>
              <a:gd name="T58" fmla="*/ 117 w 285"/>
              <a:gd name="T59" fmla="*/ 23 h 223"/>
              <a:gd name="T60" fmla="*/ 134 w 285"/>
              <a:gd name="T61" fmla="*/ 30 h 223"/>
              <a:gd name="T62" fmla="*/ 125 w 285"/>
              <a:gd name="T63" fmla="*/ 36 h 223"/>
              <a:gd name="T64" fmla="*/ 190 w 285"/>
              <a:gd name="T65" fmla="*/ 187 h 223"/>
              <a:gd name="T66" fmla="*/ 114 w 285"/>
              <a:gd name="T67" fmla="*/ 82 h 223"/>
              <a:gd name="T68" fmla="*/ 84 w 285"/>
              <a:gd name="T69" fmla="*/ 79 h 223"/>
              <a:gd name="T70" fmla="*/ 37 w 285"/>
              <a:gd name="T71" fmla="*/ 160 h 223"/>
              <a:gd name="T72" fmla="*/ 36 w 285"/>
              <a:gd name="T73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5" h="223">
                <a:moveTo>
                  <a:pt x="229" y="79"/>
                </a:moveTo>
                <a:cubicBezTo>
                  <a:pt x="232" y="79"/>
                  <a:pt x="234" y="82"/>
                  <a:pt x="234" y="84"/>
                </a:cubicBezTo>
                <a:cubicBezTo>
                  <a:pt x="234" y="87"/>
                  <a:pt x="232" y="89"/>
                  <a:pt x="229" y="89"/>
                </a:cubicBezTo>
                <a:cubicBezTo>
                  <a:pt x="227" y="89"/>
                  <a:pt x="225" y="87"/>
                  <a:pt x="225" y="84"/>
                </a:cubicBezTo>
                <a:cubicBezTo>
                  <a:pt x="225" y="82"/>
                  <a:pt x="227" y="79"/>
                  <a:pt x="229" y="79"/>
                </a:cubicBezTo>
                <a:close/>
                <a:moveTo>
                  <a:pt x="207" y="79"/>
                </a:moveTo>
                <a:cubicBezTo>
                  <a:pt x="202" y="79"/>
                  <a:pt x="198" y="84"/>
                  <a:pt x="198" y="89"/>
                </a:cubicBezTo>
                <a:cubicBezTo>
                  <a:pt x="198" y="95"/>
                  <a:pt x="202" y="99"/>
                  <a:pt x="207" y="99"/>
                </a:cubicBezTo>
                <a:cubicBezTo>
                  <a:pt x="213" y="99"/>
                  <a:pt x="217" y="95"/>
                  <a:pt x="217" y="89"/>
                </a:cubicBezTo>
                <a:cubicBezTo>
                  <a:pt x="217" y="84"/>
                  <a:pt x="213" y="79"/>
                  <a:pt x="207" y="79"/>
                </a:cubicBezTo>
                <a:close/>
                <a:moveTo>
                  <a:pt x="217" y="66"/>
                </a:moveTo>
                <a:cubicBezTo>
                  <a:pt x="217" y="70"/>
                  <a:pt x="220" y="73"/>
                  <a:pt x="224" y="73"/>
                </a:cubicBezTo>
                <a:cubicBezTo>
                  <a:pt x="228" y="73"/>
                  <a:pt x="231" y="70"/>
                  <a:pt x="231" y="66"/>
                </a:cubicBezTo>
                <a:cubicBezTo>
                  <a:pt x="231" y="62"/>
                  <a:pt x="228" y="60"/>
                  <a:pt x="224" y="60"/>
                </a:cubicBezTo>
                <a:cubicBezTo>
                  <a:pt x="220" y="60"/>
                  <a:pt x="217" y="62"/>
                  <a:pt x="217" y="66"/>
                </a:cubicBezTo>
                <a:close/>
                <a:moveTo>
                  <a:pt x="282" y="88"/>
                </a:moveTo>
                <a:cubicBezTo>
                  <a:pt x="280" y="91"/>
                  <a:pt x="276" y="91"/>
                  <a:pt x="273" y="88"/>
                </a:cubicBezTo>
                <a:cubicBezTo>
                  <a:pt x="270" y="85"/>
                  <a:pt x="270" y="85"/>
                  <a:pt x="270" y="85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47" y="96"/>
                  <a:pt x="147" y="96"/>
                  <a:pt x="147" y="96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09" y="24"/>
                  <a:pt x="209" y="20"/>
                  <a:pt x="211" y="17"/>
                </a:cubicBezTo>
                <a:cubicBezTo>
                  <a:pt x="214" y="15"/>
                  <a:pt x="218" y="15"/>
                  <a:pt x="220" y="17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5" y="82"/>
                  <a:pt x="285" y="86"/>
                  <a:pt x="282" y="88"/>
                </a:cubicBezTo>
                <a:close/>
                <a:moveTo>
                  <a:pt x="261" y="76"/>
                </a:moveTo>
                <a:cubicBezTo>
                  <a:pt x="224" y="39"/>
                  <a:pt x="224" y="39"/>
                  <a:pt x="224" y="39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236" y="101"/>
                  <a:pt x="236" y="101"/>
                  <a:pt x="236" y="101"/>
                </a:cubicBezTo>
                <a:lnTo>
                  <a:pt x="261" y="76"/>
                </a:lnTo>
                <a:close/>
                <a:moveTo>
                  <a:pt x="102" y="142"/>
                </a:moveTo>
                <a:cubicBezTo>
                  <a:pt x="102" y="148"/>
                  <a:pt x="107" y="153"/>
                  <a:pt x="113" y="153"/>
                </a:cubicBezTo>
                <a:cubicBezTo>
                  <a:pt x="118" y="153"/>
                  <a:pt x="123" y="148"/>
                  <a:pt x="123" y="142"/>
                </a:cubicBezTo>
                <a:cubicBezTo>
                  <a:pt x="123" y="136"/>
                  <a:pt x="118" y="132"/>
                  <a:pt x="113" y="132"/>
                </a:cubicBezTo>
                <a:cubicBezTo>
                  <a:pt x="107" y="132"/>
                  <a:pt x="102" y="136"/>
                  <a:pt x="102" y="142"/>
                </a:cubicBezTo>
                <a:close/>
                <a:moveTo>
                  <a:pt x="83" y="126"/>
                </a:moveTo>
                <a:cubicBezTo>
                  <a:pt x="77" y="126"/>
                  <a:pt x="73" y="131"/>
                  <a:pt x="73" y="137"/>
                </a:cubicBezTo>
                <a:cubicBezTo>
                  <a:pt x="73" y="142"/>
                  <a:pt x="77" y="147"/>
                  <a:pt x="83" y="147"/>
                </a:cubicBezTo>
                <a:cubicBezTo>
                  <a:pt x="89" y="147"/>
                  <a:pt x="93" y="142"/>
                  <a:pt x="93" y="137"/>
                </a:cubicBezTo>
                <a:cubicBezTo>
                  <a:pt x="93" y="131"/>
                  <a:pt x="89" y="126"/>
                  <a:pt x="83" y="126"/>
                </a:cubicBezTo>
                <a:close/>
                <a:moveTo>
                  <a:pt x="112" y="119"/>
                </a:moveTo>
                <a:cubicBezTo>
                  <a:pt x="112" y="115"/>
                  <a:pt x="108" y="111"/>
                  <a:pt x="104" y="111"/>
                </a:cubicBezTo>
                <a:cubicBezTo>
                  <a:pt x="100" y="111"/>
                  <a:pt x="97" y="115"/>
                  <a:pt x="97" y="119"/>
                </a:cubicBezTo>
                <a:cubicBezTo>
                  <a:pt x="97" y="123"/>
                  <a:pt x="100" y="126"/>
                  <a:pt x="104" y="126"/>
                </a:cubicBezTo>
                <a:cubicBezTo>
                  <a:pt x="108" y="126"/>
                  <a:pt x="112" y="123"/>
                  <a:pt x="112" y="119"/>
                </a:cubicBezTo>
                <a:close/>
                <a:moveTo>
                  <a:pt x="190" y="187"/>
                </a:moveTo>
                <a:cubicBezTo>
                  <a:pt x="197" y="205"/>
                  <a:pt x="190" y="223"/>
                  <a:pt x="170" y="223"/>
                </a:cubicBezTo>
                <a:cubicBezTo>
                  <a:pt x="27" y="223"/>
                  <a:pt x="27" y="223"/>
                  <a:pt x="27" y="223"/>
                </a:cubicBezTo>
                <a:cubicBezTo>
                  <a:pt x="7" y="223"/>
                  <a:pt x="0" y="206"/>
                  <a:pt x="6" y="187"/>
                </a:cubicBezTo>
                <a:cubicBezTo>
                  <a:pt x="6" y="187"/>
                  <a:pt x="31" y="141"/>
                  <a:pt x="71" y="75"/>
                </a:cubicBezTo>
                <a:cubicBezTo>
                  <a:pt x="71" y="36"/>
                  <a:pt x="71" y="36"/>
                  <a:pt x="71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5" y="36"/>
                  <a:pt x="62" y="33"/>
                  <a:pt x="62" y="30"/>
                </a:cubicBezTo>
                <a:cubicBezTo>
                  <a:pt x="62" y="26"/>
                  <a:pt x="65" y="23"/>
                  <a:pt x="6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3" y="0"/>
                  <a:pt x="73" y="0"/>
                  <a:pt x="7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31" y="23"/>
                  <a:pt x="134" y="26"/>
                  <a:pt x="134" y="30"/>
                </a:cubicBezTo>
                <a:cubicBezTo>
                  <a:pt x="134" y="33"/>
                  <a:pt x="131" y="36"/>
                  <a:pt x="128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66" y="141"/>
                  <a:pt x="190" y="187"/>
                  <a:pt x="190" y="187"/>
                </a:cubicBezTo>
                <a:close/>
                <a:moveTo>
                  <a:pt x="160" y="162"/>
                </a:moveTo>
                <a:cubicBezTo>
                  <a:pt x="157" y="156"/>
                  <a:pt x="124" y="98"/>
                  <a:pt x="114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3" y="82"/>
                  <a:pt x="83" y="82"/>
                  <a:pt x="83" y="82"/>
                </a:cubicBezTo>
                <a:cubicBezTo>
                  <a:pt x="72" y="99"/>
                  <a:pt x="41" y="154"/>
                  <a:pt x="37" y="160"/>
                </a:cubicBezTo>
                <a:cubicBezTo>
                  <a:pt x="37" y="160"/>
                  <a:pt x="37" y="161"/>
                  <a:pt x="36" y="162"/>
                </a:cubicBezTo>
                <a:cubicBezTo>
                  <a:pt x="36" y="162"/>
                  <a:pt x="36" y="162"/>
                  <a:pt x="36" y="162"/>
                </a:cubicBezTo>
                <a:lnTo>
                  <a:pt x="160" y="16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0015" tIns="60007" rIns="120015" bIns="60007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053792" y="3242817"/>
            <a:ext cx="411459" cy="484463"/>
            <a:chOff x="5680080" y="2749551"/>
            <a:chExt cx="547684" cy="742949"/>
          </a:xfrm>
          <a:solidFill>
            <a:schemeClr val="accent6">
              <a:lumMod val="75000"/>
            </a:schemeClr>
          </a:solidFill>
        </p:grpSpPr>
        <p:sp>
          <p:nvSpPr>
            <p:cNvPr id="53" name="Freeform 13"/>
            <p:cNvSpPr/>
            <p:nvPr/>
          </p:nvSpPr>
          <p:spPr bwMode="auto">
            <a:xfrm>
              <a:off x="5680080" y="2749551"/>
              <a:ext cx="454026" cy="641351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6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27" name="Freeform 890"/>
          <p:cNvSpPr>
            <a:spLocks noEditPoints="1"/>
          </p:cNvSpPr>
          <p:nvPr/>
        </p:nvSpPr>
        <p:spPr bwMode="auto">
          <a:xfrm>
            <a:off x="1280496" y="4532532"/>
            <a:ext cx="481943" cy="386682"/>
          </a:xfrm>
          <a:custGeom>
            <a:avLst/>
            <a:gdLst>
              <a:gd name="T0" fmla="*/ 143 w 218"/>
              <a:gd name="T1" fmla="*/ 46 h 158"/>
              <a:gd name="T2" fmla="*/ 137 w 218"/>
              <a:gd name="T3" fmla="*/ 52 h 158"/>
              <a:gd name="T4" fmla="*/ 127 w 218"/>
              <a:gd name="T5" fmla="*/ 104 h 158"/>
              <a:gd name="T6" fmla="*/ 81 w 218"/>
              <a:gd name="T7" fmla="*/ 93 h 158"/>
              <a:gd name="T8" fmla="*/ 81 w 218"/>
              <a:gd name="T9" fmla="*/ 46 h 158"/>
              <a:gd name="T10" fmla="*/ 75 w 218"/>
              <a:gd name="T11" fmla="*/ 34 h 158"/>
              <a:gd name="T12" fmla="*/ 99 w 218"/>
              <a:gd name="T13" fmla="*/ 45 h 158"/>
              <a:gd name="T14" fmla="*/ 96 w 218"/>
              <a:gd name="T15" fmla="*/ 51 h 158"/>
              <a:gd name="T16" fmla="*/ 96 w 218"/>
              <a:gd name="T17" fmla="*/ 90 h 158"/>
              <a:gd name="T18" fmla="*/ 117 w 218"/>
              <a:gd name="T19" fmla="*/ 90 h 158"/>
              <a:gd name="T20" fmla="*/ 123 w 218"/>
              <a:gd name="T21" fmla="*/ 84 h 158"/>
              <a:gd name="T22" fmla="*/ 123 w 218"/>
              <a:gd name="T23" fmla="*/ 45 h 158"/>
              <a:gd name="T24" fmla="*/ 119 w 218"/>
              <a:gd name="T25" fmla="*/ 34 h 158"/>
              <a:gd name="T26" fmla="*/ 149 w 218"/>
              <a:gd name="T27" fmla="*/ 28 h 158"/>
              <a:gd name="T28" fmla="*/ 113 w 218"/>
              <a:gd name="T29" fmla="*/ 51 h 158"/>
              <a:gd name="T30" fmla="*/ 117 w 218"/>
              <a:gd name="T31" fmla="*/ 84 h 158"/>
              <a:gd name="T32" fmla="*/ 102 w 218"/>
              <a:gd name="T33" fmla="*/ 51 h 158"/>
              <a:gd name="T34" fmla="*/ 106 w 218"/>
              <a:gd name="T35" fmla="*/ 28 h 158"/>
              <a:gd name="T36" fmla="*/ 69 w 218"/>
              <a:gd name="T37" fmla="*/ 52 h 158"/>
              <a:gd name="T38" fmla="*/ 75 w 218"/>
              <a:gd name="T39" fmla="*/ 96 h 158"/>
              <a:gd name="T40" fmla="*/ 129 w 218"/>
              <a:gd name="T41" fmla="*/ 110 h 158"/>
              <a:gd name="T42" fmla="*/ 144 w 218"/>
              <a:gd name="T43" fmla="*/ 52 h 158"/>
              <a:gd name="T44" fmla="*/ 149 w 218"/>
              <a:gd name="T45" fmla="*/ 28 h 158"/>
              <a:gd name="T46" fmla="*/ 206 w 218"/>
              <a:gd name="T47" fmla="*/ 16 h 158"/>
              <a:gd name="T48" fmla="*/ 26 w 218"/>
              <a:gd name="T49" fmla="*/ 0 h 158"/>
              <a:gd name="T50" fmla="*/ 12 w 218"/>
              <a:gd name="T51" fmla="*/ 135 h 158"/>
              <a:gd name="T52" fmla="*/ 0 w 218"/>
              <a:gd name="T53" fmla="*/ 141 h 158"/>
              <a:gd name="T54" fmla="*/ 203 w 218"/>
              <a:gd name="T55" fmla="*/ 158 h 158"/>
              <a:gd name="T56" fmla="*/ 218 w 218"/>
              <a:gd name="T57" fmla="*/ 135 h 158"/>
              <a:gd name="T58" fmla="*/ 120 w 218"/>
              <a:gd name="T59" fmla="*/ 149 h 158"/>
              <a:gd name="T60" fmla="*/ 90 w 218"/>
              <a:gd name="T61" fmla="*/ 145 h 158"/>
              <a:gd name="T62" fmla="*/ 120 w 218"/>
              <a:gd name="T63" fmla="*/ 140 h 158"/>
              <a:gd name="T64" fmla="*/ 120 w 218"/>
              <a:gd name="T65" fmla="*/ 149 h 158"/>
              <a:gd name="T66" fmla="*/ 186 w 218"/>
              <a:gd name="T67" fmla="*/ 124 h 158"/>
              <a:gd name="T68" fmla="*/ 24 w 218"/>
              <a:gd name="T69" fmla="*/ 117 h 158"/>
              <a:gd name="T70" fmla="*/ 33 w 218"/>
              <a:gd name="T71" fmla="*/ 14 h 158"/>
              <a:gd name="T72" fmla="*/ 192 w 218"/>
              <a:gd name="T73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8" h="158">
                <a:moveTo>
                  <a:pt x="143" y="34"/>
                </a:moveTo>
                <a:cubicBezTo>
                  <a:pt x="143" y="46"/>
                  <a:pt x="143" y="46"/>
                  <a:pt x="143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52"/>
                  <a:pt x="137" y="52"/>
                  <a:pt x="137" y="52"/>
                </a:cubicBezTo>
                <a:cubicBezTo>
                  <a:pt x="137" y="93"/>
                  <a:pt x="137" y="93"/>
                  <a:pt x="137" y="93"/>
                </a:cubicBezTo>
                <a:cubicBezTo>
                  <a:pt x="127" y="104"/>
                  <a:pt x="127" y="104"/>
                  <a:pt x="127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81" y="93"/>
                  <a:pt x="81" y="93"/>
                  <a:pt x="81" y="93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46"/>
                  <a:pt x="81" y="46"/>
                  <a:pt x="81" y="46"/>
                </a:cubicBezTo>
                <a:cubicBezTo>
                  <a:pt x="75" y="46"/>
                  <a:pt x="75" y="46"/>
                  <a:pt x="75" y="46"/>
                </a:cubicBezTo>
                <a:cubicBezTo>
                  <a:pt x="75" y="34"/>
                  <a:pt x="75" y="34"/>
                  <a:pt x="75" y="34"/>
                </a:cubicBezTo>
                <a:cubicBezTo>
                  <a:pt x="99" y="34"/>
                  <a:pt x="99" y="34"/>
                  <a:pt x="99" y="34"/>
                </a:cubicBezTo>
                <a:cubicBezTo>
                  <a:pt x="99" y="45"/>
                  <a:pt x="99" y="45"/>
                  <a:pt x="99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96" y="51"/>
                  <a:pt x="96" y="51"/>
                  <a:pt x="96" y="51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90"/>
                  <a:pt x="96" y="90"/>
                  <a:pt x="96" y="90"/>
                </a:cubicBezTo>
                <a:cubicBezTo>
                  <a:pt x="102" y="90"/>
                  <a:pt x="102" y="90"/>
                  <a:pt x="102" y="90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3" y="51"/>
                  <a:pt x="123" y="51"/>
                  <a:pt x="123" y="51"/>
                </a:cubicBezTo>
                <a:cubicBezTo>
                  <a:pt x="123" y="45"/>
                  <a:pt x="123" y="45"/>
                  <a:pt x="123" y="45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43" y="34"/>
                  <a:pt x="143" y="34"/>
                  <a:pt x="143" y="34"/>
                </a:cubicBezTo>
                <a:close/>
                <a:moveTo>
                  <a:pt x="149" y="28"/>
                </a:moveTo>
                <a:cubicBezTo>
                  <a:pt x="113" y="28"/>
                  <a:pt x="113" y="28"/>
                  <a:pt x="113" y="28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102" y="51"/>
                  <a:pt x="102" y="51"/>
                  <a:pt x="102" y="51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69" y="28"/>
                  <a:pt x="69" y="28"/>
                  <a:pt x="69" y="28"/>
                </a:cubicBezTo>
                <a:cubicBezTo>
                  <a:pt x="69" y="52"/>
                  <a:pt x="69" y="52"/>
                  <a:pt x="69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96"/>
                  <a:pt x="75" y="96"/>
                  <a:pt x="75" y="96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129" y="110"/>
                  <a:pt x="129" y="110"/>
                  <a:pt x="129" y="110"/>
                </a:cubicBezTo>
                <a:cubicBezTo>
                  <a:pt x="144" y="96"/>
                  <a:pt x="144" y="96"/>
                  <a:pt x="144" y="96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2"/>
                  <a:pt x="149" y="52"/>
                  <a:pt x="149" y="52"/>
                </a:cubicBezTo>
                <a:cubicBezTo>
                  <a:pt x="149" y="28"/>
                  <a:pt x="149" y="28"/>
                  <a:pt x="149" y="28"/>
                </a:cubicBezTo>
                <a:close/>
                <a:moveTo>
                  <a:pt x="206" y="135"/>
                </a:moveTo>
                <a:cubicBezTo>
                  <a:pt x="206" y="16"/>
                  <a:pt x="206" y="16"/>
                  <a:pt x="206" y="16"/>
                </a:cubicBezTo>
                <a:cubicBezTo>
                  <a:pt x="206" y="7"/>
                  <a:pt x="199" y="0"/>
                  <a:pt x="191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2" y="7"/>
                  <a:pt x="12" y="16"/>
                </a:cubicBezTo>
                <a:cubicBezTo>
                  <a:pt x="12" y="135"/>
                  <a:pt x="12" y="135"/>
                  <a:pt x="12" y="13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50"/>
                  <a:pt x="7" y="158"/>
                  <a:pt x="16" y="158"/>
                </a:cubicBezTo>
                <a:cubicBezTo>
                  <a:pt x="203" y="158"/>
                  <a:pt x="203" y="158"/>
                  <a:pt x="203" y="158"/>
                </a:cubicBezTo>
                <a:cubicBezTo>
                  <a:pt x="211" y="158"/>
                  <a:pt x="218" y="150"/>
                  <a:pt x="218" y="141"/>
                </a:cubicBezTo>
                <a:cubicBezTo>
                  <a:pt x="218" y="135"/>
                  <a:pt x="218" y="135"/>
                  <a:pt x="218" y="135"/>
                </a:cubicBezTo>
                <a:lnTo>
                  <a:pt x="206" y="135"/>
                </a:lnTo>
                <a:close/>
                <a:moveTo>
                  <a:pt x="120" y="149"/>
                </a:moveTo>
                <a:cubicBezTo>
                  <a:pt x="94" y="149"/>
                  <a:pt x="94" y="149"/>
                  <a:pt x="94" y="149"/>
                </a:cubicBezTo>
                <a:cubicBezTo>
                  <a:pt x="92" y="149"/>
                  <a:pt x="90" y="147"/>
                  <a:pt x="90" y="145"/>
                </a:cubicBezTo>
                <a:cubicBezTo>
                  <a:pt x="90" y="142"/>
                  <a:pt x="92" y="140"/>
                  <a:pt x="94" y="140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3" y="140"/>
                  <a:pt x="125" y="142"/>
                  <a:pt x="125" y="145"/>
                </a:cubicBezTo>
                <a:cubicBezTo>
                  <a:pt x="125" y="147"/>
                  <a:pt x="123" y="149"/>
                  <a:pt x="120" y="149"/>
                </a:cubicBezTo>
                <a:close/>
                <a:moveTo>
                  <a:pt x="192" y="117"/>
                </a:moveTo>
                <a:cubicBezTo>
                  <a:pt x="192" y="120"/>
                  <a:pt x="190" y="124"/>
                  <a:pt x="186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27" y="124"/>
                  <a:pt x="24" y="120"/>
                  <a:pt x="24" y="117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17"/>
                  <a:pt x="27" y="14"/>
                  <a:pt x="33" y="14"/>
                </a:cubicBezTo>
                <a:cubicBezTo>
                  <a:pt x="188" y="14"/>
                  <a:pt x="188" y="14"/>
                  <a:pt x="188" y="14"/>
                </a:cubicBezTo>
                <a:cubicBezTo>
                  <a:pt x="190" y="14"/>
                  <a:pt x="192" y="17"/>
                  <a:pt x="192" y="21"/>
                </a:cubicBezTo>
                <a:lnTo>
                  <a:pt x="192" y="11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0015" tIns="60007" rIns="120015" bIns="60007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58921" y="4532115"/>
            <a:ext cx="393682" cy="445097"/>
            <a:chOff x="1189682" y="2241840"/>
            <a:chExt cx="542181" cy="616967"/>
          </a:xfrm>
          <a:solidFill>
            <a:schemeClr val="accent6">
              <a:lumMod val="75000"/>
            </a:schemeClr>
          </a:solidFill>
        </p:grpSpPr>
        <p:sp>
          <p:nvSpPr>
            <p:cNvPr id="44" name="Freeform 68"/>
            <p:cNvSpPr>
              <a:spLocks noEditPoints="1"/>
            </p:cNvSpPr>
            <p:nvPr/>
          </p:nvSpPr>
          <p:spPr bwMode="auto">
            <a:xfrm>
              <a:off x="1189682" y="2241840"/>
              <a:ext cx="246787" cy="44870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6858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9" name="Freeform 69"/>
            <p:cNvSpPr>
              <a:spLocks noEditPoints="1"/>
            </p:cNvSpPr>
            <p:nvPr/>
          </p:nvSpPr>
          <p:spPr bwMode="auto">
            <a:xfrm>
              <a:off x="1477598" y="2410103"/>
              <a:ext cx="254265" cy="44870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6858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51" name="Freeform 70"/>
            <p:cNvSpPr/>
            <p:nvPr/>
          </p:nvSpPr>
          <p:spPr bwMode="auto">
            <a:xfrm>
              <a:off x="1458903" y="2268014"/>
              <a:ext cx="149567" cy="123395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6858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52" name="Freeform 71"/>
            <p:cNvSpPr/>
            <p:nvPr/>
          </p:nvSpPr>
          <p:spPr bwMode="auto">
            <a:xfrm>
              <a:off x="1324293" y="2716717"/>
              <a:ext cx="123395" cy="123395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6858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053792" y="4565282"/>
            <a:ext cx="459719" cy="336521"/>
            <a:chOff x="3837" y="5283"/>
            <a:chExt cx="1158" cy="768"/>
          </a:xfrm>
          <a:solidFill>
            <a:schemeClr val="accent6">
              <a:lumMod val="75000"/>
            </a:schemeClr>
          </a:solidFill>
        </p:grpSpPr>
        <p:sp>
          <p:nvSpPr>
            <p:cNvPr id="37" name="Freeform 101"/>
            <p:cNvSpPr>
              <a:spLocks noEditPoints="1"/>
            </p:cNvSpPr>
            <p:nvPr/>
          </p:nvSpPr>
          <p:spPr bwMode="auto">
            <a:xfrm>
              <a:off x="3837" y="5283"/>
              <a:ext cx="1158" cy="768"/>
            </a:xfrm>
            <a:custGeom>
              <a:avLst/>
              <a:gdLst/>
              <a:ahLst/>
              <a:cxnLst>
                <a:cxn ang="0">
                  <a:pos x="77" y="43"/>
                </a:cxn>
                <a:cxn ang="0">
                  <a:pos x="77" y="47"/>
                </a:cxn>
                <a:cxn ang="0">
                  <a:pos x="70" y="51"/>
                </a:cxn>
                <a:cxn ang="0">
                  <a:pos x="6" y="51"/>
                </a:cxn>
                <a:cxn ang="0">
                  <a:pos x="0" y="47"/>
                </a:cxn>
                <a:cxn ang="0">
                  <a:pos x="0" y="43"/>
                </a:cxn>
                <a:cxn ang="0">
                  <a:pos x="6" y="43"/>
                </a:cxn>
                <a:cxn ang="0">
                  <a:pos x="70" y="43"/>
                </a:cxn>
                <a:cxn ang="0">
                  <a:pos x="77" y="43"/>
                </a:cxn>
                <a:cxn ang="0">
                  <a:pos x="10" y="34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60" y="0"/>
                </a:cxn>
                <a:cxn ang="0">
                  <a:pos x="67" y="6"/>
                </a:cxn>
                <a:cxn ang="0">
                  <a:pos x="67" y="34"/>
                </a:cxn>
                <a:cxn ang="0">
                  <a:pos x="60" y="41"/>
                </a:cxn>
                <a:cxn ang="0">
                  <a:pos x="16" y="41"/>
                </a:cxn>
                <a:cxn ang="0">
                  <a:pos x="10" y="34"/>
                </a:cxn>
                <a:cxn ang="0">
                  <a:pos x="15" y="34"/>
                </a:cxn>
                <a:cxn ang="0">
                  <a:pos x="16" y="36"/>
                </a:cxn>
                <a:cxn ang="0">
                  <a:pos x="60" y="36"/>
                </a:cxn>
                <a:cxn ang="0">
                  <a:pos x="61" y="34"/>
                </a:cxn>
                <a:cxn ang="0">
                  <a:pos x="61" y="6"/>
                </a:cxn>
                <a:cxn ang="0">
                  <a:pos x="60" y="5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34"/>
                </a:cxn>
                <a:cxn ang="0">
                  <a:pos x="42" y="47"/>
                </a:cxn>
                <a:cxn ang="0">
                  <a:pos x="42" y="46"/>
                </a:cxn>
                <a:cxn ang="0">
                  <a:pos x="35" y="46"/>
                </a:cxn>
                <a:cxn ang="0">
                  <a:pos x="34" y="47"/>
                </a:cxn>
                <a:cxn ang="0">
                  <a:pos x="35" y="47"/>
                </a:cxn>
                <a:cxn ang="0">
                  <a:pos x="42" y="47"/>
                </a:cxn>
                <a:cxn ang="0">
                  <a:pos x="42" y="47"/>
                </a:cxn>
              </a:cxnLst>
              <a:rect l="0" t="0" r="r" b="b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5" tIns="60007" rIns="120015" bIns="60007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68580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142" y="5385"/>
              <a:ext cx="547" cy="409"/>
              <a:chOff x="9438084" y="4374245"/>
              <a:chExt cx="661832" cy="484347"/>
            </a:xfrm>
            <a:grpFill/>
          </p:grpSpPr>
          <p:sp>
            <p:nvSpPr>
              <p:cNvPr id="42" name="任意多边形 41"/>
              <p:cNvSpPr/>
              <p:nvPr/>
            </p:nvSpPr>
            <p:spPr bwMode="auto">
              <a:xfrm>
                <a:off x="9457655" y="4459517"/>
                <a:ext cx="526322" cy="399075"/>
              </a:xfrm>
              <a:custGeom>
                <a:avLst/>
                <a:gdLst>
                  <a:gd name="connsiteX0" fmla="*/ 96105 w 628567"/>
                  <a:gd name="connsiteY0" fmla="*/ 192304 h 476598"/>
                  <a:gd name="connsiteX1" fmla="*/ 96105 w 628567"/>
                  <a:gd name="connsiteY1" fmla="*/ 476598 h 476598"/>
                  <a:gd name="connsiteX2" fmla="*/ 0 w 628567"/>
                  <a:gd name="connsiteY2" fmla="*/ 476598 h 476598"/>
                  <a:gd name="connsiteX3" fmla="*/ 0 w 628567"/>
                  <a:gd name="connsiteY3" fmla="*/ 267440 h 476598"/>
                  <a:gd name="connsiteX4" fmla="*/ 451079 w 628567"/>
                  <a:gd name="connsiteY4" fmla="*/ 149738 h 476598"/>
                  <a:gd name="connsiteX5" fmla="*/ 451079 w 628567"/>
                  <a:gd name="connsiteY5" fmla="*/ 476598 h 476598"/>
                  <a:gd name="connsiteX6" fmla="*/ 354974 w 628567"/>
                  <a:gd name="connsiteY6" fmla="*/ 476598 h 476598"/>
                  <a:gd name="connsiteX7" fmla="*/ 354974 w 628567"/>
                  <a:gd name="connsiteY7" fmla="*/ 196833 h 476598"/>
                  <a:gd name="connsiteX8" fmla="*/ 357633 w 628567"/>
                  <a:gd name="connsiteY8" fmla="*/ 200277 h 476598"/>
                  <a:gd name="connsiteX9" fmla="*/ 359009 w 628567"/>
                  <a:gd name="connsiteY9" fmla="*/ 199214 h 476598"/>
                  <a:gd name="connsiteX10" fmla="*/ 372907 w 628567"/>
                  <a:gd name="connsiteY10" fmla="*/ 215687 h 476598"/>
                  <a:gd name="connsiteX11" fmla="*/ 255352 w 628567"/>
                  <a:gd name="connsiteY11" fmla="*/ 67803 h 476598"/>
                  <a:gd name="connsiteX12" fmla="*/ 273592 w 628567"/>
                  <a:gd name="connsiteY12" fmla="*/ 91427 h 476598"/>
                  <a:gd name="connsiteX13" fmla="*/ 273592 w 628567"/>
                  <a:gd name="connsiteY13" fmla="*/ 476598 h 476598"/>
                  <a:gd name="connsiteX14" fmla="*/ 177487 w 628567"/>
                  <a:gd name="connsiteY14" fmla="*/ 476598 h 476598"/>
                  <a:gd name="connsiteX15" fmla="*/ 177487 w 628567"/>
                  <a:gd name="connsiteY15" fmla="*/ 128679 h 476598"/>
                  <a:gd name="connsiteX16" fmla="*/ 628567 w 628567"/>
                  <a:gd name="connsiteY16" fmla="*/ 0 h 476598"/>
                  <a:gd name="connsiteX17" fmla="*/ 628567 w 628567"/>
                  <a:gd name="connsiteY17" fmla="*/ 476598 h 476598"/>
                  <a:gd name="connsiteX18" fmla="*/ 532462 w 628567"/>
                  <a:gd name="connsiteY18" fmla="*/ 476598 h 476598"/>
                  <a:gd name="connsiteX19" fmla="*/ 532462 w 628567"/>
                  <a:gd name="connsiteY19" fmla="*/ 81079 h 47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28567" h="476598">
                    <a:moveTo>
                      <a:pt x="96105" y="192304"/>
                    </a:moveTo>
                    <a:lnTo>
                      <a:pt x="96105" y="476598"/>
                    </a:lnTo>
                    <a:lnTo>
                      <a:pt x="0" y="476598"/>
                    </a:lnTo>
                    <a:lnTo>
                      <a:pt x="0" y="267440"/>
                    </a:lnTo>
                    <a:close/>
                    <a:moveTo>
                      <a:pt x="451079" y="149738"/>
                    </a:moveTo>
                    <a:lnTo>
                      <a:pt x="451079" y="476598"/>
                    </a:lnTo>
                    <a:lnTo>
                      <a:pt x="354974" y="476598"/>
                    </a:lnTo>
                    <a:lnTo>
                      <a:pt x="354974" y="196833"/>
                    </a:lnTo>
                    <a:lnTo>
                      <a:pt x="357633" y="200277"/>
                    </a:lnTo>
                    <a:lnTo>
                      <a:pt x="359009" y="199214"/>
                    </a:lnTo>
                    <a:lnTo>
                      <a:pt x="372907" y="215687"/>
                    </a:lnTo>
                    <a:close/>
                    <a:moveTo>
                      <a:pt x="255352" y="67803"/>
                    </a:moveTo>
                    <a:lnTo>
                      <a:pt x="273592" y="91427"/>
                    </a:lnTo>
                    <a:lnTo>
                      <a:pt x="273592" y="476598"/>
                    </a:lnTo>
                    <a:lnTo>
                      <a:pt x="177487" y="476598"/>
                    </a:lnTo>
                    <a:lnTo>
                      <a:pt x="177487" y="128679"/>
                    </a:lnTo>
                    <a:close/>
                    <a:moveTo>
                      <a:pt x="628567" y="0"/>
                    </a:moveTo>
                    <a:lnTo>
                      <a:pt x="628567" y="476598"/>
                    </a:lnTo>
                    <a:lnTo>
                      <a:pt x="532462" y="476598"/>
                    </a:lnTo>
                    <a:lnTo>
                      <a:pt x="532462" y="81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rot="0" spcFirstLastPara="0" vert="horz" wrap="square" lIns="120015" tIns="60007" rIns="120015" bIns="60007" numCol="1" spcCol="0" rtlCol="0" fromWordArt="0" anchor="t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 defTabSz="6858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endParaRPr lang="zh-CN" altLang="en-US" kern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 bwMode="auto">
              <a:xfrm rot="13790841">
                <a:off x="9632549" y="4179780"/>
                <a:ext cx="272901" cy="661832"/>
              </a:xfrm>
              <a:custGeom>
                <a:avLst/>
                <a:gdLst>
                  <a:gd name="connsiteX0" fmla="*/ 97660 w 325915"/>
                  <a:gd name="connsiteY0" fmla="*/ 790400 h 790400"/>
                  <a:gd name="connsiteX1" fmla="*/ 0 w 325915"/>
                  <a:gd name="connsiteY1" fmla="*/ 664808 h 790400"/>
                  <a:gd name="connsiteX2" fmla="*/ 70970 w 325915"/>
                  <a:gd name="connsiteY2" fmla="*/ 664808 h 790400"/>
                  <a:gd name="connsiteX3" fmla="*/ 70970 w 325915"/>
                  <a:gd name="connsiteY3" fmla="*/ 320500 h 790400"/>
                  <a:gd name="connsiteX4" fmla="*/ 92523 w 325915"/>
                  <a:gd name="connsiteY4" fmla="*/ 320500 h 790400"/>
                  <a:gd name="connsiteX5" fmla="*/ 92598 w 325915"/>
                  <a:gd name="connsiteY5" fmla="*/ 318763 h 790400"/>
                  <a:gd name="connsiteX6" fmla="*/ 259805 w 325915"/>
                  <a:gd name="connsiteY6" fmla="*/ 326009 h 790400"/>
                  <a:gd name="connsiteX7" fmla="*/ 271953 w 325915"/>
                  <a:gd name="connsiteY7" fmla="*/ 0 h 790400"/>
                  <a:gd name="connsiteX8" fmla="*/ 325915 w 325915"/>
                  <a:gd name="connsiteY8" fmla="*/ 2011 h 790400"/>
                  <a:gd name="connsiteX9" fmla="*/ 311729 w 325915"/>
                  <a:gd name="connsiteY9" fmla="*/ 382747 h 790400"/>
                  <a:gd name="connsiteX10" fmla="*/ 257766 w 325915"/>
                  <a:gd name="connsiteY10" fmla="*/ 380736 h 790400"/>
                  <a:gd name="connsiteX11" fmla="*/ 257794 w 325915"/>
                  <a:gd name="connsiteY11" fmla="*/ 379973 h 790400"/>
                  <a:gd name="connsiteX12" fmla="*/ 124349 w 325915"/>
                  <a:gd name="connsiteY12" fmla="*/ 374190 h 790400"/>
                  <a:gd name="connsiteX13" fmla="*/ 124349 w 325915"/>
                  <a:gd name="connsiteY13" fmla="*/ 664808 h 790400"/>
                  <a:gd name="connsiteX14" fmla="*/ 195319 w 325915"/>
                  <a:gd name="connsiteY14" fmla="*/ 664808 h 79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5915" h="790400">
                    <a:moveTo>
                      <a:pt x="97660" y="790400"/>
                    </a:moveTo>
                    <a:lnTo>
                      <a:pt x="0" y="664808"/>
                    </a:lnTo>
                    <a:lnTo>
                      <a:pt x="70970" y="664808"/>
                    </a:lnTo>
                    <a:lnTo>
                      <a:pt x="70970" y="320500"/>
                    </a:lnTo>
                    <a:lnTo>
                      <a:pt x="92523" y="320500"/>
                    </a:lnTo>
                    <a:lnTo>
                      <a:pt x="92598" y="318763"/>
                    </a:lnTo>
                    <a:lnTo>
                      <a:pt x="259805" y="326009"/>
                    </a:lnTo>
                    <a:lnTo>
                      <a:pt x="271953" y="0"/>
                    </a:lnTo>
                    <a:lnTo>
                      <a:pt x="325915" y="2011"/>
                    </a:lnTo>
                    <a:lnTo>
                      <a:pt x="311729" y="382747"/>
                    </a:lnTo>
                    <a:lnTo>
                      <a:pt x="257766" y="380736"/>
                    </a:lnTo>
                    <a:lnTo>
                      <a:pt x="257794" y="379973"/>
                    </a:lnTo>
                    <a:lnTo>
                      <a:pt x="124349" y="374190"/>
                    </a:lnTo>
                    <a:lnTo>
                      <a:pt x="124349" y="664808"/>
                    </a:lnTo>
                    <a:lnTo>
                      <a:pt x="195319" y="6648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rot="0" spcFirstLastPara="0" vert="horz" wrap="square" lIns="120015" tIns="60007" rIns="120015" bIns="60007" numCol="1" spcCol="0" rtlCol="0" fromWordArt="0" anchor="t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 defTabSz="6858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endParaRPr lang="zh-CN" altLang="en-US" kern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</p:grpSp>
      </p:grpSp>
      <p:sp>
        <p:nvSpPr>
          <p:cNvPr id="30" name="Freeform 22"/>
          <p:cNvSpPr>
            <a:spLocks noEditPoints="1"/>
          </p:cNvSpPr>
          <p:nvPr/>
        </p:nvSpPr>
        <p:spPr bwMode="auto">
          <a:xfrm>
            <a:off x="1339550" y="3214171"/>
            <a:ext cx="363839" cy="436843"/>
          </a:xfrm>
          <a:custGeom>
            <a:avLst/>
            <a:gdLst>
              <a:gd name="T0" fmla="*/ 158 w 195"/>
              <a:gd name="T1" fmla="*/ 0 h 274"/>
              <a:gd name="T2" fmla="*/ 140 w 195"/>
              <a:gd name="T3" fmla="*/ 11 h 274"/>
              <a:gd name="T4" fmla="*/ 55 w 195"/>
              <a:gd name="T5" fmla="*/ 0 h 274"/>
              <a:gd name="T6" fmla="*/ 37 w 195"/>
              <a:gd name="T7" fmla="*/ 11 h 274"/>
              <a:gd name="T8" fmla="*/ 0 w 195"/>
              <a:gd name="T9" fmla="*/ 274 h 274"/>
              <a:gd name="T10" fmla="*/ 195 w 195"/>
              <a:gd name="T11" fmla="*/ 11 h 274"/>
              <a:gd name="T12" fmla="*/ 185 w 195"/>
              <a:gd name="T13" fmla="*/ 264 h 274"/>
              <a:gd name="T14" fmla="*/ 10 w 195"/>
              <a:gd name="T15" fmla="*/ 264 h 274"/>
              <a:gd name="T16" fmla="*/ 37 w 195"/>
              <a:gd name="T17" fmla="*/ 21 h 274"/>
              <a:gd name="T18" fmla="*/ 55 w 195"/>
              <a:gd name="T19" fmla="*/ 36 h 274"/>
              <a:gd name="T20" fmla="*/ 140 w 195"/>
              <a:gd name="T21" fmla="*/ 21 h 274"/>
              <a:gd name="T22" fmla="*/ 158 w 195"/>
              <a:gd name="T23" fmla="*/ 36 h 274"/>
              <a:gd name="T24" fmla="*/ 185 w 195"/>
              <a:gd name="T25" fmla="*/ 21 h 274"/>
              <a:gd name="T26" fmla="*/ 82 w 195"/>
              <a:gd name="T27" fmla="*/ 76 h 274"/>
              <a:gd name="T28" fmla="*/ 83 w 195"/>
              <a:gd name="T29" fmla="*/ 56 h 274"/>
              <a:gd name="T30" fmla="*/ 96 w 195"/>
              <a:gd name="T31" fmla="*/ 44 h 274"/>
              <a:gd name="T32" fmla="*/ 96 w 195"/>
              <a:gd name="T33" fmla="*/ 44 h 274"/>
              <a:gd name="T34" fmla="*/ 98 w 195"/>
              <a:gd name="T35" fmla="*/ 43 h 274"/>
              <a:gd name="T36" fmla="*/ 97 w 195"/>
              <a:gd name="T37" fmla="*/ 45 h 274"/>
              <a:gd name="T38" fmla="*/ 102 w 195"/>
              <a:gd name="T39" fmla="*/ 40 h 274"/>
              <a:gd name="T40" fmla="*/ 102 w 195"/>
              <a:gd name="T41" fmla="*/ 41 h 274"/>
              <a:gd name="T42" fmla="*/ 105 w 195"/>
              <a:gd name="T43" fmla="*/ 45 h 274"/>
              <a:gd name="T44" fmla="*/ 107 w 195"/>
              <a:gd name="T45" fmla="*/ 46 h 274"/>
              <a:gd name="T46" fmla="*/ 107 w 195"/>
              <a:gd name="T47" fmla="*/ 47 h 274"/>
              <a:gd name="T48" fmla="*/ 108 w 195"/>
              <a:gd name="T49" fmla="*/ 46 h 274"/>
              <a:gd name="T50" fmla="*/ 117 w 195"/>
              <a:gd name="T51" fmla="*/ 52 h 274"/>
              <a:gd name="T52" fmla="*/ 119 w 195"/>
              <a:gd name="T53" fmla="*/ 76 h 274"/>
              <a:gd name="T54" fmla="*/ 100 w 195"/>
              <a:gd name="T55" fmla="*/ 98 h 274"/>
              <a:gd name="T56" fmla="*/ 82 w 195"/>
              <a:gd name="T57" fmla="*/ 76 h 274"/>
              <a:gd name="T58" fmla="*/ 65 w 195"/>
              <a:gd name="T59" fmla="*/ 107 h 274"/>
              <a:gd name="T60" fmla="*/ 87 w 195"/>
              <a:gd name="T61" fmla="*/ 94 h 274"/>
              <a:gd name="T62" fmla="*/ 121 w 195"/>
              <a:gd name="T63" fmla="*/ 99 h 274"/>
              <a:gd name="T64" fmla="*/ 143 w 195"/>
              <a:gd name="T65" fmla="*/ 142 h 274"/>
              <a:gd name="T66" fmla="*/ 98 w 195"/>
              <a:gd name="T67" fmla="*/ 151 h 274"/>
              <a:gd name="T68" fmla="*/ 58 w 195"/>
              <a:gd name="T69" fmla="*/ 138 h 274"/>
              <a:gd name="T70" fmla="*/ 145 w 195"/>
              <a:gd name="T71" fmla="*/ 212 h 274"/>
              <a:gd name="T72" fmla="*/ 35 w 195"/>
              <a:gd name="T73" fmla="*/ 218 h 274"/>
              <a:gd name="T74" fmla="*/ 36 w 195"/>
              <a:gd name="T75" fmla="*/ 231 h 274"/>
              <a:gd name="T76" fmla="*/ 136 w 195"/>
              <a:gd name="T77" fmla="*/ 238 h 274"/>
              <a:gd name="T78" fmla="*/ 36 w 195"/>
              <a:gd name="T79" fmla="*/ 231 h 274"/>
              <a:gd name="T80" fmla="*/ 155 w 195"/>
              <a:gd name="T81" fmla="*/ 192 h 274"/>
              <a:gd name="T82" fmla="*/ 35 w 195"/>
              <a:gd name="T83" fmla="*/ 198 h 274"/>
              <a:gd name="T84" fmla="*/ 35 w 195"/>
              <a:gd name="T85" fmla="*/ 171 h 274"/>
              <a:gd name="T86" fmla="*/ 165 w 195"/>
              <a:gd name="T87" fmla="*/ 177 h 274"/>
              <a:gd name="T88" fmla="*/ 35 w 195"/>
              <a:gd name="T89" fmla="*/ 171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74">
                <a:moveTo>
                  <a:pt x="158" y="11"/>
                </a:moveTo>
                <a:cubicBezTo>
                  <a:pt x="158" y="0"/>
                  <a:pt x="158" y="0"/>
                  <a:pt x="158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55" y="11"/>
                  <a:pt x="55" y="11"/>
                  <a:pt x="55" y="11"/>
                </a:cubicBezTo>
                <a:cubicBezTo>
                  <a:pt x="55" y="0"/>
                  <a:pt x="55" y="0"/>
                  <a:pt x="55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11"/>
                  <a:pt x="37" y="11"/>
                  <a:pt x="37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74"/>
                  <a:pt x="0" y="274"/>
                  <a:pt x="0" y="274"/>
                </a:cubicBezTo>
                <a:cubicBezTo>
                  <a:pt x="195" y="274"/>
                  <a:pt x="195" y="274"/>
                  <a:pt x="195" y="274"/>
                </a:cubicBezTo>
                <a:cubicBezTo>
                  <a:pt x="195" y="11"/>
                  <a:pt x="195" y="11"/>
                  <a:pt x="195" y="11"/>
                </a:cubicBezTo>
                <a:lnTo>
                  <a:pt x="158" y="11"/>
                </a:lnTo>
                <a:close/>
                <a:moveTo>
                  <a:pt x="185" y="264"/>
                </a:moveTo>
                <a:cubicBezTo>
                  <a:pt x="185" y="264"/>
                  <a:pt x="185" y="264"/>
                  <a:pt x="185" y="264"/>
                </a:cubicBezTo>
                <a:cubicBezTo>
                  <a:pt x="10" y="264"/>
                  <a:pt x="10" y="264"/>
                  <a:pt x="10" y="264"/>
                </a:cubicBezTo>
                <a:cubicBezTo>
                  <a:pt x="10" y="21"/>
                  <a:pt x="10" y="21"/>
                  <a:pt x="10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36"/>
                  <a:pt x="37" y="36"/>
                  <a:pt x="37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21"/>
                  <a:pt x="55" y="21"/>
                  <a:pt x="55" y="21"/>
                </a:cubicBezTo>
                <a:cubicBezTo>
                  <a:pt x="140" y="21"/>
                  <a:pt x="140" y="21"/>
                  <a:pt x="140" y="21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58" y="36"/>
                  <a:pt x="158" y="36"/>
                  <a:pt x="158" y="36"/>
                </a:cubicBezTo>
                <a:cubicBezTo>
                  <a:pt x="158" y="21"/>
                  <a:pt x="158" y="21"/>
                  <a:pt x="158" y="21"/>
                </a:cubicBezTo>
                <a:cubicBezTo>
                  <a:pt x="185" y="21"/>
                  <a:pt x="185" y="21"/>
                  <a:pt x="185" y="21"/>
                </a:cubicBezTo>
                <a:lnTo>
                  <a:pt x="185" y="264"/>
                </a:lnTo>
                <a:close/>
                <a:moveTo>
                  <a:pt x="82" y="76"/>
                </a:moveTo>
                <a:cubicBezTo>
                  <a:pt x="82" y="76"/>
                  <a:pt x="80" y="69"/>
                  <a:pt x="83" y="70"/>
                </a:cubicBezTo>
                <a:cubicBezTo>
                  <a:pt x="81" y="60"/>
                  <a:pt x="83" y="56"/>
                  <a:pt x="83" y="56"/>
                </a:cubicBezTo>
                <a:cubicBezTo>
                  <a:pt x="85" y="48"/>
                  <a:pt x="94" y="44"/>
                  <a:pt x="94" y="44"/>
                </a:cubicBezTo>
                <a:cubicBezTo>
                  <a:pt x="96" y="42"/>
                  <a:pt x="96" y="43"/>
                  <a:pt x="96" y="44"/>
                </a:cubicBezTo>
                <a:cubicBezTo>
                  <a:pt x="96" y="43"/>
                  <a:pt x="97" y="43"/>
                  <a:pt x="97" y="43"/>
                </a:cubicBezTo>
                <a:cubicBezTo>
                  <a:pt x="96" y="43"/>
                  <a:pt x="96" y="44"/>
                  <a:pt x="96" y="44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44"/>
                  <a:pt x="98" y="43"/>
                  <a:pt x="98" y="43"/>
                </a:cubicBezTo>
                <a:cubicBezTo>
                  <a:pt x="97" y="44"/>
                  <a:pt x="97" y="44"/>
                  <a:pt x="97" y="45"/>
                </a:cubicBezTo>
                <a:cubicBezTo>
                  <a:pt x="97" y="45"/>
                  <a:pt x="97" y="45"/>
                  <a:pt x="97" y="45"/>
                </a:cubicBezTo>
                <a:cubicBezTo>
                  <a:pt x="98" y="43"/>
                  <a:pt x="99" y="42"/>
                  <a:pt x="100" y="42"/>
                </a:cubicBezTo>
                <a:cubicBezTo>
                  <a:pt x="101" y="41"/>
                  <a:pt x="102" y="40"/>
                  <a:pt x="102" y="40"/>
                </a:cubicBezTo>
                <a:cubicBezTo>
                  <a:pt x="101" y="41"/>
                  <a:pt x="100" y="42"/>
                  <a:pt x="100" y="43"/>
                </a:cubicBezTo>
                <a:cubicBezTo>
                  <a:pt x="101" y="42"/>
                  <a:pt x="102" y="41"/>
                  <a:pt x="102" y="41"/>
                </a:cubicBezTo>
                <a:cubicBezTo>
                  <a:pt x="102" y="43"/>
                  <a:pt x="104" y="45"/>
                  <a:pt x="106" y="46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6" y="46"/>
                  <a:pt x="106" y="46"/>
                  <a:pt x="107" y="46"/>
                </a:cubicBezTo>
                <a:cubicBezTo>
                  <a:pt x="106" y="46"/>
                  <a:pt x="106" y="45"/>
                  <a:pt x="106" y="45"/>
                </a:cubicBezTo>
                <a:cubicBezTo>
                  <a:pt x="106" y="46"/>
                  <a:pt x="107" y="46"/>
                  <a:pt x="107" y="47"/>
                </a:cubicBezTo>
                <a:cubicBezTo>
                  <a:pt x="107" y="47"/>
                  <a:pt x="108" y="47"/>
                  <a:pt x="108" y="47"/>
                </a:cubicBezTo>
                <a:cubicBezTo>
                  <a:pt x="108" y="47"/>
                  <a:pt x="108" y="46"/>
                  <a:pt x="108" y="46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14" y="49"/>
                  <a:pt x="117" y="52"/>
                  <a:pt x="117" y="52"/>
                </a:cubicBezTo>
                <a:cubicBezTo>
                  <a:pt x="122" y="58"/>
                  <a:pt x="119" y="68"/>
                  <a:pt x="119" y="70"/>
                </a:cubicBezTo>
                <a:cubicBezTo>
                  <a:pt x="121" y="69"/>
                  <a:pt x="119" y="76"/>
                  <a:pt x="119" y="76"/>
                </a:cubicBezTo>
                <a:cubicBezTo>
                  <a:pt x="119" y="78"/>
                  <a:pt x="118" y="78"/>
                  <a:pt x="118" y="79"/>
                </a:cubicBezTo>
                <a:cubicBezTo>
                  <a:pt x="116" y="88"/>
                  <a:pt x="108" y="98"/>
                  <a:pt x="100" y="98"/>
                </a:cubicBezTo>
                <a:cubicBezTo>
                  <a:pt x="93" y="98"/>
                  <a:pt x="85" y="88"/>
                  <a:pt x="84" y="79"/>
                </a:cubicBezTo>
                <a:cubicBezTo>
                  <a:pt x="83" y="78"/>
                  <a:pt x="82" y="78"/>
                  <a:pt x="82" y="76"/>
                </a:cubicBezTo>
                <a:close/>
                <a:moveTo>
                  <a:pt x="58" y="138"/>
                </a:moveTo>
                <a:cubicBezTo>
                  <a:pt x="58" y="138"/>
                  <a:pt x="58" y="117"/>
                  <a:pt x="65" y="107"/>
                </a:cubicBezTo>
                <a:cubicBezTo>
                  <a:pt x="65" y="107"/>
                  <a:pt x="67" y="104"/>
                  <a:pt x="71" y="103"/>
                </a:cubicBezTo>
                <a:cubicBezTo>
                  <a:pt x="71" y="103"/>
                  <a:pt x="86" y="98"/>
                  <a:pt x="87" y="94"/>
                </a:cubicBezTo>
                <a:cubicBezTo>
                  <a:pt x="87" y="94"/>
                  <a:pt x="99" y="123"/>
                  <a:pt x="113" y="94"/>
                </a:cubicBezTo>
                <a:cubicBezTo>
                  <a:pt x="113" y="94"/>
                  <a:pt x="113" y="97"/>
                  <a:pt x="121" y="99"/>
                </a:cubicBezTo>
                <a:cubicBezTo>
                  <a:pt x="121" y="99"/>
                  <a:pt x="135" y="104"/>
                  <a:pt x="137" y="109"/>
                </a:cubicBezTo>
                <a:cubicBezTo>
                  <a:pt x="137" y="109"/>
                  <a:pt x="145" y="126"/>
                  <a:pt x="143" y="142"/>
                </a:cubicBezTo>
                <a:cubicBezTo>
                  <a:pt x="143" y="142"/>
                  <a:pt x="143" y="143"/>
                  <a:pt x="140" y="145"/>
                </a:cubicBezTo>
                <a:cubicBezTo>
                  <a:pt x="140" y="145"/>
                  <a:pt x="123" y="152"/>
                  <a:pt x="98" y="151"/>
                </a:cubicBezTo>
                <a:cubicBezTo>
                  <a:pt x="98" y="151"/>
                  <a:pt x="75" y="150"/>
                  <a:pt x="60" y="144"/>
                </a:cubicBezTo>
                <a:cubicBezTo>
                  <a:pt x="60" y="144"/>
                  <a:pt x="58" y="143"/>
                  <a:pt x="58" y="138"/>
                </a:cubicBezTo>
                <a:close/>
                <a:moveTo>
                  <a:pt x="35" y="212"/>
                </a:moveTo>
                <a:cubicBezTo>
                  <a:pt x="145" y="212"/>
                  <a:pt x="145" y="212"/>
                  <a:pt x="145" y="212"/>
                </a:cubicBezTo>
                <a:cubicBezTo>
                  <a:pt x="145" y="218"/>
                  <a:pt x="145" y="218"/>
                  <a:pt x="145" y="218"/>
                </a:cubicBezTo>
                <a:cubicBezTo>
                  <a:pt x="35" y="218"/>
                  <a:pt x="35" y="218"/>
                  <a:pt x="35" y="218"/>
                </a:cubicBezTo>
                <a:lnTo>
                  <a:pt x="35" y="212"/>
                </a:lnTo>
                <a:close/>
                <a:moveTo>
                  <a:pt x="36" y="231"/>
                </a:moveTo>
                <a:cubicBezTo>
                  <a:pt x="136" y="231"/>
                  <a:pt x="136" y="231"/>
                  <a:pt x="136" y="231"/>
                </a:cubicBezTo>
                <a:cubicBezTo>
                  <a:pt x="136" y="238"/>
                  <a:pt x="136" y="238"/>
                  <a:pt x="136" y="238"/>
                </a:cubicBezTo>
                <a:cubicBezTo>
                  <a:pt x="36" y="238"/>
                  <a:pt x="36" y="238"/>
                  <a:pt x="36" y="238"/>
                </a:cubicBezTo>
                <a:lnTo>
                  <a:pt x="36" y="231"/>
                </a:lnTo>
                <a:close/>
                <a:moveTo>
                  <a:pt x="35" y="192"/>
                </a:moveTo>
                <a:cubicBezTo>
                  <a:pt x="155" y="192"/>
                  <a:pt x="155" y="192"/>
                  <a:pt x="155" y="192"/>
                </a:cubicBezTo>
                <a:cubicBezTo>
                  <a:pt x="155" y="198"/>
                  <a:pt x="155" y="198"/>
                  <a:pt x="155" y="198"/>
                </a:cubicBezTo>
                <a:cubicBezTo>
                  <a:pt x="35" y="198"/>
                  <a:pt x="35" y="198"/>
                  <a:pt x="35" y="198"/>
                </a:cubicBezTo>
                <a:lnTo>
                  <a:pt x="35" y="192"/>
                </a:lnTo>
                <a:close/>
                <a:moveTo>
                  <a:pt x="35" y="171"/>
                </a:moveTo>
                <a:cubicBezTo>
                  <a:pt x="165" y="171"/>
                  <a:pt x="165" y="171"/>
                  <a:pt x="165" y="171"/>
                </a:cubicBezTo>
                <a:cubicBezTo>
                  <a:pt x="165" y="177"/>
                  <a:pt x="165" y="177"/>
                  <a:pt x="165" y="177"/>
                </a:cubicBezTo>
                <a:cubicBezTo>
                  <a:pt x="35" y="177"/>
                  <a:pt x="35" y="177"/>
                  <a:pt x="35" y="177"/>
                </a:cubicBezTo>
                <a:lnTo>
                  <a:pt x="35" y="17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0015" tIns="60007" rIns="120015" bIns="60007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1" name="TextBox 44"/>
          <p:cNvSpPr txBox="1"/>
          <p:nvPr/>
        </p:nvSpPr>
        <p:spPr>
          <a:xfrm>
            <a:off x="905886" y="3743396"/>
            <a:ext cx="1365867" cy="380980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实验室</a:t>
            </a:r>
            <a:r>
              <a:rPr 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管理</a:t>
            </a:r>
            <a:endParaRPr lang="zh-CN" sz="1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黑体简体" panose="02000000000000000000" pitchFamily="2" charset="-122"/>
              <a:ea typeface="方正黑体简体" panose="02000000000000000000" pitchFamily="2" charset="-122"/>
              <a:cs typeface="仿宋_GB2312"/>
            </a:endParaRPr>
          </a:p>
        </p:txBody>
      </p:sp>
      <p:sp>
        <p:nvSpPr>
          <p:cNvPr id="32" name="TextBox 44"/>
          <p:cNvSpPr txBox="1"/>
          <p:nvPr/>
        </p:nvSpPr>
        <p:spPr>
          <a:xfrm>
            <a:off x="2507997" y="3777346"/>
            <a:ext cx="1432685" cy="380980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仪器</a:t>
            </a:r>
            <a:r>
              <a:rPr 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设备管理</a:t>
            </a:r>
            <a:endParaRPr 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仿宋_GB2312"/>
            </a:endParaRPr>
          </a:p>
        </p:txBody>
      </p:sp>
      <p:sp>
        <p:nvSpPr>
          <p:cNvPr id="33" name="TextBox 44"/>
          <p:cNvSpPr txBox="1"/>
          <p:nvPr/>
        </p:nvSpPr>
        <p:spPr>
          <a:xfrm>
            <a:off x="4168468" y="3781982"/>
            <a:ext cx="2006011" cy="412398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低值易耗品</a:t>
            </a:r>
            <a:r>
              <a:rPr 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管理</a:t>
            </a:r>
            <a:endParaRPr 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仿宋_GB2312"/>
            </a:endParaRPr>
          </a:p>
        </p:txBody>
      </p:sp>
      <p:sp>
        <p:nvSpPr>
          <p:cNvPr id="34" name="TextBox 44"/>
          <p:cNvSpPr txBox="1"/>
          <p:nvPr/>
        </p:nvSpPr>
        <p:spPr>
          <a:xfrm>
            <a:off x="651768" y="5033343"/>
            <a:ext cx="1739401" cy="380980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开放实验室</a:t>
            </a:r>
            <a:r>
              <a:rPr 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预约</a:t>
            </a:r>
            <a:endParaRPr 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仿宋_GB2312"/>
            </a:endParaRPr>
          </a:p>
        </p:txBody>
      </p:sp>
      <p:sp>
        <p:nvSpPr>
          <p:cNvPr id="35" name="TextBox 44"/>
          <p:cNvSpPr txBox="1"/>
          <p:nvPr/>
        </p:nvSpPr>
        <p:spPr>
          <a:xfrm>
            <a:off x="4435038" y="5033343"/>
            <a:ext cx="1472869" cy="380980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APP</a:t>
            </a:r>
            <a:r>
              <a:rPr 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端管理</a:t>
            </a:r>
            <a:endParaRPr 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仿宋_GB2312"/>
            </a:endParaRPr>
          </a:p>
        </p:txBody>
      </p:sp>
      <p:sp>
        <p:nvSpPr>
          <p:cNvPr id="36" name="TextBox 44"/>
          <p:cNvSpPr txBox="1"/>
          <p:nvPr/>
        </p:nvSpPr>
        <p:spPr>
          <a:xfrm>
            <a:off x="2638225" y="5081720"/>
            <a:ext cx="1290853" cy="380980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数据</a:t>
            </a:r>
            <a:r>
              <a:rPr 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仿宋_GB2312"/>
              </a:rPr>
              <a:t>上报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仿宋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790" y="0"/>
            <a:ext cx="542290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292090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zh-CN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虚拟仿真实验教学平台</a:t>
            </a:r>
            <a:endParaRPr lang="zh-CN" altLang="zh-CN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  <a:sym typeface="+mn-ea"/>
            </a:endParaRPr>
          </a:p>
        </p:txBody>
      </p:sp>
      <p:sp>
        <p:nvSpPr>
          <p:cNvPr id="27" name="Text Placeholder 33"/>
          <p:cNvSpPr/>
          <p:nvPr/>
        </p:nvSpPr>
        <p:spPr>
          <a:xfrm>
            <a:off x="561340" y="1070610"/>
            <a:ext cx="3467735" cy="503491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 defTabSz="914400">
              <a:lnSpc>
                <a:spcPct val="150000"/>
              </a:lnSpc>
            </a:pPr>
            <a:r>
              <a:rPr lang="en-US" altLang="zh-CN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 </a:t>
            </a:r>
            <a:r>
              <a:rPr lang="zh-CN" altLang="en-US" sz="18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虚拟仿真实验教学平台：</a:t>
            </a:r>
            <a:endParaRPr lang="zh-CN" altLang="en-US" sz="1800" b="1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0" lvl="0" algn="l" defTabSz="914400">
              <a:lnSpc>
                <a:spcPct val="150000"/>
              </a:lnSpc>
              <a:buNone/>
            </a:pP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运用</a:t>
            </a:r>
            <a:r>
              <a:rPr lang="zh-CN" altLang="en-US" sz="16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虚拟现实、多媒体、人机交互、数据库和网络通讯、实时监控录播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等技术，解决虚拟仿真实验教学领域内资源的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建设、整合、开放、共享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问题，辅助</a:t>
            </a:r>
            <a:r>
              <a:rPr lang="zh-CN" altLang="en-US" sz="16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虚拟化实验应用管理、实验学术资源共享管理、虚拟仿真实验教学管理、实验数据分析查询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将“有限的实体实验教学空间”拓展成为“无限的虚拟实验教学空间”，达到虚拟仿真教学资源开放共享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的目的，实现国家级虚拟仿真实验教学的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引领和示范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作用。</a:t>
            </a:r>
            <a:endParaRPr lang="zh-CN" altLang="en-US" sz="1600" dirty="0" smtClean="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63" name="Group 1294"/>
          <p:cNvGrpSpPr/>
          <p:nvPr/>
        </p:nvGrpSpPr>
        <p:grpSpPr>
          <a:xfrm>
            <a:off x="5183149" y="1601173"/>
            <a:ext cx="518171" cy="489897"/>
            <a:chOff x="0" y="0"/>
            <a:chExt cx="1243364" cy="1243364"/>
          </a:xfrm>
        </p:grpSpPr>
        <p:sp>
          <p:nvSpPr>
            <p:cNvPr id="132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F0802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6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133" name="Group 1293"/>
            <p:cNvGrpSpPr/>
            <p:nvPr/>
          </p:nvGrpSpPr>
          <p:grpSpPr>
            <a:xfrm>
              <a:off x="374055" y="351222"/>
              <a:ext cx="495255" cy="540919"/>
              <a:chOff x="0" y="0"/>
              <a:chExt cx="495253" cy="540919"/>
            </a:xfrm>
          </p:grpSpPr>
          <p:sp>
            <p:nvSpPr>
              <p:cNvPr id="134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60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35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60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sp>
        <p:nvSpPr>
          <p:cNvPr id="64" name="Shape 1319"/>
          <p:cNvSpPr/>
          <p:nvPr/>
        </p:nvSpPr>
        <p:spPr>
          <a:xfrm>
            <a:off x="6084386" y="1837108"/>
            <a:ext cx="1286686" cy="940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6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66" name="Shape 1320"/>
          <p:cNvSpPr/>
          <p:nvPr/>
        </p:nvSpPr>
        <p:spPr>
          <a:xfrm flipV="1">
            <a:off x="8308072" y="1857487"/>
            <a:ext cx="1229465" cy="156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60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67" name="Shape 1322"/>
          <p:cNvSpPr/>
          <p:nvPr/>
        </p:nvSpPr>
        <p:spPr>
          <a:xfrm flipH="1">
            <a:off x="8359730" y="4091875"/>
            <a:ext cx="1304171" cy="78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60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68" name="Shape 1323"/>
          <p:cNvSpPr/>
          <p:nvPr/>
        </p:nvSpPr>
        <p:spPr>
          <a:xfrm flipH="1" flipV="1">
            <a:off x="5981864" y="4091875"/>
            <a:ext cx="1235028" cy="1332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60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69" name="Shape 1325"/>
          <p:cNvSpPr/>
          <p:nvPr/>
        </p:nvSpPr>
        <p:spPr>
          <a:xfrm flipV="1">
            <a:off x="10306847" y="1855136"/>
            <a:ext cx="1098333" cy="235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tailEnd type="none"/>
          </a:ln>
        </p:spPr>
        <p:txBody>
          <a:bodyPr lIns="38097" tIns="38097" rIns="38097" bIns="3809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6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6" name="Shape 1326"/>
          <p:cNvSpPr/>
          <p:nvPr/>
        </p:nvSpPr>
        <p:spPr>
          <a:xfrm>
            <a:off x="11405179" y="1863366"/>
            <a:ext cx="1589" cy="222850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tailEnd type="none"/>
          </a:ln>
        </p:spPr>
        <p:txBody>
          <a:bodyPr lIns="38097" tIns="38097" rIns="38097" bIns="3809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6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77" name="Shape 1327"/>
          <p:cNvSpPr/>
          <p:nvPr/>
        </p:nvSpPr>
        <p:spPr>
          <a:xfrm flipH="1">
            <a:off x="10402215" y="4105984"/>
            <a:ext cx="1004553" cy="78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600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78" name="Group 1335"/>
          <p:cNvGrpSpPr/>
          <p:nvPr/>
        </p:nvGrpSpPr>
        <p:grpSpPr>
          <a:xfrm>
            <a:off x="7518894" y="1611363"/>
            <a:ext cx="496713" cy="486762"/>
            <a:chOff x="0" y="0"/>
            <a:chExt cx="1243364" cy="1243364"/>
          </a:xfrm>
        </p:grpSpPr>
        <p:sp>
          <p:nvSpPr>
            <p:cNvPr id="128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F0802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6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129" name="Group 1334"/>
            <p:cNvGrpSpPr/>
            <p:nvPr/>
          </p:nvGrpSpPr>
          <p:grpSpPr>
            <a:xfrm>
              <a:off x="452618" y="384509"/>
              <a:ext cx="335924" cy="474347"/>
              <a:chOff x="0" y="0"/>
              <a:chExt cx="335922" cy="474345"/>
            </a:xfrm>
          </p:grpSpPr>
          <p:sp>
            <p:nvSpPr>
              <p:cNvPr id="130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60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31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60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grpSp>
        <p:nvGrpSpPr>
          <p:cNvPr id="82" name="Group 1341"/>
          <p:cNvGrpSpPr/>
          <p:nvPr/>
        </p:nvGrpSpPr>
        <p:grpSpPr>
          <a:xfrm>
            <a:off x="9832386" y="1641149"/>
            <a:ext cx="441876" cy="444435"/>
            <a:chOff x="0" y="0"/>
            <a:chExt cx="1243364" cy="1243364"/>
          </a:xfrm>
        </p:grpSpPr>
        <p:sp>
          <p:nvSpPr>
            <p:cNvPr id="126" name="Shape 1339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F0802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6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27" name="Shape 1340"/>
            <p:cNvSpPr/>
            <p:nvPr/>
          </p:nvSpPr>
          <p:spPr>
            <a:xfrm>
              <a:off x="383421" y="384509"/>
              <a:ext cx="474315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6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83" name="Group 74"/>
          <p:cNvGrpSpPr/>
          <p:nvPr/>
        </p:nvGrpSpPr>
        <p:grpSpPr>
          <a:xfrm>
            <a:off x="4635572" y="2091078"/>
            <a:ext cx="1974138" cy="1537422"/>
            <a:chOff x="336337" y="2984337"/>
            <a:chExt cx="1533924" cy="934157"/>
          </a:xfrm>
        </p:grpSpPr>
        <p:sp>
          <p:nvSpPr>
            <p:cNvPr id="124" name="文本框 11"/>
            <p:cNvSpPr txBox="1"/>
            <p:nvPr/>
          </p:nvSpPr>
          <p:spPr>
            <a:xfrm>
              <a:off x="336337" y="2984337"/>
              <a:ext cx="1341946" cy="734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实验项目安排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336337" y="3219044"/>
              <a:ext cx="1533924" cy="6994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自由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组队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小组模式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实验项目审批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84" name="Group 74"/>
          <p:cNvGrpSpPr/>
          <p:nvPr/>
        </p:nvGrpSpPr>
        <p:grpSpPr>
          <a:xfrm>
            <a:off x="7208493" y="2105958"/>
            <a:ext cx="1991140" cy="1522681"/>
            <a:chOff x="-4350423" y="3432604"/>
            <a:chExt cx="1072831" cy="925406"/>
          </a:xfrm>
        </p:grpSpPr>
        <p:sp>
          <p:nvSpPr>
            <p:cNvPr id="122" name="文本框 11"/>
            <p:cNvSpPr txBox="1"/>
            <p:nvPr/>
          </p:nvSpPr>
          <p:spPr>
            <a:xfrm>
              <a:off x="-4345741" y="3432604"/>
              <a:ext cx="674546" cy="309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实验预约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-4350423" y="3658405"/>
              <a:ext cx="1072831" cy="6996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144145" algn="just" fontAlgn="auto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安排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预约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indent="144145" algn="just" fontAlgn="auto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自由预约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indent="144145" algn="just" fontAlgn="auto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预约控制、审核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95" name="Group 74"/>
          <p:cNvGrpSpPr/>
          <p:nvPr/>
        </p:nvGrpSpPr>
        <p:grpSpPr>
          <a:xfrm>
            <a:off x="9537556" y="2105962"/>
            <a:ext cx="2063147" cy="1181696"/>
            <a:chOff x="519741" y="2960518"/>
            <a:chExt cx="1236667" cy="718173"/>
          </a:xfrm>
        </p:grpSpPr>
        <p:sp>
          <p:nvSpPr>
            <p:cNvPr id="120" name="文本框 11"/>
            <p:cNvSpPr txBox="1"/>
            <p:nvPr/>
          </p:nvSpPr>
          <p:spPr>
            <a:xfrm>
              <a:off x="519741" y="2960518"/>
              <a:ext cx="754249" cy="3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实验预习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519741" y="3189199"/>
              <a:ext cx="1236667" cy="4894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实验前预习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预习题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库管理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96" name="Group 74"/>
          <p:cNvGrpSpPr/>
          <p:nvPr/>
        </p:nvGrpSpPr>
        <p:grpSpPr>
          <a:xfrm>
            <a:off x="9537536" y="4352892"/>
            <a:ext cx="2063147" cy="1448467"/>
            <a:chOff x="374436" y="2950514"/>
            <a:chExt cx="1236667" cy="880303"/>
          </a:xfrm>
        </p:grpSpPr>
        <p:sp>
          <p:nvSpPr>
            <p:cNvPr id="118" name="文本框 11"/>
            <p:cNvSpPr txBox="1"/>
            <p:nvPr/>
          </p:nvSpPr>
          <p:spPr>
            <a:xfrm>
              <a:off x="374447" y="2950514"/>
              <a:ext cx="754249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实验执行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374436" y="3131211"/>
              <a:ext cx="1236667" cy="69960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实验互动交流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监控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实验录播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97" name="Group 74"/>
          <p:cNvGrpSpPr/>
          <p:nvPr/>
        </p:nvGrpSpPr>
        <p:grpSpPr>
          <a:xfrm>
            <a:off x="7136487" y="4352893"/>
            <a:ext cx="2063147" cy="1104748"/>
            <a:chOff x="321954" y="2950514"/>
            <a:chExt cx="1236667" cy="671408"/>
          </a:xfrm>
        </p:grpSpPr>
        <p:sp>
          <p:nvSpPr>
            <p:cNvPr id="116" name="文本框 11"/>
            <p:cNvSpPr txBox="1"/>
            <p:nvPr/>
          </p:nvSpPr>
          <p:spPr>
            <a:xfrm>
              <a:off x="341101" y="2950514"/>
              <a:ext cx="754249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师生互评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321954" y="3132430"/>
              <a:ext cx="1236667" cy="4894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教师实验评阅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学生评价教师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98" name="Group 74"/>
          <p:cNvGrpSpPr/>
          <p:nvPr/>
        </p:nvGrpSpPr>
        <p:grpSpPr>
          <a:xfrm>
            <a:off x="4753524" y="4352896"/>
            <a:ext cx="2063147" cy="1414509"/>
            <a:chOff x="318898" y="2984337"/>
            <a:chExt cx="1236667" cy="859664"/>
          </a:xfrm>
        </p:grpSpPr>
        <p:sp>
          <p:nvSpPr>
            <p:cNvPr id="114" name="文本框 11"/>
            <p:cNvSpPr txBox="1"/>
            <p:nvPr/>
          </p:nvSpPr>
          <p:spPr>
            <a:xfrm>
              <a:off x="336337" y="2984337"/>
              <a:ext cx="754249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实验统计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18898" y="3144396"/>
              <a:ext cx="1236667" cy="6996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成绩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统计查询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学生评价统计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indent="144145" algn="just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选课情况统计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163277" y="3841047"/>
            <a:ext cx="468767" cy="468734"/>
            <a:chOff x="8228" y="10014"/>
            <a:chExt cx="705" cy="692"/>
          </a:xfrm>
        </p:grpSpPr>
        <p:sp>
          <p:nvSpPr>
            <p:cNvPr id="110" name="Shape 1351"/>
            <p:cNvSpPr/>
            <p:nvPr/>
          </p:nvSpPr>
          <p:spPr>
            <a:xfrm>
              <a:off x="8228" y="10014"/>
              <a:ext cx="705" cy="692"/>
            </a:xfrm>
            <a:prstGeom prst="rect">
              <a:avLst/>
            </a:prstGeom>
            <a:solidFill>
              <a:srgbClr val="F0802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6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111" name="Group 242"/>
            <p:cNvGrpSpPr/>
            <p:nvPr/>
          </p:nvGrpSpPr>
          <p:grpSpPr>
            <a:xfrm>
              <a:off x="8337" y="10195"/>
              <a:ext cx="458" cy="359"/>
              <a:chOff x="2908300" y="2946400"/>
              <a:chExt cx="447675" cy="341313"/>
            </a:xfrm>
            <a:solidFill>
              <a:schemeClr val="bg1"/>
            </a:solidFill>
          </p:grpSpPr>
          <p:sp>
            <p:nvSpPr>
              <p:cNvPr id="112" name="Freeform 227"/>
              <p:cNvSpPr/>
              <p:nvPr/>
            </p:nvSpPr>
            <p:spPr bwMode="auto">
              <a:xfrm>
                <a:off x="2957513" y="2946400"/>
                <a:ext cx="349250" cy="115888"/>
              </a:xfrm>
              <a:custGeom>
                <a:avLst/>
                <a:gdLst>
                  <a:gd name="T0" fmla="*/ 0 w 454"/>
                  <a:gd name="T1" fmla="*/ 136 h 152"/>
                  <a:gd name="T2" fmla="*/ 16 w 454"/>
                  <a:gd name="T3" fmla="*/ 119 h 152"/>
                  <a:gd name="T4" fmla="*/ 30 w 454"/>
                  <a:gd name="T5" fmla="*/ 127 h 152"/>
                  <a:gd name="T6" fmla="*/ 141 w 454"/>
                  <a:gd name="T7" fmla="*/ 79 h 152"/>
                  <a:gd name="T8" fmla="*/ 140 w 454"/>
                  <a:gd name="T9" fmla="*/ 75 h 152"/>
                  <a:gd name="T10" fmla="*/ 157 w 454"/>
                  <a:gd name="T11" fmla="*/ 58 h 152"/>
                  <a:gd name="T12" fmla="*/ 173 w 454"/>
                  <a:gd name="T13" fmla="*/ 75 h 152"/>
                  <a:gd name="T14" fmla="*/ 282 w 454"/>
                  <a:gd name="T15" fmla="*/ 97 h 152"/>
                  <a:gd name="T16" fmla="*/ 297 w 454"/>
                  <a:gd name="T17" fmla="*/ 86 h 152"/>
                  <a:gd name="T18" fmla="*/ 309 w 454"/>
                  <a:gd name="T19" fmla="*/ 92 h 152"/>
                  <a:gd name="T20" fmla="*/ 422 w 454"/>
                  <a:gd name="T21" fmla="*/ 22 h 152"/>
                  <a:gd name="T22" fmla="*/ 421 w 454"/>
                  <a:gd name="T23" fmla="*/ 17 h 152"/>
                  <a:gd name="T24" fmla="*/ 437 w 454"/>
                  <a:gd name="T25" fmla="*/ 0 h 152"/>
                  <a:gd name="T26" fmla="*/ 454 w 454"/>
                  <a:gd name="T27" fmla="*/ 17 h 152"/>
                  <a:gd name="T28" fmla="*/ 437 w 454"/>
                  <a:gd name="T29" fmla="*/ 33 h 152"/>
                  <a:gd name="T30" fmla="*/ 425 w 454"/>
                  <a:gd name="T31" fmla="*/ 27 h 152"/>
                  <a:gd name="T32" fmla="*/ 312 w 454"/>
                  <a:gd name="T33" fmla="*/ 97 h 152"/>
                  <a:gd name="T34" fmla="*/ 313 w 454"/>
                  <a:gd name="T35" fmla="*/ 103 h 152"/>
                  <a:gd name="T36" fmla="*/ 297 w 454"/>
                  <a:gd name="T37" fmla="*/ 119 h 152"/>
                  <a:gd name="T38" fmla="*/ 281 w 454"/>
                  <a:gd name="T39" fmla="*/ 103 h 152"/>
                  <a:gd name="T40" fmla="*/ 172 w 454"/>
                  <a:gd name="T41" fmla="*/ 81 h 152"/>
                  <a:gd name="T42" fmla="*/ 157 w 454"/>
                  <a:gd name="T43" fmla="*/ 91 h 152"/>
                  <a:gd name="T44" fmla="*/ 144 w 454"/>
                  <a:gd name="T45" fmla="*/ 84 h 152"/>
                  <a:gd name="T46" fmla="*/ 32 w 454"/>
                  <a:gd name="T47" fmla="*/ 132 h 152"/>
                  <a:gd name="T48" fmla="*/ 33 w 454"/>
                  <a:gd name="T49" fmla="*/ 136 h 152"/>
                  <a:gd name="T50" fmla="*/ 16 w 454"/>
                  <a:gd name="T51" fmla="*/ 152 h 152"/>
                  <a:gd name="T52" fmla="*/ 0 w 454"/>
                  <a:gd name="T53" fmla="*/ 13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4" h="152">
                    <a:moveTo>
                      <a:pt x="0" y="136"/>
                    </a:moveTo>
                    <a:cubicBezTo>
                      <a:pt x="0" y="127"/>
                      <a:pt x="7" y="119"/>
                      <a:pt x="16" y="119"/>
                    </a:cubicBezTo>
                    <a:cubicBezTo>
                      <a:pt x="22" y="119"/>
                      <a:pt x="27" y="122"/>
                      <a:pt x="30" y="127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7"/>
                      <a:pt x="140" y="76"/>
                      <a:pt x="140" y="75"/>
                    </a:cubicBezTo>
                    <a:cubicBezTo>
                      <a:pt x="140" y="66"/>
                      <a:pt x="148" y="58"/>
                      <a:pt x="157" y="58"/>
                    </a:cubicBezTo>
                    <a:cubicBezTo>
                      <a:pt x="166" y="58"/>
                      <a:pt x="173" y="66"/>
                      <a:pt x="173" y="75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4" y="91"/>
                      <a:pt x="290" y="86"/>
                      <a:pt x="297" y="86"/>
                    </a:cubicBezTo>
                    <a:cubicBezTo>
                      <a:pt x="302" y="86"/>
                      <a:pt x="306" y="88"/>
                      <a:pt x="309" y="92"/>
                    </a:cubicBezTo>
                    <a:cubicBezTo>
                      <a:pt x="422" y="22"/>
                      <a:pt x="422" y="22"/>
                      <a:pt x="422" y="22"/>
                    </a:cubicBezTo>
                    <a:cubicBezTo>
                      <a:pt x="421" y="20"/>
                      <a:pt x="421" y="18"/>
                      <a:pt x="421" y="17"/>
                    </a:cubicBezTo>
                    <a:cubicBezTo>
                      <a:pt x="421" y="8"/>
                      <a:pt x="428" y="0"/>
                      <a:pt x="437" y="0"/>
                    </a:cubicBezTo>
                    <a:cubicBezTo>
                      <a:pt x="446" y="0"/>
                      <a:pt x="454" y="8"/>
                      <a:pt x="454" y="17"/>
                    </a:cubicBezTo>
                    <a:cubicBezTo>
                      <a:pt x="454" y="26"/>
                      <a:pt x="446" y="33"/>
                      <a:pt x="437" y="33"/>
                    </a:cubicBezTo>
                    <a:cubicBezTo>
                      <a:pt x="432" y="33"/>
                      <a:pt x="428" y="31"/>
                      <a:pt x="425" y="27"/>
                    </a:cubicBezTo>
                    <a:cubicBezTo>
                      <a:pt x="312" y="97"/>
                      <a:pt x="312" y="97"/>
                      <a:pt x="312" y="97"/>
                    </a:cubicBezTo>
                    <a:cubicBezTo>
                      <a:pt x="313" y="99"/>
                      <a:pt x="313" y="101"/>
                      <a:pt x="313" y="103"/>
                    </a:cubicBezTo>
                    <a:cubicBezTo>
                      <a:pt x="313" y="112"/>
                      <a:pt x="306" y="119"/>
                      <a:pt x="297" y="119"/>
                    </a:cubicBezTo>
                    <a:cubicBezTo>
                      <a:pt x="288" y="119"/>
                      <a:pt x="281" y="112"/>
                      <a:pt x="281" y="10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70" y="87"/>
                      <a:pt x="164" y="91"/>
                      <a:pt x="157" y="91"/>
                    </a:cubicBezTo>
                    <a:cubicBezTo>
                      <a:pt x="151" y="91"/>
                      <a:pt x="147" y="88"/>
                      <a:pt x="144" y="84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3" y="134"/>
                      <a:pt x="33" y="134"/>
                      <a:pt x="33" y="136"/>
                    </a:cubicBezTo>
                    <a:cubicBezTo>
                      <a:pt x="33" y="145"/>
                      <a:pt x="26" y="152"/>
                      <a:pt x="16" y="152"/>
                    </a:cubicBezTo>
                    <a:cubicBezTo>
                      <a:pt x="7" y="152"/>
                      <a:pt x="0" y="145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13" name="Freeform 228"/>
              <p:cNvSpPr/>
              <p:nvPr/>
            </p:nvSpPr>
            <p:spPr bwMode="auto">
              <a:xfrm>
                <a:off x="2908300" y="2987675"/>
                <a:ext cx="447675" cy="300038"/>
              </a:xfrm>
              <a:custGeom>
                <a:avLst/>
                <a:gdLst>
                  <a:gd name="T0" fmla="*/ 568 w 581"/>
                  <a:gd name="T1" fmla="*/ 367 h 392"/>
                  <a:gd name="T2" fmla="*/ 550 w 581"/>
                  <a:gd name="T3" fmla="*/ 367 h 392"/>
                  <a:gd name="T4" fmla="*/ 550 w 581"/>
                  <a:gd name="T5" fmla="*/ 32 h 392"/>
                  <a:gd name="T6" fmla="*/ 518 w 581"/>
                  <a:gd name="T7" fmla="*/ 0 h 392"/>
                  <a:gd name="T8" fmla="*/ 483 w 581"/>
                  <a:gd name="T9" fmla="*/ 0 h 392"/>
                  <a:gd name="T10" fmla="*/ 451 w 581"/>
                  <a:gd name="T11" fmla="*/ 32 h 392"/>
                  <a:gd name="T12" fmla="*/ 451 w 581"/>
                  <a:gd name="T13" fmla="*/ 367 h 392"/>
                  <a:gd name="T14" fmla="*/ 410 w 581"/>
                  <a:gd name="T15" fmla="*/ 367 h 392"/>
                  <a:gd name="T16" fmla="*/ 410 w 581"/>
                  <a:gd name="T17" fmla="*/ 120 h 392"/>
                  <a:gd name="T18" fmla="*/ 379 w 581"/>
                  <a:gd name="T19" fmla="*/ 88 h 392"/>
                  <a:gd name="T20" fmla="*/ 343 w 581"/>
                  <a:gd name="T21" fmla="*/ 88 h 392"/>
                  <a:gd name="T22" fmla="*/ 311 w 581"/>
                  <a:gd name="T23" fmla="*/ 120 h 392"/>
                  <a:gd name="T24" fmla="*/ 311 w 581"/>
                  <a:gd name="T25" fmla="*/ 367 h 392"/>
                  <a:gd name="T26" fmla="*/ 270 w 581"/>
                  <a:gd name="T27" fmla="*/ 367 h 392"/>
                  <a:gd name="T28" fmla="*/ 270 w 581"/>
                  <a:gd name="T29" fmla="*/ 92 h 392"/>
                  <a:gd name="T30" fmla="*/ 239 w 581"/>
                  <a:gd name="T31" fmla="*/ 61 h 392"/>
                  <a:gd name="T32" fmla="*/ 203 w 581"/>
                  <a:gd name="T33" fmla="*/ 61 h 392"/>
                  <a:gd name="T34" fmla="*/ 171 w 581"/>
                  <a:gd name="T35" fmla="*/ 92 h 392"/>
                  <a:gd name="T36" fmla="*/ 171 w 581"/>
                  <a:gd name="T37" fmla="*/ 367 h 392"/>
                  <a:gd name="T38" fmla="*/ 131 w 581"/>
                  <a:gd name="T39" fmla="*/ 367 h 392"/>
                  <a:gd name="T40" fmla="*/ 131 w 581"/>
                  <a:gd name="T41" fmla="*/ 160 h 392"/>
                  <a:gd name="T42" fmla="*/ 99 w 581"/>
                  <a:gd name="T43" fmla="*/ 128 h 392"/>
                  <a:gd name="T44" fmla="*/ 63 w 581"/>
                  <a:gd name="T45" fmla="*/ 128 h 392"/>
                  <a:gd name="T46" fmla="*/ 32 w 581"/>
                  <a:gd name="T47" fmla="*/ 160 h 392"/>
                  <a:gd name="T48" fmla="*/ 32 w 581"/>
                  <a:gd name="T49" fmla="*/ 367 h 392"/>
                  <a:gd name="T50" fmla="*/ 11 w 581"/>
                  <a:gd name="T51" fmla="*/ 367 h 392"/>
                  <a:gd name="T52" fmla="*/ 0 w 581"/>
                  <a:gd name="T53" fmla="*/ 378 h 392"/>
                  <a:gd name="T54" fmla="*/ 0 w 581"/>
                  <a:gd name="T55" fmla="*/ 381 h 392"/>
                  <a:gd name="T56" fmla="*/ 11 w 581"/>
                  <a:gd name="T57" fmla="*/ 392 h 392"/>
                  <a:gd name="T58" fmla="*/ 568 w 581"/>
                  <a:gd name="T59" fmla="*/ 392 h 392"/>
                  <a:gd name="T60" fmla="*/ 581 w 581"/>
                  <a:gd name="T61" fmla="*/ 381 h 392"/>
                  <a:gd name="T62" fmla="*/ 581 w 581"/>
                  <a:gd name="T63" fmla="*/ 378 h 392"/>
                  <a:gd name="T64" fmla="*/ 568 w 581"/>
                  <a:gd name="T65" fmla="*/ 36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1" h="392">
                    <a:moveTo>
                      <a:pt x="568" y="367"/>
                    </a:moveTo>
                    <a:cubicBezTo>
                      <a:pt x="550" y="367"/>
                      <a:pt x="550" y="367"/>
                      <a:pt x="550" y="367"/>
                    </a:cubicBezTo>
                    <a:cubicBezTo>
                      <a:pt x="550" y="32"/>
                      <a:pt x="550" y="32"/>
                      <a:pt x="550" y="32"/>
                    </a:cubicBezTo>
                    <a:cubicBezTo>
                      <a:pt x="550" y="14"/>
                      <a:pt x="536" y="0"/>
                      <a:pt x="518" y="0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65" y="0"/>
                      <a:pt x="451" y="14"/>
                      <a:pt x="451" y="32"/>
                    </a:cubicBezTo>
                    <a:cubicBezTo>
                      <a:pt x="451" y="367"/>
                      <a:pt x="451" y="367"/>
                      <a:pt x="451" y="367"/>
                    </a:cubicBezTo>
                    <a:cubicBezTo>
                      <a:pt x="410" y="367"/>
                      <a:pt x="410" y="367"/>
                      <a:pt x="410" y="367"/>
                    </a:cubicBezTo>
                    <a:cubicBezTo>
                      <a:pt x="410" y="120"/>
                      <a:pt x="410" y="120"/>
                      <a:pt x="410" y="120"/>
                    </a:cubicBezTo>
                    <a:cubicBezTo>
                      <a:pt x="410" y="102"/>
                      <a:pt x="396" y="88"/>
                      <a:pt x="379" y="88"/>
                    </a:cubicBezTo>
                    <a:cubicBezTo>
                      <a:pt x="343" y="88"/>
                      <a:pt x="343" y="88"/>
                      <a:pt x="343" y="88"/>
                    </a:cubicBezTo>
                    <a:cubicBezTo>
                      <a:pt x="325" y="88"/>
                      <a:pt x="311" y="102"/>
                      <a:pt x="311" y="120"/>
                    </a:cubicBezTo>
                    <a:cubicBezTo>
                      <a:pt x="311" y="367"/>
                      <a:pt x="311" y="367"/>
                      <a:pt x="311" y="367"/>
                    </a:cubicBezTo>
                    <a:cubicBezTo>
                      <a:pt x="270" y="367"/>
                      <a:pt x="270" y="367"/>
                      <a:pt x="270" y="367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75"/>
                      <a:pt x="256" y="61"/>
                      <a:pt x="239" y="61"/>
                    </a:cubicBezTo>
                    <a:cubicBezTo>
                      <a:pt x="203" y="61"/>
                      <a:pt x="203" y="61"/>
                      <a:pt x="203" y="61"/>
                    </a:cubicBezTo>
                    <a:cubicBezTo>
                      <a:pt x="186" y="61"/>
                      <a:pt x="171" y="75"/>
                      <a:pt x="171" y="92"/>
                    </a:cubicBezTo>
                    <a:cubicBezTo>
                      <a:pt x="171" y="367"/>
                      <a:pt x="171" y="367"/>
                      <a:pt x="171" y="367"/>
                    </a:cubicBezTo>
                    <a:cubicBezTo>
                      <a:pt x="131" y="367"/>
                      <a:pt x="131" y="367"/>
                      <a:pt x="131" y="367"/>
                    </a:cubicBezTo>
                    <a:cubicBezTo>
                      <a:pt x="131" y="160"/>
                      <a:pt x="131" y="160"/>
                      <a:pt x="131" y="160"/>
                    </a:cubicBezTo>
                    <a:cubicBezTo>
                      <a:pt x="131" y="143"/>
                      <a:pt x="117" y="128"/>
                      <a:pt x="99" y="128"/>
                    </a:cubicBezTo>
                    <a:cubicBezTo>
                      <a:pt x="63" y="128"/>
                      <a:pt x="63" y="128"/>
                      <a:pt x="63" y="128"/>
                    </a:cubicBezTo>
                    <a:cubicBezTo>
                      <a:pt x="46" y="128"/>
                      <a:pt x="32" y="143"/>
                      <a:pt x="32" y="160"/>
                    </a:cubicBezTo>
                    <a:cubicBezTo>
                      <a:pt x="32" y="367"/>
                      <a:pt x="32" y="367"/>
                      <a:pt x="32" y="367"/>
                    </a:cubicBezTo>
                    <a:cubicBezTo>
                      <a:pt x="11" y="367"/>
                      <a:pt x="11" y="367"/>
                      <a:pt x="11" y="367"/>
                    </a:cubicBezTo>
                    <a:cubicBezTo>
                      <a:pt x="4" y="367"/>
                      <a:pt x="0" y="372"/>
                      <a:pt x="0" y="378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387"/>
                      <a:pt x="4" y="392"/>
                      <a:pt x="11" y="392"/>
                    </a:cubicBezTo>
                    <a:cubicBezTo>
                      <a:pt x="568" y="392"/>
                      <a:pt x="568" y="392"/>
                      <a:pt x="568" y="392"/>
                    </a:cubicBezTo>
                    <a:cubicBezTo>
                      <a:pt x="575" y="392"/>
                      <a:pt x="581" y="387"/>
                      <a:pt x="581" y="381"/>
                    </a:cubicBezTo>
                    <a:cubicBezTo>
                      <a:pt x="581" y="378"/>
                      <a:pt x="581" y="378"/>
                      <a:pt x="581" y="378"/>
                    </a:cubicBezTo>
                    <a:cubicBezTo>
                      <a:pt x="581" y="372"/>
                      <a:pt x="575" y="367"/>
                      <a:pt x="568" y="3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9833181" y="3877104"/>
            <a:ext cx="441081" cy="432677"/>
            <a:chOff x="15254" y="10024"/>
            <a:chExt cx="910" cy="910"/>
          </a:xfrm>
        </p:grpSpPr>
        <p:sp>
          <p:nvSpPr>
            <p:cNvPr id="104" name="Shape 1345"/>
            <p:cNvSpPr/>
            <p:nvPr/>
          </p:nvSpPr>
          <p:spPr>
            <a:xfrm>
              <a:off x="15254" y="10024"/>
              <a:ext cx="910" cy="910"/>
            </a:xfrm>
            <a:prstGeom prst="rect">
              <a:avLst/>
            </a:prstGeom>
            <a:solidFill>
              <a:srgbClr val="F0802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6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105" name="Group 208"/>
            <p:cNvGrpSpPr/>
            <p:nvPr/>
          </p:nvGrpSpPr>
          <p:grpSpPr>
            <a:xfrm>
              <a:off x="15517" y="10236"/>
              <a:ext cx="384" cy="501"/>
              <a:chOff x="65087" y="3805238"/>
              <a:chExt cx="303213" cy="450850"/>
            </a:xfrm>
            <a:solidFill>
              <a:schemeClr val="bg1"/>
            </a:solidFill>
          </p:grpSpPr>
          <p:sp>
            <p:nvSpPr>
              <p:cNvPr id="106" name="Freeform 314"/>
              <p:cNvSpPr/>
              <p:nvPr/>
            </p:nvSpPr>
            <p:spPr bwMode="auto">
              <a:xfrm>
                <a:off x="142875" y="3870325"/>
                <a:ext cx="147638" cy="47625"/>
              </a:xfrm>
              <a:custGeom>
                <a:avLst/>
                <a:gdLst>
                  <a:gd name="T0" fmla="*/ 14 w 196"/>
                  <a:gd name="T1" fmla="*/ 65 h 65"/>
                  <a:gd name="T2" fmla="*/ 0 w 196"/>
                  <a:gd name="T3" fmla="*/ 47 h 65"/>
                  <a:gd name="T4" fmla="*/ 0 w 196"/>
                  <a:gd name="T5" fmla="*/ 18 h 65"/>
                  <a:gd name="T6" fmla="*/ 14 w 196"/>
                  <a:gd name="T7" fmla="*/ 0 h 65"/>
                  <a:gd name="T8" fmla="*/ 182 w 196"/>
                  <a:gd name="T9" fmla="*/ 0 h 65"/>
                  <a:gd name="T10" fmla="*/ 196 w 196"/>
                  <a:gd name="T11" fmla="*/ 18 h 65"/>
                  <a:gd name="T12" fmla="*/ 196 w 196"/>
                  <a:gd name="T13" fmla="*/ 47 h 65"/>
                  <a:gd name="T14" fmla="*/ 182 w 196"/>
                  <a:gd name="T15" fmla="*/ 65 h 65"/>
                  <a:gd name="T16" fmla="*/ 14 w 196"/>
                  <a:gd name="T1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65">
                    <a:moveTo>
                      <a:pt x="14" y="65"/>
                    </a:moveTo>
                    <a:cubicBezTo>
                      <a:pt x="6" y="65"/>
                      <a:pt x="0" y="56"/>
                      <a:pt x="0" y="4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6" y="0"/>
                      <a:pt x="14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90" y="0"/>
                      <a:pt x="196" y="8"/>
                      <a:pt x="196" y="18"/>
                    </a:cubicBezTo>
                    <a:cubicBezTo>
                      <a:pt x="196" y="47"/>
                      <a:pt x="196" y="47"/>
                      <a:pt x="196" y="47"/>
                    </a:cubicBezTo>
                    <a:cubicBezTo>
                      <a:pt x="196" y="56"/>
                      <a:pt x="190" y="65"/>
                      <a:pt x="182" y="65"/>
                    </a:cubicBezTo>
                    <a:lnTo>
                      <a:pt x="14" y="65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7" name="Freeform 315"/>
              <p:cNvSpPr>
                <a:spLocks noEditPoints="1"/>
              </p:cNvSpPr>
              <p:nvPr/>
            </p:nvSpPr>
            <p:spPr bwMode="auto">
              <a:xfrm>
                <a:off x="65087" y="3913188"/>
                <a:ext cx="303213" cy="342900"/>
              </a:xfrm>
              <a:custGeom>
                <a:avLst/>
                <a:gdLst>
                  <a:gd name="T0" fmla="*/ 396 w 402"/>
                  <a:gd name="T1" fmla="*/ 382 h 456"/>
                  <a:gd name="T2" fmla="*/ 249 w 402"/>
                  <a:gd name="T3" fmla="*/ 118 h 456"/>
                  <a:gd name="T4" fmla="*/ 249 w 402"/>
                  <a:gd name="T5" fmla="*/ 0 h 456"/>
                  <a:gd name="T6" fmla="*/ 153 w 402"/>
                  <a:gd name="T7" fmla="*/ 0 h 456"/>
                  <a:gd name="T8" fmla="*/ 153 w 402"/>
                  <a:gd name="T9" fmla="*/ 118 h 456"/>
                  <a:gd name="T10" fmla="*/ 6 w 402"/>
                  <a:gd name="T11" fmla="*/ 382 h 456"/>
                  <a:gd name="T12" fmla="*/ 14 w 402"/>
                  <a:gd name="T13" fmla="*/ 433 h 456"/>
                  <a:gd name="T14" fmla="*/ 76 w 402"/>
                  <a:gd name="T15" fmla="*/ 456 h 456"/>
                  <a:gd name="T16" fmla="*/ 326 w 402"/>
                  <a:gd name="T17" fmla="*/ 456 h 456"/>
                  <a:gd name="T18" fmla="*/ 388 w 402"/>
                  <a:gd name="T19" fmla="*/ 433 h 456"/>
                  <a:gd name="T20" fmla="*/ 396 w 402"/>
                  <a:gd name="T21" fmla="*/ 382 h 456"/>
                  <a:gd name="T22" fmla="*/ 238 w 402"/>
                  <a:gd name="T23" fmla="*/ 165 h 456"/>
                  <a:gd name="T24" fmla="*/ 269 w 402"/>
                  <a:gd name="T25" fmla="*/ 196 h 456"/>
                  <a:gd name="T26" fmla="*/ 238 w 402"/>
                  <a:gd name="T27" fmla="*/ 227 h 456"/>
                  <a:gd name="T28" fmla="*/ 207 w 402"/>
                  <a:gd name="T29" fmla="*/ 196 h 456"/>
                  <a:gd name="T30" fmla="*/ 238 w 402"/>
                  <a:gd name="T31" fmla="*/ 165 h 456"/>
                  <a:gd name="T32" fmla="*/ 195 w 402"/>
                  <a:gd name="T33" fmla="*/ 100 h 456"/>
                  <a:gd name="T34" fmla="*/ 216 w 402"/>
                  <a:gd name="T35" fmla="*/ 120 h 456"/>
                  <a:gd name="T36" fmla="*/ 195 w 402"/>
                  <a:gd name="T37" fmla="*/ 141 h 456"/>
                  <a:gd name="T38" fmla="*/ 174 w 402"/>
                  <a:gd name="T39" fmla="*/ 120 h 456"/>
                  <a:gd name="T40" fmla="*/ 195 w 402"/>
                  <a:gd name="T41" fmla="*/ 100 h 456"/>
                  <a:gd name="T42" fmla="*/ 165 w 402"/>
                  <a:gd name="T43" fmla="*/ 200 h 456"/>
                  <a:gd name="T44" fmla="*/ 190 w 402"/>
                  <a:gd name="T45" fmla="*/ 225 h 456"/>
                  <a:gd name="T46" fmla="*/ 165 w 402"/>
                  <a:gd name="T47" fmla="*/ 249 h 456"/>
                  <a:gd name="T48" fmla="*/ 140 w 402"/>
                  <a:gd name="T49" fmla="*/ 225 h 456"/>
                  <a:gd name="T50" fmla="*/ 165 w 402"/>
                  <a:gd name="T51" fmla="*/ 200 h 456"/>
                  <a:gd name="T52" fmla="*/ 360 w 402"/>
                  <a:gd name="T53" fmla="*/ 411 h 456"/>
                  <a:gd name="T54" fmla="*/ 326 w 402"/>
                  <a:gd name="T55" fmla="*/ 421 h 456"/>
                  <a:gd name="T56" fmla="*/ 76 w 402"/>
                  <a:gd name="T57" fmla="*/ 421 h 456"/>
                  <a:gd name="T58" fmla="*/ 42 w 402"/>
                  <a:gd name="T59" fmla="*/ 411 h 456"/>
                  <a:gd name="T60" fmla="*/ 39 w 402"/>
                  <a:gd name="T61" fmla="*/ 393 h 456"/>
                  <a:gd name="T62" fmla="*/ 107 w 402"/>
                  <a:gd name="T63" fmla="*/ 257 h 456"/>
                  <a:gd name="T64" fmla="*/ 295 w 402"/>
                  <a:gd name="T65" fmla="*/ 257 h 456"/>
                  <a:gd name="T66" fmla="*/ 363 w 402"/>
                  <a:gd name="T67" fmla="*/ 393 h 456"/>
                  <a:gd name="T68" fmla="*/ 360 w 402"/>
                  <a:gd name="T69" fmla="*/ 411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2" h="456">
                    <a:moveTo>
                      <a:pt x="396" y="382"/>
                    </a:moveTo>
                    <a:cubicBezTo>
                      <a:pt x="365" y="289"/>
                      <a:pt x="310" y="221"/>
                      <a:pt x="249" y="118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118"/>
                      <a:pt x="153" y="118"/>
                      <a:pt x="153" y="118"/>
                    </a:cubicBezTo>
                    <a:cubicBezTo>
                      <a:pt x="92" y="221"/>
                      <a:pt x="37" y="289"/>
                      <a:pt x="6" y="382"/>
                    </a:cubicBezTo>
                    <a:cubicBezTo>
                      <a:pt x="0" y="399"/>
                      <a:pt x="3" y="418"/>
                      <a:pt x="14" y="433"/>
                    </a:cubicBezTo>
                    <a:cubicBezTo>
                      <a:pt x="24" y="447"/>
                      <a:pt x="58" y="456"/>
                      <a:pt x="76" y="456"/>
                    </a:cubicBezTo>
                    <a:cubicBezTo>
                      <a:pt x="326" y="456"/>
                      <a:pt x="326" y="456"/>
                      <a:pt x="326" y="456"/>
                    </a:cubicBezTo>
                    <a:cubicBezTo>
                      <a:pt x="344" y="456"/>
                      <a:pt x="378" y="447"/>
                      <a:pt x="388" y="433"/>
                    </a:cubicBezTo>
                    <a:cubicBezTo>
                      <a:pt x="399" y="418"/>
                      <a:pt x="402" y="399"/>
                      <a:pt x="396" y="382"/>
                    </a:cubicBezTo>
                    <a:close/>
                    <a:moveTo>
                      <a:pt x="238" y="165"/>
                    </a:moveTo>
                    <a:cubicBezTo>
                      <a:pt x="255" y="165"/>
                      <a:pt x="269" y="178"/>
                      <a:pt x="269" y="196"/>
                    </a:cubicBezTo>
                    <a:cubicBezTo>
                      <a:pt x="269" y="213"/>
                      <a:pt x="255" y="227"/>
                      <a:pt x="238" y="227"/>
                    </a:cubicBezTo>
                    <a:cubicBezTo>
                      <a:pt x="221" y="227"/>
                      <a:pt x="207" y="213"/>
                      <a:pt x="207" y="196"/>
                    </a:cubicBezTo>
                    <a:cubicBezTo>
                      <a:pt x="207" y="178"/>
                      <a:pt x="221" y="165"/>
                      <a:pt x="238" y="165"/>
                    </a:cubicBezTo>
                    <a:close/>
                    <a:moveTo>
                      <a:pt x="195" y="100"/>
                    </a:moveTo>
                    <a:cubicBezTo>
                      <a:pt x="207" y="100"/>
                      <a:pt x="216" y="109"/>
                      <a:pt x="216" y="120"/>
                    </a:cubicBezTo>
                    <a:cubicBezTo>
                      <a:pt x="216" y="132"/>
                      <a:pt x="207" y="141"/>
                      <a:pt x="195" y="141"/>
                    </a:cubicBezTo>
                    <a:cubicBezTo>
                      <a:pt x="184" y="141"/>
                      <a:pt x="174" y="132"/>
                      <a:pt x="174" y="120"/>
                    </a:cubicBezTo>
                    <a:cubicBezTo>
                      <a:pt x="174" y="109"/>
                      <a:pt x="184" y="100"/>
                      <a:pt x="195" y="100"/>
                    </a:cubicBezTo>
                    <a:close/>
                    <a:moveTo>
                      <a:pt x="165" y="200"/>
                    </a:moveTo>
                    <a:cubicBezTo>
                      <a:pt x="179" y="200"/>
                      <a:pt x="190" y="211"/>
                      <a:pt x="190" y="225"/>
                    </a:cubicBezTo>
                    <a:cubicBezTo>
                      <a:pt x="190" y="238"/>
                      <a:pt x="179" y="249"/>
                      <a:pt x="165" y="249"/>
                    </a:cubicBezTo>
                    <a:cubicBezTo>
                      <a:pt x="151" y="249"/>
                      <a:pt x="140" y="238"/>
                      <a:pt x="140" y="225"/>
                    </a:cubicBezTo>
                    <a:cubicBezTo>
                      <a:pt x="140" y="211"/>
                      <a:pt x="151" y="200"/>
                      <a:pt x="165" y="200"/>
                    </a:cubicBezTo>
                    <a:close/>
                    <a:moveTo>
                      <a:pt x="360" y="411"/>
                    </a:moveTo>
                    <a:cubicBezTo>
                      <a:pt x="355" y="415"/>
                      <a:pt x="337" y="421"/>
                      <a:pt x="326" y="421"/>
                    </a:cubicBezTo>
                    <a:cubicBezTo>
                      <a:pt x="76" y="421"/>
                      <a:pt x="76" y="421"/>
                      <a:pt x="76" y="421"/>
                    </a:cubicBezTo>
                    <a:cubicBezTo>
                      <a:pt x="65" y="421"/>
                      <a:pt x="47" y="415"/>
                      <a:pt x="42" y="411"/>
                    </a:cubicBezTo>
                    <a:cubicBezTo>
                      <a:pt x="38" y="406"/>
                      <a:pt x="37" y="399"/>
                      <a:pt x="39" y="393"/>
                    </a:cubicBezTo>
                    <a:cubicBezTo>
                      <a:pt x="55" y="344"/>
                      <a:pt x="79" y="302"/>
                      <a:pt x="107" y="257"/>
                    </a:cubicBezTo>
                    <a:cubicBezTo>
                      <a:pt x="295" y="257"/>
                      <a:pt x="295" y="257"/>
                      <a:pt x="295" y="257"/>
                    </a:cubicBezTo>
                    <a:cubicBezTo>
                      <a:pt x="323" y="302"/>
                      <a:pt x="347" y="344"/>
                      <a:pt x="363" y="393"/>
                    </a:cubicBezTo>
                    <a:cubicBezTo>
                      <a:pt x="365" y="399"/>
                      <a:pt x="364" y="406"/>
                      <a:pt x="360" y="41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8" name="Oval 316"/>
              <p:cNvSpPr>
                <a:spLocks noChangeArrowheads="1"/>
              </p:cNvSpPr>
              <p:nvPr/>
            </p:nvSpPr>
            <p:spPr bwMode="auto">
              <a:xfrm>
                <a:off x="217487" y="3805238"/>
                <a:ext cx="44450" cy="46038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9" name="Oval 317"/>
              <p:cNvSpPr>
                <a:spLocks noChangeArrowheads="1"/>
              </p:cNvSpPr>
              <p:nvPr/>
            </p:nvSpPr>
            <p:spPr bwMode="auto">
              <a:xfrm>
                <a:off x="173037" y="3835400"/>
                <a:ext cx="23813" cy="238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7526841" y="3883374"/>
            <a:ext cx="479229" cy="469518"/>
            <a:chOff x="11646" y="10024"/>
            <a:chExt cx="910" cy="910"/>
          </a:xfrm>
        </p:grpSpPr>
        <p:sp>
          <p:nvSpPr>
            <p:cNvPr id="102" name="Shape 1348"/>
            <p:cNvSpPr/>
            <p:nvPr/>
          </p:nvSpPr>
          <p:spPr>
            <a:xfrm>
              <a:off x="11646" y="10024"/>
              <a:ext cx="910" cy="910"/>
            </a:xfrm>
            <a:prstGeom prst="rect">
              <a:avLst/>
            </a:prstGeom>
            <a:solidFill>
              <a:srgbClr val="F0802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6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03" name="Freeform 492"/>
            <p:cNvSpPr>
              <a:spLocks noEditPoints="1"/>
            </p:cNvSpPr>
            <p:nvPr/>
          </p:nvSpPr>
          <p:spPr bwMode="auto">
            <a:xfrm>
              <a:off x="11852" y="10243"/>
              <a:ext cx="495" cy="428"/>
            </a:xfrm>
            <a:custGeom>
              <a:avLst/>
              <a:gdLst>
                <a:gd name="T0" fmla="*/ 93557 w 90"/>
                <a:gd name="T1" fmla="*/ 175986 h 84"/>
                <a:gd name="T2" fmla="*/ 104563 w 90"/>
                <a:gd name="T3" fmla="*/ 137489 h 84"/>
                <a:gd name="T4" fmla="*/ 192617 w 90"/>
                <a:gd name="T5" fmla="*/ 49496 h 84"/>
                <a:gd name="T6" fmla="*/ 170603 w 90"/>
                <a:gd name="T7" fmla="*/ 0 h 84"/>
                <a:gd name="T8" fmla="*/ 33020 w 90"/>
                <a:gd name="T9" fmla="*/ 175986 h 84"/>
                <a:gd name="T10" fmla="*/ 0 w 90"/>
                <a:gd name="T11" fmla="*/ 175986 h 84"/>
                <a:gd name="T12" fmla="*/ 71543 w 90"/>
                <a:gd name="T13" fmla="*/ 285976 h 84"/>
                <a:gd name="T14" fmla="*/ 132080 w 90"/>
                <a:gd name="T15" fmla="*/ 170486 h 84"/>
                <a:gd name="T16" fmla="*/ 93557 w 90"/>
                <a:gd name="T17" fmla="*/ 175986 h 84"/>
                <a:gd name="T18" fmla="*/ 297180 w 90"/>
                <a:gd name="T19" fmla="*/ 384968 h 84"/>
                <a:gd name="T20" fmla="*/ 264160 w 90"/>
                <a:gd name="T21" fmla="*/ 390468 h 84"/>
                <a:gd name="T22" fmla="*/ 143087 w 90"/>
                <a:gd name="T23" fmla="*/ 357471 h 84"/>
                <a:gd name="T24" fmla="*/ 110067 w 90"/>
                <a:gd name="T25" fmla="*/ 401467 h 84"/>
                <a:gd name="T26" fmla="*/ 330200 w 90"/>
                <a:gd name="T27" fmla="*/ 434464 h 84"/>
                <a:gd name="T28" fmla="*/ 352213 w 90"/>
                <a:gd name="T29" fmla="*/ 461962 h 84"/>
                <a:gd name="T30" fmla="*/ 412750 w 90"/>
                <a:gd name="T31" fmla="*/ 346472 h 84"/>
                <a:gd name="T32" fmla="*/ 280670 w 90"/>
                <a:gd name="T33" fmla="*/ 351971 h 84"/>
                <a:gd name="T34" fmla="*/ 297180 w 90"/>
                <a:gd name="T35" fmla="*/ 384968 h 84"/>
                <a:gd name="T36" fmla="*/ 407247 w 90"/>
                <a:gd name="T37" fmla="*/ 49496 h 84"/>
                <a:gd name="T38" fmla="*/ 423757 w 90"/>
                <a:gd name="T39" fmla="*/ 16499 h 84"/>
                <a:gd name="T40" fmla="*/ 291677 w 90"/>
                <a:gd name="T41" fmla="*/ 21998 h 84"/>
                <a:gd name="T42" fmla="*/ 363220 w 90"/>
                <a:gd name="T43" fmla="*/ 131989 h 84"/>
                <a:gd name="T44" fmla="*/ 379730 w 90"/>
                <a:gd name="T45" fmla="*/ 98992 h 84"/>
                <a:gd name="T46" fmla="*/ 401743 w 90"/>
                <a:gd name="T47" fmla="*/ 126490 h 84"/>
                <a:gd name="T48" fmla="*/ 434763 w 90"/>
                <a:gd name="T49" fmla="*/ 247480 h 84"/>
                <a:gd name="T50" fmla="*/ 489797 w 90"/>
                <a:gd name="T51" fmla="*/ 252979 h 84"/>
                <a:gd name="T52" fmla="*/ 407247 w 90"/>
                <a:gd name="T53" fmla="*/ 49496 h 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0" h="84">
                  <a:moveTo>
                    <a:pt x="17" y="32"/>
                  </a:moveTo>
                  <a:cubicBezTo>
                    <a:pt x="17" y="29"/>
                    <a:pt x="18" y="27"/>
                    <a:pt x="19" y="25"/>
                  </a:cubicBezTo>
                  <a:cubicBezTo>
                    <a:pt x="22" y="18"/>
                    <a:pt x="28" y="13"/>
                    <a:pt x="35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8" y="6"/>
                    <a:pt x="9" y="18"/>
                    <a:pt x="6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4" y="31"/>
                    <a:pt x="24" y="31"/>
                    <a:pt x="24" y="31"/>
                  </a:cubicBezTo>
                  <a:lnTo>
                    <a:pt x="17" y="32"/>
                  </a:lnTo>
                  <a:close/>
                  <a:moveTo>
                    <a:pt x="54" y="70"/>
                  </a:moveTo>
                  <a:cubicBezTo>
                    <a:pt x="52" y="71"/>
                    <a:pt x="50" y="71"/>
                    <a:pt x="48" y="71"/>
                  </a:cubicBezTo>
                  <a:cubicBezTo>
                    <a:pt x="40" y="72"/>
                    <a:pt x="33" y="70"/>
                    <a:pt x="26" y="65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32" y="82"/>
                    <a:pt x="47" y="83"/>
                    <a:pt x="60" y="79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51" y="64"/>
                    <a:pt x="51" y="64"/>
                    <a:pt x="51" y="64"/>
                  </a:cubicBezTo>
                  <a:lnTo>
                    <a:pt x="54" y="70"/>
                  </a:lnTo>
                  <a:close/>
                  <a:moveTo>
                    <a:pt x="74" y="9"/>
                  </a:moveTo>
                  <a:cubicBezTo>
                    <a:pt x="77" y="3"/>
                    <a:pt x="77" y="3"/>
                    <a:pt x="77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71" y="20"/>
                    <a:pt x="72" y="22"/>
                    <a:pt x="73" y="23"/>
                  </a:cubicBezTo>
                  <a:cubicBezTo>
                    <a:pt x="78" y="30"/>
                    <a:pt x="80" y="37"/>
                    <a:pt x="79" y="45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32"/>
                    <a:pt x="84" y="18"/>
                    <a:pt x="74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90867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77786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实习管理系统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55600" y="1002665"/>
            <a:ext cx="3695065" cy="443738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745" tIns="108372" rIns="216745" bIns="108372" anchor="ctr"/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indent="-285750" algn="l" fontAlgn="auto">
              <a:buFont typeface="Arial" panose="020B0604020202020204" pitchFamily="34" charset="0"/>
              <a:buChar char="•"/>
            </a:pPr>
            <a:r>
              <a:rPr lang="en-US" altLang="zh-CN" sz="1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实习管理系统</a:t>
            </a:r>
            <a:r>
              <a:rPr lang="en-US" altLang="zh-CN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：</a:t>
            </a:r>
            <a:endParaRPr lang="en-US" altLang="zh-CN" sz="1800" dirty="0" smtClean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l" fontAlgn="auto"/>
            <a:endParaRPr lang="en-US" altLang="zh-CN" sz="18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l" fontAlgn="auto"/>
            <a:r>
              <a:rPr lang="en-US" altLang="zh-CN" sz="16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在梳理学校管理学生实习工作整体业务流程的基础上，对实习信息进行系统地管理和维护，并将</a:t>
            </a:r>
            <a:r>
              <a:rPr lang="en-US" altLang="zh-CN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实习报名、导师分配、打卡考勤、过程指导、成绩管理、评优评教、数据分析</a:t>
            </a:r>
            <a:r>
              <a:rPr lang="en-US" altLang="zh-CN" sz="16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等环节有效组织，提升学校对学生实习活动的管理效率和学生的实习效果。</a:t>
            </a:r>
            <a:endParaRPr lang="en-US" altLang="zh-CN" sz="1600" b="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l" fontAlgn="auto"/>
            <a:r>
              <a:rPr lang="en-US" altLang="zh-CN" sz="16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该系统支持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Web网页端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和</a:t>
            </a:r>
            <a:r>
              <a:rPr lang="en-US" altLang="zh-CN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iOS、Andriod</a:t>
            </a:r>
            <a:r>
              <a:rPr lang="en-US" altLang="zh-CN" sz="16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手机客户端使用。</a:t>
            </a:r>
            <a:endParaRPr lang="en-US" altLang="zh-CN" sz="1600" b="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7612118" y="3677612"/>
            <a:ext cx="3922657" cy="2361237"/>
            <a:chOff x="5679179" y="1424140"/>
            <a:chExt cx="6112933" cy="3646488"/>
          </a:xfrm>
          <a:solidFill>
            <a:srgbClr val="E74E09"/>
          </a:solidFill>
        </p:grpSpPr>
        <p:sp>
          <p:nvSpPr>
            <p:cNvPr id="74" name="MH_SubTitle_2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679179" y="2025803"/>
              <a:ext cx="6112933" cy="51435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indent="144145">
                <a:spcBef>
                  <a:spcPct val="0"/>
                </a:spcBef>
                <a:buNone/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流程实用，流程贴合实际业务场景</a:t>
              </a:r>
              <a:endParaRPr lang="zh-CN" altLang="en-US" sz="1200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5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679179" y="1424140"/>
              <a:ext cx="6112933" cy="51435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indent="144145">
                <a:spcBef>
                  <a:spcPct val="0"/>
                </a:spcBef>
                <a:buNone/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功能全面，可管理各种实习类实践教学活动</a:t>
              </a:r>
              <a:endParaRPr lang="zh-CN" altLang="en-US" sz="1200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6" name="MH_SubTitle_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679179" y="2654453"/>
              <a:ext cx="6112933" cy="51276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/>
            <a:p>
              <a:pPr indent="144145">
                <a:spcBef>
                  <a:spcPct val="0"/>
                </a:spcBef>
              </a:pPr>
              <a:r>
                <a:rPr lang="zh-CN" altLang="en-US" sz="1200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灵活配置，角色、任务、功能自定义</a:t>
              </a:r>
              <a:endParaRPr lang="zh-CN" altLang="en-US" sz="1200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7" name="MH_SubTitle_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679179" y="3271990"/>
              <a:ext cx="6112933" cy="51435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/>
            <a:p>
              <a:pPr indent="144145">
                <a:spcBef>
                  <a:spcPct val="0"/>
                </a:spcBef>
              </a:pPr>
              <a:r>
                <a:rPr lang="zh-CN" altLang="en-US" sz="1200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沟通便捷，提供全方位的师生交流平台</a:t>
              </a:r>
              <a:endParaRPr lang="zh-CN" altLang="en-US" sz="1200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8" name="MH_SubTitle_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679179" y="3900641"/>
              <a:ext cx="6112933" cy="512763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/>
            <a:p>
              <a:pPr indent="144145">
                <a:spcBef>
                  <a:spcPct val="0"/>
                </a:spcBef>
              </a:pPr>
              <a:r>
                <a:rPr lang="zh-CN" altLang="en-US" sz="1200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报表丰富，查询统计功能强大，数据报表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丰富</a:t>
              </a:r>
              <a:endParaRPr lang="zh-CN" altLang="en-US" sz="1200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79" name="MH_SubTitle_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679179" y="4556278"/>
              <a:ext cx="6112933" cy="51435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/>
            <a:p>
              <a:pPr indent="144145">
                <a:spcBef>
                  <a:spcPct val="0"/>
                </a:spcBef>
              </a:pPr>
              <a:r>
                <a:rPr lang="zh-CN" altLang="en-US" sz="1200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多元评价，多模块对实习学生进行指导和评价</a:t>
              </a:r>
              <a:endParaRPr lang="zh-CN" altLang="en-US" sz="1200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0" name="MH_Other_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11385712" y="1717829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1" name="MH_Other_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11392063" y="2089304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2" name="MH_Other_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>
              <a:off x="11444979" y="1806728"/>
              <a:ext cx="103717" cy="3746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3" name="MH_Other_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5854863" y="1714654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4" name="MH_Other_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gray">
            <a:xfrm>
              <a:off x="5861212" y="2086129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5" name="MH_Other_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>
              <a:off x="5914130" y="1805141"/>
              <a:ext cx="103716" cy="3730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6" name="MH_Other_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11385712" y="2964015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7" name="MH_Other_8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11392063" y="3335491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8" name="MH_Other_9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gray">
            <a:xfrm>
              <a:off x="11444979" y="3052915"/>
              <a:ext cx="103717" cy="3746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9" name="MH_Other_1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gray">
            <a:xfrm>
              <a:off x="5854863" y="2960841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0" name="MH_Other_11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gray">
            <a:xfrm>
              <a:off x="5861212" y="3332315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1" name="MH_Other_1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gray">
            <a:xfrm>
              <a:off x="5914130" y="3051328"/>
              <a:ext cx="103716" cy="3730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2" name="MH_Other_1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gray">
            <a:xfrm>
              <a:off x="11385712" y="4213379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3" name="MH_Other_14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gray">
            <a:xfrm>
              <a:off x="11392063" y="4584854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4" name="MH_Other_1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gray">
            <a:xfrm>
              <a:off x="11444979" y="4302278"/>
              <a:ext cx="103717" cy="3746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5" name="MH_Other_16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gray">
            <a:xfrm>
              <a:off x="5854863" y="4210204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6" name="MH_Other_17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gray">
            <a:xfrm>
              <a:off x="5861212" y="4581679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7" name="MH_Other_1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gray">
            <a:xfrm>
              <a:off x="5914130" y="4300691"/>
              <a:ext cx="103716" cy="3730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20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25654" name="Freeform 54" descr="17957756_101728372001_2副本"/>
          <p:cNvSpPr/>
          <p:nvPr/>
        </p:nvSpPr>
        <p:spPr bwMode="auto">
          <a:xfrm>
            <a:off x="4493895" y="3817368"/>
            <a:ext cx="2977515" cy="2195830"/>
          </a:xfrm>
          <a:custGeom>
            <a:avLst/>
            <a:gdLst>
              <a:gd name="T0" fmla="*/ 0 w 2507"/>
              <a:gd name="T1" fmla="*/ 0 h 2464"/>
              <a:gd name="T2" fmla="*/ 0 w 2507"/>
              <a:gd name="T3" fmla="*/ 1232 h 2464"/>
              <a:gd name="T4" fmla="*/ 0 w 2507"/>
              <a:gd name="T5" fmla="*/ 2464 h 2464"/>
              <a:gd name="T6" fmla="*/ 2507 w 2507"/>
              <a:gd name="T7" fmla="*/ 2464 h 2464"/>
              <a:gd name="T8" fmla="*/ 2507 w 2507"/>
              <a:gd name="T9" fmla="*/ 1232 h 2464"/>
              <a:gd name="T10" fmla="*/ 2507 w 2507"/>
              <a:gd name="T11" fmla="*/ 0 h 2464"/>
              <a:gd name="T12" fmla="*/ 0 w 2507"/>
              <a:gd name="T13" fmla="*/ 0 h 2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7" h="2464">
                <a:moveTo>
                  <a:pt x="0" y="0"/>
                </a:moveTo>
                <a:lnTo>
                  <a:pt x="0" y="1232"/>
                </a:lnTo>
                <a:lnTo>
                  <a:pt x="0" y="2464"/>
                </a:lnTo>
                <a:lnTo>
                  <a:pt x="2507" y="2464"/>
                </a:lnTo>
                <a:lnTo>
                  <a:pt x="2507" y="1232"/>
                </a:lnTo>
                <a:lnTo>
                  <a:pt x="2507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5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5322570" y="986155"/>
            <a:ext cx="980440" cy="114998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实习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岗位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5827395" y="1967230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考勤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管理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490970" y="1002665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导师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管理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7036435" y="1967230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实习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检查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7612380" y="1002665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任务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管理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196580" y="1967230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校企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互评</a:t>
            </a:r>
            <a:endParaRPr lang="zh-CN" altLang="en-US" sz="1600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90867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77786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考试管理系统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223" y="775577"/>
            <a:ext cx="10844487" cy="157074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745" tIns="108372" rIns="216745" bIns="108372" anchor="ctr"/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考试</a:t>
            </a:r>
            <a:r>
              <a:rPr lang="zh-CN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</a:t>
            </a:r>
            <a:r>
              <a:rPr lang="en-US" altLang="zh-CN" sz="1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系统</a:t>
            </a:r>
            <a:r>
              <a:rPr lang="en-US" altLang="zh-CN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：</a:t>
            </a:r>
            <a:endParaRPr lang="en-US" altLang="zh-CN" sz="1800" dirty="0" smtClean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l"/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考试管理系统集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试题库、试卷库、智能组卷、桌面监控、学生考试、 成绩管理、数据分析、错题本、学生练习、互动交流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等功能于一体，在资源共享基础上，为用户提供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模块流程化、集成化的完整在线考试平台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，充分考虑安全、公平公正等需求，通过实时监控、防作弊、自动保存等功能保障在线考试的顺利进行。</a:t>
            </a:r>
            <a:endParaRPr lang="zh-CN" altLang="en-US" sz="1600" b="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63239" y="2651123"/>
            <a:ext cx="6203192" cy="3778370"/>
            <a:chOff x="5563239" y="2651123"/>
            <a:chExt cx="6203192" cy="3778370"/>
          </a:xfrm>
        </p:grpSpPr>
        <p:sp>
          <p:nvSpPr>
            <p:cNvPr id="17" name="矩形 16"/>
            <p:cNvSpPr/>
            <p:nvPr/>
          </p:nvSpPr>
          <p:spPr>
            <a:xfrm>
              <a:off x="5563239" y="2651123"/>
              <a:ext cx="6203192" cy="377837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9" rIns="91416" bIns="45709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007889" y="2709017"/>
              <a:ext cx="5488821" cy="3497489"/>
              <a:chOff x="1481461" y="-4809950"/>
              <a:chExt cx="7573680" cy="12019062"/>
            </a:xfrm>
          </p:grpSpPr>
          <p:sp>
            <p:nvSpPr>
              <p:cNvPr id="21" name="MH_Text_2"/>
              <p:cNvSpPr/>
              <p:nvPr/>
            </p:nvSpPr>
            <p:spPr bwMode="auto">
              <a:xfrm>
                <a:off x="5377598" y="-4809950"/>
                <a:ext cx="3677541" cy="100800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txBody>
              <a:bodyPr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179705" algn="just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1. </a:t>
                </a:r>
                <a:r>
                  <a:rPr lang="zh-CN" altLang="en-US" sz="12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题型全面，完美拓展</a:t>
                </a:r>
                <a:endParaRPr lang="zh-CN" altLang="en-US" sz="12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2" name="MH_Text_3"/>
              <p:cNvSpPr/>
              <p:nvPr/>
            </p:nvSpPr>
            <p:spPr bwMode="auto">
              <a:xfrm>
                <a:off x="1481462" y="4838955"/>
                <a:ext cx="3677541" cy="100799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179705" algn="just">
                  <a:lnSpc>
                    <a:spcPct val="120000"/>
                  </a:lnSpc>
                </a:pPr>
                <a:r>
                  <a:rPr lang="en-US" altLang="zh-CN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8. </a:t>
                </a:r>
                <a:r>
                  <a:rPr lang="zh-CN" altLang="en-US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虚实考场，双向结合</a:t>
                </a:r>
                <a:endParaRPr lang="zh-CN" altLang="zh-CN" sz="12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3" name="MH_Text_1"/>
              <p:cNvSpPr/>
              <p:nvPr/>
            </p:nvSpPr>
            <p:spPr bwMode="auto">
              <a:xfrm>
                <a:off x="5377600" y="-2284785"/>
                <a:ext cx="3677541" cy="100799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179705" algn="just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3. </a:t>
                </a:r>
                <a:r>
                  <a:rPr lang="zh-CN" altLang="en-US" sz="12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自由组卷，批量导入</a:t>
                </a:r>
                <a:endParaRPr lang="zh-CN" altLang="en-US" sz="12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4" name="MH_Text_1"/>
              <p:cNvSpPr/>
              <p:nvPr/>
            </p:nvSpPr>
            <p:spPr bwMode="auto">
              <a:xfrm>
                <a:off x="5377600" y="-3577047"/>
                <a:ext cx="3677541" cy="10079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txBody>
              <a:bodyPr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179705" algn="just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2. </a:t>
                </a:r>
                <a:r>
                  <a:rPr lang="zh-CN" altLang="en-US" sz="12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各种附件，轻松添加</a:t>
                </a:r>
                <a:endParaRPr lang="zh-CN" altLang="en-US" sz="12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5" name="MH_Text_1"/>
              <p:cNvSpPr/>
              <p:nvPr/>
            </p:nvSpPr>
            <p:spPr bwMode="auto">
              <a:xfrm>
                <a:off x="1481535" y="6201113"/>
                <a:ext cx="3677541" cy="100799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179705" algn="just">
                  <a:lnSpc>
                    <a:spcPct val="120000"/>
                  </a:lnSpc>
                </a:pPr>
                <a:r>
                  <a:rPr lang="en-US" altLang="zh-CN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9.</a:t>
                </a:r>
                <a:r>
                  <a:rPr lang="zh-CN" altLang="en-US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跨区域，大并发</a:t>
                </a:r>
                <a:endParaRPr lang="zh-CN" altLang="zh-CN" sz="12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6" name="MH_Text_1"/>
              <p:cNvSpPr/>
              <p:nvPr/>
            </p:nvSpPr>
            <p:spPr bwMode="auto">
              <a:xfrm>
                <a:off x="5377600" y="-989492"/>
                <a:ext cx="3677541" cy="100800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179705" algn="just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4. </a:t>
                </a:r>
                <a:r>
                  <a:rPr lang="zh-CN" altLang="en-US" sz="1200" b="1" dirty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数据同步，安全无忧</a:t>
                </a:r>
                <a:endParaRPr lang="zh-CN" altLang="en-US" sz="12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7" name="MH_Text_2"/>
              <p:cNvSpPr/>
              <p:nvPr/>
            </p:nvSpPr>
            <p:spPr bwMode="auto">
              <a:xfrm>
                <a:off x="5377600" y="363904"/>
                <a:ext cx="3677541" cy="100800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179705" algn="just">
                  <a:lnSpc>
                    <a:spcPct val="120000"/>
                  </a:lnSpc>
                </a:pPr>
                <a:r>
                  <a:rPr lang="en-US" altLang="zh-CN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5. </a:t>
                </a:r>
                <a:r>
                  <a:rPr lang="zh-CN" altLang="en-US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多种手段，防止舞弊</a:t>
                </a:r>
                <a:endParaRPr lang="zh-CN" altLang="en-US" sz="12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8" name="MH_Text_2"/>
              <p:cNvSpPr/>
              <p:nvPr/>
            </p:nvSpPr>
            <p:spPr bwMode="auto">
              <a:xfrm>
                <a:off x="1481464" y="3478813"/>
                <a:ext cx="3677541" cy="100800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txBody>
              <a:bodyPr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179705" algn="just">
                  <a:lnSpc>
                    <a:spcPct val="120000"/>
                  </a:lnSpc>
                </a:pPr>
                <a:r>
                  <a:rPr lang="en-US" altLang="zh-CN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7. </a:t>
                </a:r>
                <a:r>
                  <a:rPr lang="zh-CN" altLang="en-US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智能阅卷，数据分析</a:t>
                </a:r>
                <a:endParaRPr lang="zh-CN" altLang="en-US" sz="12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9" name="MH_Text_2"/>
              <p:cNvSpPr/>
              <p:nvPr/>
            </p:nvSpPr>
            <p:spPr bwMode="auto">
              <a:xfrm>
                <a:off x="1481461" y="2118878"/>
                <a:ext cx="3677541" cy="100800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txBody>
              <a:bodyPr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179705" algn="just">
                  <a:lnSpc>
                    <a:spcPct val="120000"/>
                  </a:lnSpc>
                </a:pPr>
                <a:r>
                  <a:rPr lang="en-US" altLang="zh-CN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6. </a:t>
                </a:r>
                <a:r>
                  <a:rPr lang="zh-CN" altLang="en-US" sz="12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实时监控，过程记录</a:t>
                </a:r>
                <a:endParaRPr lang="zh-CN" altLang="en-US" sz="1200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sp>
          <p:nvSpPr>
            <p:cNvPr id="19" name="Rectangle 9" descr="psb"/>
            <p:cNvSpPr>
              <a:spLocks noChangeArrowheads="1"/>
            </p:cNvSpPr>
            <p:nvPr/>
          </p:nvSpPr>
          <p:spPr bwMode="auto">
            <a:xfrm>
              <a:off x="5928139" y="2747117"/>
              <a:ext cx="2648585" cy="1738489"/>
            </a:xfrm>
            <a:prstGeom prst="rect">
              <a:avLst/>
            </a:prstGeom>
            <a:blipFill dpi="0" rotWithShape="1">
              <a:blip r:embed="rId1" cstate="screen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956659" y="4725250"/>
              <a:ext cx="2414905" cy="1612755"/>
            </a:xfrm>
            <a:prstGeom prst="rect">
              <a:avLst/>
            </a:prstGeom>
            <a:blipFill dpi="0" rotWithShape="1">
              <a:blip r:embed="rId2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3661" y="2891171"/>
            <a:ext cx="4316187" cy="3053760"/>
            <a:chOff x="623661" y="2703060"/>
            <a:chExt cx="4316187" cy="3053760"/>
          </a:xfrm>
        </p:grpSpPr>
        <p:sp>
          <p:nvSpPr>
            <p:cNvPr id="136" name="TextBox 6"/>
            <p:cNvSpPr txBox="1"/>
            <p:nvPr/>
          </p:nvSpPr>
          <p:spPr>
            <a:xfrm>
              <a:off x="623661" y="3271497"/>
              <a:ext cx="1380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试卷库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37" name="TextBox 29"/>
            <p:cNvSpPr txBox="1"/>
            <p:nvPr/>
          </p:nvSpPr>
          <p:spPr>
            <a:xfrm>
              <a:off x="2125426" y="3264087"/>
              <a:ext cx="1380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试题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库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38" name="TextBox 30"/>
            <p:cNvSpPr txBox="1"/>
            <p:nvPr/>
          </p:nvSpPr>
          <p:spPr>
            <a:xfrm>
              <a:off x="3534227" y="3264087"/>
              <a:ext cx="1380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考试管理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39" name="TextBox 31"/>
            <p:cNvSpPr txBox="1"/>
            <p:nvPr/>
          </p:nvSpPr>
          <p:spPr>
            <a:xfrm>
              <a:off x="2150821" y="5410428"/>
              <a:ext cx="1380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统计分析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0" name="TextBox 32"/>
            <p:cNvSpPr txBox="1"/>
            <p:nvPr/>
          </p:nvSpPr>
          <p:spPr>
            <a:xfrm>
              <a:off x="623661" y="4264245"/>
              <a:ext cx="1380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学生考试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1" name="TextBox 33"/>
            <p:cNvSpPr txBox="1"/>
            <p:nvPr/>
          </p:nvSpPr>
          <p:spPr>
            <a:xfrm>
              <a:off x="2125426" y="4260512"/>
              <a:ext cx="1380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学生练习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2" name="TextBox 34"/>
            <p:cNvSpPr txBox="1"/>
            <p:nvPr/>
          </p:nvSpPr>
          <p:spPr>
            <a:xfrm>
              <a:off x="623661" y="5418266"/>
              <a:ext cx="1380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错题本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4" name="TextBox 36"/>
            <p:cNvSpPr txBox="1"/>
            <p:nvPr/>
          </p:nvSpPr>
          <p:spPr>
            <a:xfrm>
              <a:off x="3534227" y="4259121"/>
              <a:ext cx="1380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试题本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5" name="TextBox 31"/>
            <p:cNvSpPr txBox="1"/>
            <p:nvPr/>
          </p:nvSpPr>
          <p:spPr>
            <a:xfrm>
              <a:off x="3559622" y="5401675"/>
              <a:ext cx="1380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后台管理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2603761" y="4875441"/>
              <a:ext cx="474345" cy="474345"/>
              <a:chOff x="15106" y="8449"/>
              <a:chExt cx="747" cy="747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48" name="Freeform 51"/>
              <p:cNvSpPr/>
              <p:nvPr/>
            </p:nvSpPr>
            <p:spPr bwMode="auto">
              <a:xfrm>
                <a:off x="15106" y="8449"/>
                <a:ext cx="747" cy="747"/>
              </a:xfrm>
              <a:custGeom>
                <a:avLst/>
                <a:gdLst>
                  <a:gd name="T0" fmla="*/ 24 w 303"/>
                  <a:gd name="T1" fmla="*/ 279 h 303"/>
                  <a:gd name="T2" fmla="*/ 24 w 303"/>
                  <a:gd name="T3" fmla="*/ 0 h 303"/>
                  <a:gd name="T4" fmla="*/ 0 w 303"/>
                  <a:gd name="T5" fmla="*/ 0 h 303"/>
                  <a:gd name="T6" fmla="*/ 0 w 303"/>
                  <a:gd name="T7" fmla="*/ 303 h 303"/>
                  <a:gd name="T8" fmla="*/ 303 w 303"/>
                  <a:gd name="T9" fmla="*/ 303 h 303"/>
                  <a:gd name="T10" fmla="*/ 303 w 303"/>
                  <a:gd name="T11" fmla="*/ 279 h 303"/>
                  <a:gd name="T12" fmla="*/ 24 w 303"/>
                  <a:gd name="T13" fmla="*/ 279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303">
                    <a:moveTo>
                      <a:pt x="24" y="279"/>
                    </a:moveTo>
                    <a:lnTo>
                      <a:pt x="24" y="0"/>
                    </a:lnTo>
                    <a:lnTo>
                      <a:pt x="0" y="0"/>
                    </a:lnTo>
                    <a:lnTo>
                      <a:pt x="0" y="303"/>
                    </a:lnTo>
                    <a:lnTo>
                      <a:pt x="303" y="303"/>
                    </a:lnTo>
                    <a:lnTo>
                      <a:pt x="303" y="279"/>
                    </a:lnTo>
                    <a:lnTo>
                      <a:pt x="24" y="2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9" name="Freeform 52"/>
              <p:cNvSpPr/>
              <p:nvPr/>
            </p:nvSpPr>
            <p:spPr bwMode="auto">
              <a:xfrm>
                <a:off x="15224" y="8578"/>
                <a:ext cx="629" cy="431"/>
              </a:xfrm>
              <a:custGeom>
                <a:avLst/>
                <a:gdLst>
                  <a:gd name="T0" fmla="*/ 101 w 255"/>
                  <a:gd name="T1" fmla="*/ 175 h 175"/>
                  <a:gd name="T2" fmla="*/ 210 w 255"/>
                  <a:gd name="T3" fmla="*/ 52 h 175"/>
                  <a:gd name="T4" fmla="*/ 255 w 255"/>
                  <a:gd name="T5" fmla="*/ 104 h 175"/>
                  <a:gd name="T6" fmla="*/ 255 w 255"/>
                  <a:gd name="T7" fmla="*/ 52 h 175"/>
                  <a:gd name="T8" fmla="*/ 210 w 255"/>
                  <a:gd name="T9" fmla="*/ 0 h 175"/>
                  <a:gd name="T10" fmla="*/ 101 w 255"/>
                  <a:gd name="T11" fmla="*/ 123 h 175"/>
                  <a:gd name="T12" fmla="*/ 54 w 255"/>
                  <a:gd name="T13" fmla="*/ 68 h 175"/>
                  <a:gd name="T14" fmla="*/ 0 w 255"/>
                  <a:gd name="T15" fmla="*/ 68 h 175"/>
                  <a:gd name="T16" fmla="*/ 0 w 255"/>
                  <a:gd name="T17" fmla="*/ 104 h 175"/>
                  <a:gd name="T18" fmla="*/ 38 w 255"/>
                  <a:gd name="T19" fmla="*/ 104 h 175"/>
                  <a:gd name="T20" fmla="*/ 101 w 255"/>
                  <a:gd name="T21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5" h="175">
                    <a:moveTo>
                      <a:pt x="101" y="175"/>
                    </a:moveTo>
                    <a:lnTo>
                      <a:pt x="210" y="52"/>
                    </a:lnTo>
                    <a:lnTo>
                      <a:pt x="255" y="104"/>
                    </a:lnTo>
                    <a:lnTo>
                      <a:pt x="255" y="52"/>
                    </a:lnTo>
                    <a:lnTo>
                      <a:pt x="210" y="0"/>
                    </a:lnTo>
                    <a:lnTo>
                      <a:pt x="101" y="123"/>
                    </a:lnTo>
                    <a:lnTo>
                      <a:pt x="54" y="68"/>
                    </a:lnTo>
                    <a:lnTo>
                      <a:pt x="0" y="68"/>
                    </a:lnTo>
                    <a:lnTo>
                      <a:pt x="0" y="104"/>
                    </a:lnTo>
                    <a:lnTo>
                      <a:pt x="38" y="104"/>
                    </a:lnTo>
                    <a:lnTo>
                      <a:pt x="101" y="1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4017012" y="2742975"/>
              <a:ext cx="414655" cy="474980"/>
              <a:chOff x="10676" y="6955"/>
              <a:chExt cx="653" cy="748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1" name="Freeform 84"/>
              <p:cNvSpPr/>
              <p:nvPr/>
            </p:nvSpPr>
            <p:spPr bwMode="auto">
              <a:xfrm>
                <a:off x="10898" y="6955"/>
                <a:ext cx="431" cy="431"/>
              </a:xfrm>
              <a:custGeom>
                <a:avLst/>
                <a:gdLst>
                  <a:gd name="T0" fmla="*/ 14 w 175"/>
                  <a:gd name="T1" fmla="*/ 125 h 175"/>
                  <a:gd name="T2" fmla="*/ 0 w 175"/>
                  <a:gd name="T3" fmla="*/ 175 h 175"/>
                  <a:gd name="T4" fmla="*/ 50 w 175"/>
                  <a:gd name="T5" fmla="*/ 161 h 175"/>
                  <a:gd name="T6" fmla="*/ 47 w 175"/>
                  <a:gd name="T7" fmla="*/ 161 h 175"/>
                  <a:gd name="T8" fmla="*/ 175 w 175"/>
                  <a:gd name="T9" fmla="*/ 35 h 175"/>
                  <a:gd name="T10" fmla="*/ 139 w 175"/>
                  <a:gd name="T11" fmla="*/ 0 h 175"/>
                  <a:gd name="T12" fmla="*/ 14 w 175"/>
                  <a:gd name="T13" fmla="*/ 125 h 175"/>
                  <a:gd name="T14" fmla="*/ 14 w 175"/>
                  <a:gd name="T15" fmla="*/ 12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" h="175">
                    <a:moveTo>
                      <a:pt x="14" y="125"/>
                    </a:moveTo>
                    <a:lnTo>
                      <a:pt x="0" y="175"/>
                    </a:lnTo>
                    <a:lnTo>
                      <a:pt x="50" y="161"/>
                    </a:lnTo>
                    <a:lnTo>
                      <a:pt x="47" y="161"/>
                    </a:lnTo>
                    <a:lnTo>
                      <a:pt x="175" y="35"/>
                    </a:lnTo>
                    <a:lnTo>
                      <a:pt x="139" y="0"/>
                    </a:lnTo>
                    <a:lnTo>
                      <a:pt x="14" y="125"/>
                    </a:lnTo>
                    <a:lnTo>
                      <a:pt x="14" y="1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/>
              </a:p>
            </p:txBody>
          </p:sp>
          <p:sp>
            <p:nvSpPr>
              <p:cNvPr id="152" name="Freeform 85"/>
              <p:cNvSpPr/>
              <p:nvPr/>
            </p:nvSpPr>
            <p:spPr bwMode="auto">
              <a:xfrm>
                <a:off x="10676" y="7037"/>
                <a:ext cx="572" cy="666"/>
              </a:xfrm>
              <a:custGeom>
                <a:avLst/>
                <a:gdLst>
                  <a:gd name="T0" fmla="*/ 199 w 232"/>
                  <a:gd name="T1" fmla="*/ 177 h 270"/>
                  <a:gd name="T2" fmla="*/ 140 w 232"/>
                  <a:gd name="T3" fmla="*/ 177 h 270"/>
                  <a:gd name="T4" fmla="*/ 140 w 232"/>
                  <a:gd name="T5" fmla="*/ 234 h 270"/>
                  <a:gd name="T6" fmla="*/ 36 w 232"/>
                  <a:gd name="T7" fmla="*/ 234 h 270"/>
                  <a:gd name="T8" fmla="*/ 36 w 232"/>
                  <a:gd name="T9" fmla="*/ 33 h 270"/>
                  <a:gd name="T10" fmla="*/ 114 w 232"/>
                  <a:gd name="T11" fmla="*/ 33 h 270"/>
                  <a:gd name="T12" fmla="*/ 147 w 232"/>
                  <a:gd name="T13" fmla="*/ 0 h 270"/>
                  <a:gd name="T14" fmla="*/ 0 w 232"/>
                  <a:gd name="T15" fmla="*/ 0 h 270"/>
                  <a:gd name="T16" fmla="*/ 0 w 232"/>
                  <a:gd name="T17" fmla="*/ 270 h 270"/>
                  <a:gd name="T18" fmla="*/ 175 w 232"/>
                  <a:gd name="T19" fmla="*/ 270 h 270"/>
                  <a:gd name="T20" fmla="*/ 232 w 232"/>
                  <a:gd name="T21" fmla="*/ 210 h 270"/>
                  <a:gd name="T22" fmla="*/ 232 w 232"/>
                  <a:gd name="T23" fmla="*/ 210 h 270"/>
                  <a:gd name="T24" fmla="*/ 232 w 232"/>
                  <a:gd name="T25" fmla="*/ 78 h 270"/>
                  <a:gd name="T26" fmla="*/ 199 w 232"/>
                  <a:gd name="T27" fmla="*/ 113 h 270"/>
                  <a:gd name="T28" fmla="*/ 199 w 232"/>
                  <a:gd name="T29" fmla="*/ 177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" h="270">
                    <a:moveTo>
                      <a:pt x="199" y="177"/>
                    </a:moveTo>
                    <a:lnTo>
                      <a:pt x="140" y="177"/>
                    </a:lnTo>
                    <a:lnTo>
                      <a:pt x="140" y="234"/>
                    </a:lnTo>
                    <a:lnTo>
                      <a:pt x="36" y="234"/>
                    </a:lnTo>
                    <a:lnTo>
                      <a:pt x="36" y="33"/>
                    </a:lnTo>
                    <a:lnTo>
                      <a:pt x="114" y="33"/>
                    </a:lnTo>
                    <a:lnTo>
                      <a:pt x="147" y="0"/>
                    </a:lnTo>
                    <a:lnTo>
                      <a:pt x="0" y="0"/>
                    </a:lnTo>
                    <a:lnTo>
                      <a:pt x="0" y="270"/>
                    </a:lnTo>
                    <a:lnTo>
                      <a:pt x="175" y="270"/>
                    </a:lnTo>
                    <a:lnTo>
                      <a:pt x="232" y="210"/>
                    </a:lnTo>
                    <a:lnTo>
                      <a:pt x="232" y="210"/>
                    </a:lnTo>
                    <a:lnTo>
                      <a:pt x="232" y="78"/>
                    </a:lnTo>
                    <a:lnTo>
                      <a:pt x="199" y="113"/>
                    </a:lnTo>
                    <a:lnTo>
                      <a:pt x="199" y="17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/>
              </a:p>
            </p:txBody>
          </p:sp>
        </p:grpSp>
        <p:sp>
          <p:nvSpPr>
            <p:cNvPr id="153" name="Freeform 143"/>
            <p:cNvSpPr>
              <a:spLocks noEditPoints="1"/>
            </p:cNvSpPr>
            <p:nvPr/>
          </p:nvSpPr>
          <p:spPr bwMode="auto">
            <a:xfrm>
              <a:off x="1076610" y="5003415"/>
              <a:ext cx="474327" cy="407013"/>
            </a:xfrm>
            <a:custGeom>
              <a:avLst/>
              <a:gdLst>
                <a:gd name="T0" fmla="*/ 128 w 128"/>
                <a:gd name="T1" fmla="*/ 54 h 110"/>
                <a:gd name="T2" fmla="*/ 122 w 128"/>
                <a:gd name="T3" fmla="*/ 42 h 110"/>
                <a:gd name="T4" fmla="*/ 128 w 128"/>
                <a:gd name="T5" fmla="*/ 29 h 110"/>
                <a:gd name="T6" fmla="*/ 121 w 128"/>
                <a:gd name="T7" fmla="*/ 15 h 110"/>
                <a:gd name="T8" fmla="*/ 64 w 128"/>
                <a:gd name="T9" fmla="*/ 0 h 110"/>
                <a:gd name="T10" fmla="*/ 0 w 128"/>
                <a:gd name="T11" fmla="*/ 17 h 110"/>
                <a:gd name="T12" fmla="*/ 0 w 128"/>
                <a:gd name="T13" fmla="*/ 17 h 110"/>
                <a:gd name="T14" fmla="*/ 64 w 128"/>
                <a:gd name="T15" fmla="*/ 34 h 110"/>
                <a:gd name="T16" fmla="*/ 64 w 128"/>
                <a:gd name="T17" fmla="*/ 34 h 110"/>
                <a:gd name="T18" fmla="*/ 64 w 128"/>
                <a:gd name="T19" fmla="*/ 34 h 110"/>
                <a:gd name="T20" fmla="*/ 64 w 128"/>
                <a:gd name="T21" fmla="*/ 34 h 110"/>
                <a:gd name="T22" fmla="*/ 64 w 128"/>
                <a:gd name="T23" fmla="*/ 34 h 110"/>
                <a:gd name="T24" fmla="*/ 109 w 128"/>
                <a:gd name="T25" fmla="*/ 22 h 110"/>
                <a:gd name="T26" fmla="*/ 111 w 128"/>
                <a:gd name="T27" fmla="*/ 22 h 110"/>
                <a:gd name="T28" fmla="*/ 118 w 128"/>
                <a:gd name="T29" fmla="*/ 29 h 110"/>
                <a:gd name="T30" fmla="*/ 113 w 128"/>
                <a:gd name="T31" fmla="*/ 36 h 110"/>
                <a:gd name="T32" fmla="*/ 64 w 128"/>
                <a:gd name="T33" fmla="*/ 49 h 110"/>
                <a:gd name="T34" fmla="*/ 0 w 128"/>
                <a:gd name="T35" fmla="*/ 32 h 110"/>
                <a:gd name="T36" fmla="*/ 0 w 128"/>
                <a:gd name="T37" fmla="*/ 42 h 110"/>
                <a:gd name="T38" fmla="*/ 64 w 128"/>
                <a:gd name="T39" fmla="*/ 59 h 110"/>
                <a:gd name="T40" fmla="*/ 64 w 128"/>
                <a:gd name="T41" fmla="*/ 59 h 110"/>
                <a:gd name="T42" fmla="*/ 64 w 128"/>
                <a:gd name="T43" fmla="*/ 59 h 110"/>
                <a:gd name="T44" fmla="*/ 64 w 128"/>
                <a:gd name="T45" fmla="*/ 59 h 110"/>
                <a:gd name="T46" fmla="*/ 64 w 128"/>
                <a:gd name="T47" fmla="*/ 59 h 110"/>
                <a:gd name="T48" fmla="*/ 109 w 128"/>
                <a:gd name="T49" fmla="*/ 47 h 110"/>
                <a:gd name="T50" fmla="*/ 109 w 128"/>
                <a:gd name="T51" fmla="*/ 47 h 110"/>
                <a:gd name="T52" fmla="*/ 111 w 128"/>
                <a:gd name="T53" fmla="*/ 47 h 110"/>
                <a:gd name="T54" fmla="*/ 118 w 128"/>
                <a:gd name="T55" fmla="*/ 54 h 110"/>
                <a:gd name="T56" fmla="*/ 113 w 128"/>
                <a:gd name="T57" fmla="*/ 61 h 110"/>
                <a:gd name="T58" fmla="*/ 64 w 128"/>
                <a:gd name="T59" fmla="*/ 75 h 110"/>
                <a:gd name="T60" fmla="*/ 0 w 128"/>
                <a:gd name="T61" fmla="*/ 57 h 110"/>
                <a:gd name="T62" fmla="*/ 0 w 128"/>
                <a:gd name="T63" fmla="*/ 68 h 110"/>
                <a:gd name="T64" fmla="*/ 64 w 128"/>
                <a:gd name="T65" fmla="*/ 85 h 110"/>
                <a:gd name="T66" fmla="*/ 64 w 128"/>
                <a:gd name="T67" fmla="*/ 85 h 110"/>
                <a:gd name="T68" fmla="*/ 64 w 128"/>
                <a:gd name="T69" fmla="*/ 85 h 110"/>
                <a:gd name="T70" fmla="*/ 64 w 128"/>
                <a:gd name="T71" fmla="*/ 85 h 110"/>
                <a:gd name="T72" fmla="*/ 64 w 128"/>
                <a:gd name="T73" fmla="*/ 85 h 110"/>
                <a:gd name="T74" fmla="*/ 109 w 128"/>
                <a:gd name="T75" fmla="*/ 73 h 110"/>
                <a:gd name="T76" fmla="*/ 109 w 128"/>
                <a:gd name="T77" fmla="*/ 73 h 110"/>
                <a:gd name="T78" fmla="*/ 111 w 128"/>
                <a:gd name="T79" fmla="*/ 73 h 110"/>
                <a:gd name="T80" fmla="*/ 118 w 128"/>
                <a:gd name="T81" fmla="*/ 80 h 110"/>
                <a:gd name="T82" fmla="*/ 113 w 128"/>
                <a:gd name="T83" fmla="*/ 87 h 110"/>
                <a:gd name="T84" fmla="*/ 64 w 128"/>
                <a:gd name="T85" fmla="*/ 100 h 110"/>
                <a:gd name="T86" fmla="*/ 0 w 128"/>
                <a:gd name="T87" fmla="*/ 83 h 110"/>
                <a:gd name="T88" fmla="*/ 0 w 128"/>
                <a:gd name="T89" fmla="*/ 93 h 110"/>
                <a:gd name="T90" fmla="*/ 64 w 128"/>
                <a:gd name="T91" fmla="*/ 110 h 110"/>
                <a:gd name="T92" fmla="*/ 64 w 128"/>
                <a:gd name="T93" fmla="*/ 110 h 110"/>
                <a:gd name="T94" fmla="*/ 64 w 128"/>
                <a:gd name="T95" fmla="*/ 110 h 110"/>
                <a:gd name="T96" fmla="*/ 64 w 128"/>
                <a:gd name="T97" fmla="*/ 110 h 110"/>
                <a:gd name="T98" fmla="*/ 64 w 128"/>
                <a:gd name="T99" fmla="*/ 110 h 110"/>
                <a:gd name="T100" fmla="*/ 115 w 128"/>
                <a:gd name="T101" fmla="*/ 96 h 110"/>
                <a:gd name="T102" fmla="*/ 115 w 128"/>
                <a:gd name="T103" fmla="*/ 96 h 110"/>
                <a:gd name="T104" fmla="*/ 128 w 128"/>
                <a:gd name="T105" fmla="*/ 80 h 110"/>
                <a:gd name="T106" fmla="*/ 122 w 128"/>
                <a:gd name="T107" fmla="*/ 67 h 110"/>
                <a:gd name="T108" fmla="*/ 128 w 128"/>
                <a:gd name="T109" fmla="*/ 54 h 110"/>
                <a:gd name="T110" fmla="*/ 64 w 128"/>
                <a:gd name="T111" fmla="*/ 24 h 110"/>
                <a:gd name="T112" fmla="*/ 46 w 128"/>
                <a:gd name="T113" fmla="*/ 19 h 110"/>
                <a:gd name="T114" fmla="*/ 72 w 128"/>
                <a:gd name="T115" fmla="*/ 12 h 110"/>
                <a:gd name="T116" fmla="*/ 90 w 128"/>
                <a:gd name="T117" fmla="*/ 17 h 110"/>
                <a:gd name="T118" fmla="*/ 64 w 128"/>
                <a:gd name="T119" fmla="*/ 2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10">
                  <a:moveTo>
                    <a:pt x="128" y="54"/>
                  </a:moveTo>
                  <a:cubicBezTo>
                    <a:pt x="128" y="49"/>
                    <a:pt x="126" y="45"/>
                    <a:pt x="122" y="42"/>
                  </a:cubicBezTo>
                  <a:cubicBezTo>
                    <a:pt x="126" y="39"/>
                    <a:pt x="128" y="34"/>
                    <a:pt x="128" y="29"/>
                  </a:cubicBezTo>
                  <a:cubicBezTo>
                    <a:pt x="128" y="23"/>
                    <a:pt x="125" y="17"/>
                    <a:pt x="121" y="15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0" y="22"/>
                    <a:pt x="110" y="22"/>
                    <a:pt x="111" y="22"/>
                  </a:cubicBezTo>
                  <a:cubicBezTo>
                    <a:pt x="115" y="22"/>
                    <a:pt x="118" y="25"/>
                    <a:pt x="118" y="29"/>
                  </a:cubicBezTo>
                  <a:cubicBezTo>
                    <a:pt x="118" y="33"/>
                    <a:pt x="116" y="35"/>
                    <a:pt x="113" y="36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10" y="47"/>
                    <a:pt x="110" y="47"/>
                    <a:pt x="111" y="47"/>
                  </a:cubicBezTo>
                  <a:cubicBezTo>
                    <a:pt x="115" y="47"/>
                    <a:pt x="118" y="50"/>
                    <a:pt x="118" y="54"/>
                  </a:cubicBezTo>
                  <a:cubicBezTo>
                    <a:pt x="118" y="58"/>
                    <a:pt x="116" y="61"/>
                    <a:pt x="113" y="61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0" y="73"/>
                    <a:pt x="110" y="73"/>
                    <a:pt x="111" y="73"/>
                  </a:cubicBezTo>
                  <a:cubicBezTo>
                    <a:pt x="115" y="73"/>
                    <a:pt x="118" y="76"/>
                    <a:pt x="118" y="80"/>
                  </a:cubicBezTo>
                  <a:cubicBezTo>
                    <a:pt x="118" y="83"/>
                    <a:pt x="116" y="86"/>
                    <a:pt x="113" y="87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22" y="95"/>
                    <a:pt x="128" y="88"/>
                    <a:pt x="128" y="80"/>
                  </a:cubicBezTo>
                  <a:cubicBezTo>
                    <a:pt x="128" y="75"/>
                    <a:pt x="126" y="70"/>
                    <a:pt x="122" y="67"/>
                  </a:cubicBezTo>
                  <a:cubicBezTo>
                    <a:pt x="126" y="64"/>
                    <a:pt x="128" y="59"/>
                    <a:pt x="128" y="54"/>
                  </a:cubicBezTo>
                  <a:close/>
                  <a:moveTo>
                    <a:pt x="64" y="24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90" y="17"/>
                    <a:pt x="90" y="17"/>
                    <a:pt x="90" y="17"/>
                  </a:cubicBezTo>
                  <a:lnTo>
                    <a:pt x="64" y="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4" name="Freeform 144"/>
            <p:cNvSpPr>
              <a:spLocks noEditPoints="1"/>
            </p:cNvSpPr>
            <p:nvPr/>
          </p:nvSpPr>
          <p:spPr bwMode="auto">
            <a:xfrm>
              <a:off x="2603761" y="3906979"/>
              <a:ext cx="474327" cy="333438"/>
            </a:xfrm>
            <a:custGeom>
              <a:avLst/>
              <a:gdLst>
                <a:gd name="T0" fmla="*/ 117 w 128"/>
                <a:gd name="T1" fmla="*/ 9 h 90"/>
                <a:gd name="T2" fmla="*/ 117 w 128"/>
                <a:gd name="T3" fmla="*/ 2 h 90"/>
                <a:gd name="T4" fmla="*/ 108 w 128"/>
                <a:gd name="T5" fmla="*/ 1 h 90"/>
                <a:gd name="T6" fmla="*/ 99 w 128"/>
                <a:gd name="T7" fmla="*/ 0 h 90"/>
                <a:gd name="T8" fmla="*/ 78 w 128"/>
                <a:gd name="T9" fmla="*/ 3 h 90"/>
                <a:gd name="T10" fmla="*/ 64 w 128"/>
                <a:gd name="T11" fmla="*/ 8 h 90"/>
                <a:gd name="T12" fmla="*/ 50 w 128"/>
                <a:gd name="T13" fmla="*/ 3 h 90"/>
                <a:gd name="T14" fmla="*/ 29 w 128"/>
                <a:gd name="T15" fmla="*/ 0 h 90"/>
                <a:gd name="T16" fmla="*/ 20 w 128"/>
                <a:gd name="T17" fmla="*/ 1 h 90"/>
                <a:gd name="T18" fmla="*/ 11 w 128"/>
                <a:gd name="T19" fmla="*/ 2 h 90"/>
                <a:gd name="T20" fmla="*/ 11 w 128"/>
                <a:gd name="T21" fmla="*/ 9 h 90"/>
                <a:gd name="T22" fmla="*/ 0 w 128"/>
                <a:gd name="T23" fmla="*/ 9 h 90"/>
                <a:gd name="T24" fmla="*/ 0 w 128"/>
                <a:gd name="T25" fmla="*/ 84 h 90"/>
                <a:gd name="T26" fmla="*/ 52 w 128"/>
                <a:gd name="T27" fmla="*/ 84 h 90"/>
                <a:gd name="T28" fmla="*/ 64 w 128"/>
                <a:gd name="T29" fmla="*/ 90 h 90"/>
                <a:gd name="T30" fmla="*/ 76 w 128"/>
                <a:gd name="T31" fmla="*/ 84 h 90"/>
                <a:gd name="T32" fmla="*/ 128 w 128"/>
                <a:gd name="T33" fmla="*/ 84 h 90"/>
                <a:gd name="T34" fmla="*/ 128 w 128"/>
                <a:gd name="T35" fmla="*/ 9 h 90"/>
                <a:gd name="T36" fmla="*/ 117 w 128"/>
                <a:gd name="T37" fmla="*/ 9 h 90"/>
                <a:gd name="T38" fmla="*/ 11 w 128"/>
                <a:gd name="T39" fmla="*/ 78 h 90"/>
                <a:gd name="T40" fmla="*/ 6 w 128"/>
                <a:gd name="T41" fmla="*/ 78 h 90"/>
                <a:gd name="T42" fmla="*/ 6 w 128"/>
                <a:gd name="T43" fmla="*/ 15 h 90"/>
                <a:gd name="T44" fmla="*/ 11 w 128"/>
                <a:gd name="T45" fmla="*/ 15 h 90"/>
                <a:gd name="T46" fmla="*/ 11 w 128"/>
                <a:gd name="T47" fmla="*/ 78 h 90"/>
                <a:gd name="T48" fmla="*/ 59 w 128"/>
                <a:gd name="T49" fmla="*/ 76 h 90"/>
                <a:gd name="T50" fmla="*/ 29 w 128"/>
                <a:gd name="T51" fmla="*/ 69 h 90"/>
                <a:gd name="T52" fmla="*/ 21 w 128"/>
                <a:gd name="T53" fmla="*/ 70 h 90"/>
                <a:gd name="T54" fmla="*/ 21 w 128"/>
                <a:gd name="T55" fmla="*/ 10 h 90"/>
                <a:gd name="T56" fmla="*/ 29 w 128"/>
                <a:gd name="T57" fmla="*/ 10 h 90"/>
                <a:gd name="T58" fmla="*/ 59 w 128"/>
                <a:gd name="T59" fmla="*/ 17 h 90"/>
                <a:gd name="T60" fmla="*/ 59 w 128"/>
                <a:gd name="T61" fmla="*/ 76 h 90"/>
                <a:gd name="T62" fmla="*/ 107 w 128"/>
                <a:gd name="T63" fmla="*/ 70 h 90"/>
                <a:gd name="T64" fmla="*/ 99 w 128"/>
                <a:gd name="T65" fmla="*/ 69 h 90"/>
                <a:gd name="T66" fmla="*/ 69 w 128"/>
                <a:gd name="T67" fmla="*/ 76 h 90"/>
                <a:gd name="T68" fmla="*/ 69 w 128"/>
                <a:gd name="T69" fmla="*/ 17 h 90"/>
                <a:gd name="T70" fmla="*/ 99 w 128"/>
                <a:gd name="T71" fmla="*/ 10 h 90"/>
                <a:gd name="T72" fmla="*/ 107 w 128"/>
                <a:gd name="T73" fmla="*/ 10 h 90"/>
                <a:gd name="T74" fmla="*/ 107 w 128"/>
                <a:gd name="T75" fmla="*/ 70 h 90"/>
                <a:gd name="T76" fmla="*/ 122 w 128"/>
                <a:gd name="T77" fmla="*/ 78 h 90"/>
                <a:gd name="T78" fmla="*/ 117 w 128"/>
                <a:gd name="T79" fmla="*/ 78 h 90"/>
                <a:gd name="T80" fmla="*/ 117 w 128"/>
                <a:gd name="T81" fmla="*/ 15 h 90"/>
                <a:gd name="T82" fmla="*/ 122 w 128"/>
                <a:gd name="T83" fmla="*/ 15 h 90"/>
                <a:gd name="T84" fmla="*/ 122 w 128"/>
                <a:gd name="T85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90">
                  <a:moveTo>
                    <a:pt x="117" y="9"/>
                  </a:moveTo>
                  <a:cubicBezTo>
                    <a:pt x="117" y="2"/>
                    <a:pt x="117" y="2"/>
                    <a:pt x="117" y="2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5" y="0"/>
                    <a:pt x="102" y="0"/>
                    <a:pt x="99" y="0"/>
                  </a:cubicBezTo>
                  <a:cubicBezTo>
                    <a:pt x="92" y="0"/>
                    <a:pt x="85" y="1"/>
                    <a:pt x="78" y="3"/>
                  </a:cubicBezTo>
                  <a:cubicBezTo>
                    <a:pt x="73" y="4"/>
                    <a:pt x="69" y="6"/>
                    <a:pt x="64" y="8"/>
                  </a:cubicBezTo>
                  <a:cubicBezTo>
                    <a:pt x="59" y="6"/>
                    <a:pt x="55" y="4"/>
                    <a:pt x="50" y="3"/>
                  </a:cubicBezTo>
                  <a:cubicBezTo>
                    <a:pt x="43" y="1"/>
                    <a:pt x="36" y="0"/>
                    <a:pt x="29" y="0"/>
                  </a:cubicBezTo>
                  <a:cubicBezTo>
                    <a:pt x="26" y="0"/>
                    <a:pt x="23" y="0"/>
                    <a:pt x="20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4" y="85"/>
                    <a:pt x="64" y="90"/>
                    <a:pt x="64" y="90"/>
                  </a:cubicBezTo>
                  <a:cubicBezTo>
                    <a:pt x="64" y="90"/>
                    <a:pt x="73" y="85"/>
                    <a:pt x="76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9"/>
                    <a:pt x="128" y="9"/>
                    <a:pt x="128" y="9"/>
                  </a:cubicBezTo>
                  <a:lnTo>
                    <a:pt x="117" y="9"/>
                  </a:lnTo>
                  <a:close/>
                  <a:moveTo>
                    <a:pt x="11" y="78"/>
                  </a:moveTo>
                  <a:cubicBezTo>
                    <a:pt x="6" y="78"/>
                    <a:pt x="6" y="78"/>
                    <a:pt x="6" y="7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78"/>
                  </a:lnTo>
                  <a:close/>
                  <a:moveTo>
                    <a:pt x="59" y="76"/>
                  </a:moveTo>
                  <a:cubicBezTo>
                    <a:pt x="50" y="72"/>
                    <a:pt x="40" y="69"/>
                    <a:pt x="29" y="69"/>
                  </a:cubicBezTo>
                  <a:cubicBezTo>
                    <a:pt x="26" y="69"/>
                    <a:pt x="24" y="69"/>
                    <a:pt x="21" y="7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4" y="10"/>
                    <a:pt x="26" y="10"/>
                    <a:pt x="29" y="10"/>
                  </a:cubicBezTo>
                  <a:cubicBezTo>
                    <a:pt x="40" y="10"/>
                    <a:pt x="50" y="12"/>
                    <a:pt x="59" y="17"/>
                  </a:cubicBezTo>
                  <a:lnTo>
                    <a:pt x="59" y="76"/>
                  </a:lnTo>
                  <a:close/>
                  <a:moveTo>
                    <a:pt x="107" y="70"/>
                  </a:moveTo>
                  <a:cubicBezTo>
                    <a:pt x="104" y="69"/>
                    <a:pt x="102" y="69"/>
                    <a:pt x="99" y="69"/>
                  </a:cubicBezTo>
                  <a:cubicBezTo>
                    <a:pt x="88" y="69"/>
                    <a:pt x="78" y="72"/>
                    <a:pt x="69" y="7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78" y="12"/>
                    <a:pt x="88" y="10"/>
                    <a:pt x="99" y="10"/>
                  </a:cubicBezTo>
                  <a:cubicBezTo>
                    <a:pt x="102" y="10"/>
                    <a:pt x="104" y="10"/>
                    <a:pt x="107" y="10"/>
                  </a:cubicBezTo>
                  <a:lnTo>
                    <a:pt x="107" y="70"/>
                  </a:lnTo>
                  <a:close/>
                  <a:moveTo>
                    <a:pt x="122" y="78"/>
                  </a:moveTo>
                  <a:cubicBezTo>
                    <a:pt x="117" y="78"/>
                    <a:pt x="117" y="78"/>
                    <a:pt x="117" y="78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22" y="15"/>
                    <a:pt x="122" y="15"/>
                    <a:pt x="122" y="15"/>
                  </a:cubicBezTo>
                  <a:lnTo>
                    <a:pt x="122" y="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Freeform 86"/>
            <p:cNvSpPr>
              <a:spLocks noEditPoints="1"/>
            </p:cNvSpPr>
            <p:nvPr/>
          </p:nvSpPr>
          <p:spPr bwMode="auto">
            <a:xfrm>
              <a:off x="4009961" y="3760298"/>
              <a:ext cx="400751" cy="474327"/>
            </a:xfrm>
            <a:custGeom>
              <a:avLst/>
              <a:gdLst>
                <a:gd name="T0" fmla="*/ 0 w 256"/>
                <a:gd name="T1" fmla="*/ 0 h 303"/>
                <a:gd name="T2" fmla="*/ 0 w 256"/>
                <a:gd name="T3" fmla="*/ 303 h 303"/>
                <a:gd name="T4" fmla="*/ 256 w 256"/>
                <a:gd name="T5" fmla="*/ 303 h 303"/>
                <a:gd name="T6" fmla="*/ 256 w 256"/>
                <a:gd name="T7" fmla="*/ 0 h 303"/>
                <a:gd name="T8" fmla="*/ 0 w 256"/>
                <a:gd name="T9" fmla="*/ 0 h 303"/>
                <a:gd name="T10" fmla="*/ 223 w 256"/>
                <a:gd name="T11" fmla="*/ 267 h 303"/>
                <a:gd name="T12" fmla="*/ 33 w 256"/>
                <a:gd name="T13" fmla="*/ 267 h 303"/>
                <a:gd name="T14" fmla="*/ 33 w 256"/>
                <a:gd name="T15" fmla="*/ 35 h 303"/>
                <a:gd name="T16" fmla="*/ 69 w 256"/>
                <a:gd name="T17" fmla="*/ 35 h 303"/>
                <a:gd name="T18" fmla="*/ 81 w 256"/>
                <a:gd name="T19" fmla="*/ 56 h 303"/>
                <a:gd name="T20" fmla="*/ 175 w 256"/>
                <a:gd name="T21" fmla="*/ 56 h 303"/>
                <a:gd name="T22" fmla="*/ 187 w 256"/>
                <a:gd name="T23" fmla="*/ 35 h 303"/>
                <a:gd name="T24" fmla="*/ 223 w 256"/>
                <a:gd name="T25" fmla="*/ 35 h 303"/>
                <a:gd name="T26" fmla="*/ 223 w 256"/>
                <a:gd name="T27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303">
                  <a:moveTo>
                    <a:pt x="0" y="0"/>
                  </a:moveTo>
                  <a:lnTo>
                    <a:pt x="0" y="303"/>
                  </a:lnTo>
                  <a:lnTo>
                    <a:pt x="256" y="303"/>
                  </a:lnTo>
                  <a:lnTo>
                    <a:pt x="256" y="0"/>
                  </a:lnTo>
                  <a:lnTo>
                    <a:pt x="0" y="0"/>
                  </a:lnTo>
                  <a:close/>
                  <a:moveTo>
                    <a:pt x="223" y="267"/>
                  </a:moveTo>
                  <a:lnTo>
                    <a:pt x="33" y="267"/>
                  </a:lnTo>
                  <a:lnTo>
                    <a:pt x="33" y="35"/>
                  </a:lnTo>
                  <a:lnTo>
                    <a:pt x="69" y="35"/>
                  </a:lnTo>
                  <a:lnTo>
                    <a:pt x="81" y="56"/>
                  </a:lnTo>
                  <a:lnTo>
                    <a:pt x="175" y="56"/>
                  </a:lnTo>
                  <a:lnTo>
                    <a:pt x="187" y="35"/>
                  </a:lnTo>
                  <a:lnTo>
                    <a:pt x="223" y="35"/>
                  </a:lnTo>
                  <a:lnTo>
                    <a:pt x="223" y="26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2603761" y="2718300"/>
              <a:ext cx="377825" cy="474980"/>
              <a:chOff x="7720" y="5461"/>
              <a:chExt cx="595" cy="748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7" name="Freeform 118"/>
              <p:cNvSpPr/>
              <p:nvPr/>
            </p:nvSpPr>
            <p:spPr bwMode="auto">
              <a:xfrm>
                <a:off x="7720" y="5461"/>
                <a:ext cx="414" cy="602"/>
              </a:xfrm>
              <a:custGeom>
                <a:avLst/>
                <a:gdLst>
                  <a:gd name="T0" fmla="*/ 168 w 168"/>
                  <a:gd name="T1" fmla="*/ 28 h 244"/>
                  <a:gd name="T2" fmla="*/ 140 w 168"/>
                  <a:gd name="T3" fmla="*/ 0 h 244"/>
                  <a:gd name="T4" fmla="*/ 0 w 168"/>
                  <a:gd name="T5" fmla="*/ 0 h 244"/>
                  <a:gd name="T6" fmla="*/ 0 w 168"/>
                  <a:gd name="T7" fmla="*/ 244 h 244"/>
                  <a:gd name="T8" fmla="*/ 26 w 168"/>
                  <a:gd name="T9" fmla="*/ 244 h 244"/>
                  <a:gd name="T10" fmla="*/ 26 w 168"/>
                  <a:gd name="T11" fmla="*/ 28 h 244"/>
                  <a:gd name="T12" fmla="*/ 26 w 168"/>
                  <a:gd name="T13" fmla="*/ 28 h 244"/>
                  <a:gd name="T14" fmla="*/ 168 w 168"/>
                  <a:gd name="T15" fmla="*/ 28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244">
                    <a:moveTo>
                      <a:pt x="168" y="28"/>
                    </a:moveTo>
                    <a:lnTo>
                      <a:pt x="140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26" y="244"/>
                    </a:lnTo>
                    <a:lnTo>
                      <a:pt x="26" y="28"/>
                    </a:lnTo>
                    <a:lnTo>
                      <a:pt x="26" y="28"/>
                    </a:lnTo>
                    <a:lnTo>
                      <a:pt x="168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/>
              </a:p>
            </p:txBody>
          </p:sp>
          <p:sp>
            <p:nvSpPr>
              <p:cNvPr id="158" name="Freeform 119"/>
              <p:cNvSpPr>
                <a:spLocks noEditPoints="1"/>
              </p:cNvSpPr>
              <p:nvPr/>
            </p:nvSpPr>
            <p:spPr bwMode="auto">
              <a:xfrm>
                <a:off x="7861" y="5607"/>
                <a:ext cx="454" cy="602"/>
              </a:xfrm>
              <a:custGeom>
                <a:avLst/>
                <a:gdLst>
                  <a:gd name="T0" fmla="*/ 139 w 184"/>
                  <a:gd name="T1" fmla="*/ 0 h 244"/>
                  <a:gd name="T2" fmla="*/ 0 w 184"/>
                  <a:gd name="T3" fmla="*/ 0 h 244"/>
                  <a:gd name="T4" fmla="*/ 0 w 184"/>
                  <a:gd name="T5" fmla="*/ 244 h 244"/>
                  <a:gd name="T6" fmla="*/ 184 w 184"/>
                  <a:gd name="T7" fmla="*/ 244 h 244"/>
                  <a:gd name="T8" fmla="*/ 184 w 184"/>
                  <a:gd name="T9" fmla="*/ 47 h 244"/>
                  <a:gd name="T10" fmla="*/ 139 w 184"/>
                  <a:gd name="T11" fmla="*/ 0 h 244"/>
                  <a:gd name="T12" fmla="*/ 158 w 184"/>
                  <a:gd name="T13" fmla="*/ 218 h 244"/>
                  <a:gd name="T14" fmla="*/ 26 w 184"/>
                  <a:gd name="T15" fmla="*/ 218 h 244"/>
                  <a:gd name="T16" fmla="*/ 26 w 184"/>
                  <a:gd name="T17" fmla="*/ 28 h 244"/>
                  <a:gd name="T18" fmla="*/ 111 w 184"/>
                  <a:gd name="T19" fmla="*/ 28 h 244"/>
                  <a:gd name="T20" fmla="*/ 111 w 184"/>
                  <a:gd name="T21" fmla="*/ 73 h 244"/>
                  <a:gd name="T22" fmla="*/ 158 w 184"/>
                  <a:gd name="T23" fmla="*/ 73 h 244"/>
                  <a:gd name="T24" fmla="*/ 158 w 184"/>
                  <a:gd name="T25" fmla="*/ 218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244">
                    <a:moveTo>
                      <a:pt x="139" y="0"/>
                    </a:moveTo>
                    <a:lnTo>
                      <a:pt x="0" y="0"/>
                    </a:lnTo>
                    <a:lnTo>
                      <a:pt x="0" y="244"/>
                    </a:lnTo>
                    <a:lnTo>
                      <a:pt x="184" y="244"/>
                    </a:lnTo>
                    <a:lnTo>
                      <a:pt x="184" y="47"/>
                    </a:lnTo>
                    <a:lnTo>
                      <a:pt x="139" y="0"/>
                    </a:lnTo>
                    <a:close/>
                    <a:moveTo>
                      <a:pt x="158" y="218"/>
                    </a:moveTo>
                    <a:lnTo>
                      <a:pt x="26" y="218"/>
                    </a:lnTo>
                    <a:lnTo>
                      <a:pt x="26" y="28"/>
                    </a:lnTo>
                    <a:lnTo>
                      <a:pt x="111" y="28"/>
                    </a:lnTo>
                    <a:lnTo>
                      <a:pt x="111" y="73"/>
                    </a:lnTo>
                    <a:lnTo>
                      <a:pt x="158" y="73"/>
                    </a:lnTo>
                    <a:lnTo>
                      <a:pt x="158" y="2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/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1076610" y="2703060"/>
              <a:ext cx="488315" cy="490220"/>
              <a:chOff x="15096" y="3955"/>
              <a:chExt cx="769" cy="77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0" name="Oval 131"/>
              <p:cNvSpPr>
                <a:spLocks noChangeArrowheads="1"/>
              </p:cNvSpPr>
              <p:nvPr/>
            </p:nvSpPr>
            <p:spPr bwMode="auto">
              <a:xfrm>
                <a:off x="15422" y="4283"/>
                <a:ext cx="116" cy="11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/>
              </a:p>
            </p:txBody>
          </p:sp>
          <p:sp>
            <p:nvSpPr>
              <p:cNvPr id="161" name="Freeform 132"/>
              <p:cNvSpPr/>
              <p:nvPr/>
            </p:nvSpPr>
            <p:spPr bwMode="auto">
              <a:xfrm>
                <a:off x="15510" y="4369"/>
                <a:ext cx="150" cy="153"/>
              </a:xfrm>
              <a:custGeom>
                <a:avLst/>
                <a:gdLst>
                  <a:gd name="T0" fmla="*/ 14 w 26"/>
                  <a:gd name="T1" fmla="*/ 0 h 26"/>
                  <a:gd name="T2" fmla="*/ 13 w 26"/>
                  <a:gd name="T3" fmla="*/ 3 h 26"/>
                  <a:gd name="T4" fmla="*/ 9 w 26"/>
                  <a:gd name="T5" fmla="*/ 9 h 26"/>
                  <a:gd name="T6" fmla="*/ 2 w 26"/>
                  <a:gd name="T7" fmla="*/ 13 h 26"/>
                  <a:gd name="T8" fmla="*/ 0 w 26"/>
                  <a:gd name="T9" fmla="*/ 14 h 26"/>
                  <a:gd name="T10" fmla="*/ 0 w 26"/>
                  <a:gd name="T11" fmla="*/ 14 h 26"/>
                  <a:gd name="T12" fmla="*/ 12 w 26"/>
                  <a:gd name="T13" fmla="*/ 26 h 26"/>
                  <a:gd name="T14" fmla="*/ 13 w 26"/>
                  <a:gd name="T15" fmla="*/ 13 h 26"/>
                  <a:gd name="T16" fmla="*/ 26 w 26"/>
                  <a:gd name="T17" fmla="*/ 12 h 26"/>
                  <a:gd name="T18" fmla="*/ 14 w 26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4" y="0"/>
                    </a:moveTo>
                    <a:cubicBezTo>
                      <a:pt x="13" y="1"/>
                      <a:pt x="13" y="2"/>
                      <a:pt x="13" y="3"/>
                    </a:cubicBezTo>
                    <a:cubicBezTo>
                      <a:pt x="12" y="5"/>
                      <a:pt x="10" y="7"/>
                      <a:pt x="9" y="9"/>
                    </a:cubicBezTo>
                    <a:cubicBezTo>
                      <a:pt x="7" y="11"/>
                      <a:pt x="5" y="12"/>
                      <a:pt x="2" y="13"/>
                    </a:cubicBezTo>
                    <a:cubicBezTo>
                      <a:pt x="2" y="13"/>
                      <a:pt x="1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14" y="0"/>
                      <a:pt x="14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/>
              </a:p>
            </p:txBody>
          </p:sp>
          <p:sp>
            <p:nvSpPr>
              <p:cNvPr id="162" name="Freeform 133"/>
              <p:cNvSpPr/>
              <p:nvPr/>
            </p:nvSpPr>
            <p:spPr bwMode="auto">
              <a:xfrm>
                <a:off x="15096" y="4352"/>
                <a:ext cx="372" cy="375"/>
              </a:xfrm>
              <a:custGeom>
                <a:avLst/>
                <a:gdLst>
                  <a:gd name="T0" fmla="*/ 52 w 64"/>
                  <a:gd name="T1" fmla="*/ 12 h 64"/>
                  <a:gd name="T2" fmla="*/ 48 w 64"/>
                  <a:gd name="T3" fmla="*/ 6 h 64"/>
                  <a:gd name="T4" fmla="*/ 46 w 64"/>
                  <a:gd name="T5" fmla="*/ 0 h 64"/>
                  <a:gd name="T6" fmla="*/ 4 w 64"/>
                  <a:gd name="T7" fmla="*/ 30 h 64"/>
                  <a:gd name="T8" fmla="*/ 11 w 64"/>
                  <a:gd name="T9" fmla="*/ 53 h 64"/>
                  <a:gd name="T10" fmla="*/ 34 w 64"/>
                  <a:gd name="T11" fmla="*/ 60 h 64"/>
                  <a:gd name="T12" fmla="*/ 64 w 64"/>
                  <a:gd name="T13" fmla="*/ 18 h 64"/>
                  <a:gd name="T14" fmla="*/ 58 w 64"/>
                  <a:gd name="T15" fmla="*/ 16 h 64"/>
                  <a:gd name="T16" fmla="*/ 52 w 64"/>
                  <a:gd name="T17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52" y="12"/>
                    </a:moveTo>
                    <a:cubicBezTo>
                      <a:pt x="50" y="10"/>
                      <a:pt x="49" y="8"/>
                      <a:pt x="48" y="6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30" y="12"/>
                      <a:pt x="4" y="30"/>
                      <a:pt x="4" y="30"/>
                    </a:cubicBezTo>
                    <a:cubicBezTo>
                      <a:pt x="0" y="34"/>
                      <a:pt x="3" y="44"/>
                      <a:pt x="11" y="53"/>
                    </a:cubicBezTo>
                    <a:cubicBezTo>
                      <a:pt x="20" y="61"/>
                      <a:pt x="30" y="64"/>
                      <a:pt x="34" y="60"/>
                    </a:cubicBezTo>
                    <a:cubicBezTo>
                      <a:pt x="34" y="60"/>
                      <a:pt x="53" y="34"/>
                      <a:pt x="64" y="18"/>
                    </a:cubicBezTo>
                    <a:cubicBezTo>
                      <a:pt x="62" y="17"/>
                      <a:pt x="60" y="17"/>
                      <a:pt x="58" y="16"/>
                    </a:cubicBezTo>
                    <a:cubicBezTo>
                      <a:pt x="56" y="15"/>
                      <a:pt x="54" y="14"/>
                      <a:pt x="52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/>
              </a:p>
            </p:txBody>
          </p:sp>
          <p:sp>
            <p:nvSpPr>
              <p:cNvPr id="163" name="Freeform 134"/>
              <p:cNvSpPr/>
              <p:nvPr/>
            </p:nvSpPr>
            <p:spPr bwMode="auto">
              <a:xfrm>
                <a:off x="15493" y="3955"/>
                <a:ext cx="372" cy="375"/>
              </a:xfrm>
              <a:custGeom>
                <a:avLst/>
                <a:gdLst>
                  <a:gd name="T0" fmla="*/ 53 w 64"/>
                  <a:gd name="T1" fmla="*/ 11 h 64"/>
                  <a:gd name="T2" fmla="*/ 30 w 64"/>
                  <a:gd name="T3" fmla="*/ 4 h 64"/>
                  <a:gd name="T4" fmla="*/ 0 w 64"/>
                  <a:gd name="T5" fmla="*/ 46 h 64"/>
                  <a:gd name="T6" fmla="*/ 5 w 64"/>
                  <a:gd name="T7" fmla="*/ 48 h 64"/>
                  <a:gd name="T8" fmla="*/ 12 w 64"/>
                  <a:gd name="T9" fmla="*/ 52 h 64"/>
                  <a:gd name="T10" fmla="*/ 16 w 64"/>
                  <a:gd name="T11" fmla="*/ 58 h 64"/>
                  <a:gd name="T12" fmla="*/ 17 w 64"/>
                  <a:gd name="T13" fmla="*/ 64 h 64"/>
                  <a:gd name="T14" fmla="*/ 60 w 64"/>
                  <a:gd name="T15" fmla="*/ 34 h 64"/>
                  <a:gd name="T16" fmla="*/ 53 w 64"/>
                  <a:gd name="T17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53" y="11"/>
                    </a:moveTo>
                    <a:cubicBezTo>
                      <a:pt x="44" y="3"/>
                      <a:pt x="34" y="0"/>
                      <a:pt x="30" y="4"/>
                    </a:cubicBezTo>
                    <a:cubicBezTo>
                      <a:pt x="30" y="4"/>
                      <a:pt x="11" y="30"/>
                      <a:pt x="0" y="46"/>
                    </a:cubicBezTo>
                    <a:cubicBezTo>
                      <a:pt x="2" y="47"/>
                      <a:pt x="4" y="47"/>
                      <a:pt x="5" y="48"/>
                    </a:cubicBezTo>
                    <a:cubicBezTo>
                      <a:pt x="8" y="49"/>
                      <a:pt x="10" y="50"/>
                      <a:pt x="12" y="52"/>
                    </a:cubicBezTo>
                    <a:cubicBezTo>
                      <a:pt x="13" y="54"/>
                      <a:pt x="15" y="56"/>
                      <a:pt x="16" y="58"/>
                    </a:cubicBezTo>
                    <a:cubicBezTo>
                      <a:pt x="17" y="60"/>
                      <a:pt x="17" y="62"/>
                      <a:pt x="17" y="64"/>
                    </a:cubicBezTo>
                    <a:cubicBezTo>
                      <a:pt x="33" y="53"/>
                      <a:pt x="60" y="34"/>
                      <a:pt x="60" y="34"/>
                    </a:cubicBezTo>
                    <a:cubicBezTo>
                      <a:pt x="64" y="30"/>
                      <a:pt x="61" y="20"/>
                      <a:pt x="5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/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1131869" y="3816500"/>
              <a:ext cx="361921" cy="361921"/>
              <a:chOff x="9110664" y="4191001"/>
              <a:chExt cx="377825" cy="37782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5" name="Freeform 283"/>
              <p:cNvSpPr>
                <a:spLocks noEditPoints="1"/>
              </p:cNvSpPr>
              <p:nvPr/>
            </p:nvSpPr>
            <p:spPr bwMode="auto">
              <a:xfrm>
                <a:off x="9110664" y="4191001"/>
                <a:ext cx="304800" cy="377825"/>
              </a:xfrm>
              <a:custGeom>
                <a:avLst/>
                <a:gdLst>
                  <a:gd name="T0" fmla="*/ 123 w 152"/>
                  <a:gd name="T1" fmla="*/ 183 h 188"/>
                  <a:gd name="T2" fmla="*/ 123 w 152"/>
                  <a:gd name="T3" fmla="*/ 183 h 188"/>
                  <a:gd name="T4" fmla="*/ 123 w 152"/>
                  <a:gd name="T5" fmla="*/ 183 h 188"/>
                  <a:gd name="T6" fmla="*/ 122 w 152"/>
                  <a:gd name="T7" fmla="*/ 173 h 188"/>
                  <a:gd name="T8" fmla="*/ 122 w 152"/>
                  <a:gd name="T9" fmla="*/ 173 h 188"/>
                  <a:gd name="T10" fmla="*/ 122 w 152"/>
                  <a:gd name="T11" fmla="*/ 154 h 188"/>
                  <a:gd name="T12" fmla="*/ 152 w 152"/>
                  <a:gd name="T13" fmla="*/ 69 h 188"/>
                  <a:gd name="T14" fmla="*/ 152 w 152"/>
                  <a:gd name="T15" fmla="*/ 50 h 188"/>
                  <a:gd name="T16" fmla="*/ 107 w 152"/>
                  <a:gd name="T17" fmla="*/ 0 h 188"/>
                  <a:gd name="T18" fmla="*/ 0 w 152"/>
                  <a:gd name="T19" fmla="*/ 0 h 188"/>
                  <a:gd name="T20" fmla="*/ 0 w 152"/>
                  <a:gd name="T21" fmla="*/ 188 h 188"/>
                  <a:gd name="T22" fmla="*/ 152 w 152"/>
                  <a:gd name="T23" fmla="*/ 188 h 188"/>
                  <a:gd name="T24" fmla="*/ 152 w 152"/>
                  <a:gd name="T25" fmla="*/ 131 h 188"/>
                  <a:gd name="T26" fmla="*/ 142 w 152"/>
                  <a:gd name="T27" fmla="*/ 161 h 188"/>
                  <a:gd name="T28" fmla="*/ 123 w 152"/>
                  <a:gd name="T29" fmla="*/ 183 h 188"/>
                  <a:gd name="T30" fmla="*/ 150 w 152"/>
                  <a:gd name="T31" fmla="*/ 53 h 188"/>
                  <a:gd name="T32" fmla="*/ 113 w 152"/>
                  <a:gd name="T33" fmla="*/ 53 h 188"/>
                  <a:gd name="T34" fmla="*/ 105 w 152"/>
                  <a:gd name="T35" fmla="*/ 43 h 188"/>
                  <a:gd name="T36" fmla="*/ 105 w 152"/>
                  <a:gd name="T37" fmla="*/ 3 h 188"/>
                  <a:gd name="T38" fmla="*/ 150 w 152"/>
                  <a:gd name="T39" fmla="*/ 53 h 188"/>
                  <a:gd name="T40" fmla="*/ 29 w 152"/>
                  <a:gd name="T41" fmla="*/ 66 h 188"/>
                  <a:gd name="T42" fmla="*/ 122 w 152"/>
                  <a:gd name="T43" fmla="*/ 66 h 188"/>
                  <a:gd name="T44" fmla="*/ 122 w 152"/>
                  <a:gd name="T45" fmla="*/ 71 h 188"/>
                  <a:gd name="T46" fmla="*/ 29 w 152"/>
                  <a:gd name="T47" fmla="*/ 71 h 188"/>
                  <a:gd name="T48" fmla="*/ 29 w 152"/>
                  <a:gd name="T49" fmla="*/ 66 h 188"/>
                  <a:gd name="T50" fmla="*/ 29 w 152"/>
                  <a:gd name="T51" fmla="*/ 80 h 188"/>
                  <a:gd name="T52" fmla="*/ 123 w 152"/>
                  <a:gd name="T53" fmla="*/ 80 h 188"/>
                  <a:gd name="T54" fmla="*/ 123 w 152"/>
                  <a:gd name="T55" fmla="*/ 85 h 188"/>
                  <a:gd name="T56" fmla="*/ 29 w 152"/>
                  <a:gd name="T57" fmla="*/ 85 h 188"/>
                  <a:gd name="T58" fmla="*/ 29 w 152"/>
                  <a:gd name="T59" fmla="*/ 80 h 188"/>
                  <a:gd name="T60" fmla="*/ 29 w 152"/>
                  <a:gd name="T61" fmla="*/ 94 h 188"/>
                  <a:gd name="T62" fmla="*/ 123 w 152"/>
                  <a:gd name="T63" fmla="*/ 94 h 188"/>
                  <a:gd name="T64" fmla="*/ 123 w 152"/>
                  <a:gd name="T65" fmla="*/ 100 h 188"/>
                  <a:gd name="T66" fmla="*/ 29 w 152"/>
                  <a:gd name="T67" fmla="*/ 100 h 188"/>
                  <a:gd name="T68" fmla="*/ 29 w 152"/>
                  <a:gd name="T69" fmla="*/ 94 h 188"/>
                  <a:gd name="T70" fmla="*/ 30 w 152"/>
                  <a:gd name="T71" fmla="*/ 109 h 188"/>
                  <a:gd name="T72" fmla="*/ 123 w 152"/>
                  <a:gd name="T73" fmla="*/ 109 h 188"/>
                  <a:gd name="T74" fmla="*/ 123 w 152"/>
                  <a:gd name="T75" fmla="*/ 114 h 188"/>
                  <a:gd name="T76" fmla="*/ 30 w 152"/>
                  <a:gd name="T77" fmla="*/ 114 h 188"/>
                  <a:gd name="T78" fmla="*/ 30 w 152"/>
                  <a:gd name="T79" fmla="*/ 109 h 188"/>
                  <a:gd name="T80" fmla="*/ 30 w 152"/>
                  <a:gd name="T81" fmla="*/ 123 h 188"/>
                  <a:gd name="T82" fmla="*/ 123 w 152"/>
                  <a:gd name="T83" fmla="*/ 123 h 188"/>
                  <a:gd name="T84" fmla="*/ 123 w 152"/>
                  <a:gd name="T85" fmla="*/ 128 h 188"/>
                  <a:gd name="T86" fmla="*/ 30 w 152"/>
                  <a:gd name="T87" fmla="*/ 128 h 188"/>
                  <a:gd name="T88" fmla="*/ 30 w 152"/>
                  <a:gd name="T89" fmla="*/ 12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2" h="188">
                    <a:moveTo>
                      <a:pt x="123" y="183"/>
                    </a:moveTo>
                    <a:cubicBezTo>
                      <a:pt x="123" y="183"/>
                      <a:pt x="123" y="183"/>
                      <a:pt x="123" y="183"/>
                    </a:cubicBezTo>
                    <a:cubicBezTo>
                      <a:pt x="123" y="183"/>
                      <a:pt x="123" y="183"/>
                      <a:pt x="123" y="183"/>
                    </a:cubicBezTo>
                    <a:cubicBezTo>
                      <a:pt x="122" y="173"/>
                      <a:pt x="122" y="173"/>
                      <a:pt x="122" y="173"/>
                    </a:cubicBezTo>
                    <a:cubicBezTo>
                      <a:pt x="122" y="173"/>
                      <a:pt x="122" y="173"/>
                      <a:pt x="122" y="173"/>
                    </a:cubicBezTo>
                    <a:cubicBezTo>
                      <a:pt x="122" y="154"/>
                      <a:pt x="122" y="154"/>
                      <a:pt x="122" y="154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2" y="50"/>
                      <a:pt x="152" y="50"/>
                      <a:pt x="152" y="5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152" y="188"/>
                      <a:pt x="152" y="188"/>
                      <a:pt x="152" y="188"/>
                    </a:cubicBezTo>
                    <a:cubicBezTo>
                      <a:pt x="152" y="131"/>
                      <a:pt x="152" y="131"/>
                      <a:pt x="152" y="131"/>
                    </a:cubicBezTo>
                    <a:cubicBezTo>
                      <a:pt x="142" y="161"/>
                      <a:pt x="142" y="161"/>
                      <a:pt x="142" y="161"/>
                    </a:cubicBezTo>
                    <a:lnTo>
                      <a:pt x="123" y="183"/>
                    </a:lnTo>
                    <a:close/>
                    <a:moveTo>
                      <a:pt x="150" y="53"/>
                    </a:moveTo>
                    <a:cubicBezTo>
                      <a:pt x="113" y="53"/>
                      <a:pt x="113" y="53"/>
                      <a:pt x="113" y="53"/>
                    </a:cubicBezTo>
                    <a:cubicBezTo>
                      <a:pt x="108" y="53"/>
                      <a:pt x="105" y="48"/>
                      <a:pt x="105" y="43"/>
                    </a:cubicBezTo>
                    <a:cubicBezTo>
                      <a:pt x="105" y="3"/>
                      <a:pt x="105" y="3"/>
                      <a:pt x="105" y="3"/>
                    </a:cubicBezTo>
                    <a:lnTo>
                      <a:pt x="150" y="53"/>
                    </a:lnTo>
                    <a:close/>
                    <a:moveTo>
                      <a:pt x="29" y="66"/>
                    </a:moveTo>
                    <a:cubicBezTo>
                      <a:pt x="122" y="66"/>
                      <a:pt x="122" y="66"/>
                      <a:pt x="122" y="66"/>
                    </a:cubicBezTo>
                    <a:cubicBezTo>
                      <a:pt x="122" y="71"/>
                      <a:pt x="122" y="71"/>
                      <a:pt x="122" y="71"/>
                    </a:cubicBezTo>
                    <a:cubicBezTo>
                      <a:pt x="29" y="71"/>
                      <a:pt x="29" y="71"/>
                      <a:pt x="29" y="71"/>
                    </a:cubicBezTo>
                    <a:lnTo>
                      <a:pt x="29" y="66"/>
                    </a:lnTo>
                    <a:close/>
                    <a:moveTo>
                      <a:pt x="29" y="80"/>
                    </a:moveTo>
                    <a:cubicBezTo>
                      <a:pt x="123" y="80"/>
                      <a:pt x="123" y="80"/>
                      <a:pt x="123" y="80"/>
                    </a:cubicBezTo>
                    <a:cubicBezTo>
                      <a:pt x="123" y="85"/>
                      <a:pt x="123" y="85"/>
                      <a:pt x="123" y="85"/>
                    </a:cubicBezTo>
                    <a:cubicBezTo>
                      <a:pt x="29" y="85"/>
                      <a:pt x="29" y="85"/>
                      <a:pt x="29" y="85"/>
                    </a:cubicBezTo>
                    <a:lnTo>
                      <a:pt x="29" y="80"/>
                    </a:lnTo>
                    <a:close/>
                    <a:moveTo>
                      <a:pt x="29" y="94"/>
                    </a:moveTo>
                    <a:cubicBezTo>
                      <a:pt x="123" y="94"/>
                      <a:pt x="123" y="94"/>
                      <a:pt x="123" y="94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29" y="100"/>
                      <a:pt x="29" y="100"/>
                      <a:pt x="29" y="100"/>
                    </a:cubicBezTo>
                    <a:lnTo>
                      <a:pt x="29" y="94"/>
                    </a:lnTo>
                    <a:close/>
                    <a:moveTo>
                      <a:pt x="30" y="109"/>
                    </a:move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3" y="114"/>
                      <a:pt x="123" y="114"/>
                      <a:pt x="123" y="114"/>
                    </a:cubicBezTo>
                    <a:cubicBezTo>
                      <a:pt x="30" y="114"/>
                      <a:pt x="30" y="114"/>
                      <a:pt x="30" y="114"/>
                    </a:cubicBezTo>
                    <a:lnTo>
                      <a:pt x="30" y="109"/>
                    </a:lnTo>
                    <a:close/>
                    <a:moveTo>
                      <a:pt x="30" y="123"/>
                    </a:moveTo>
                    <a:cubicBezTo>
                      <a:pt x="123" y="123"/>
                      <a:pt x="123" y="123"/>
                      <a:pt x="123" y="123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30" y="128"/>
                      <a:pt x="30" y="128"/>
                      <a:pt x="30" y="128"/>
                    </a:cubicBezTo>
                    <a:lnTo>
                      <a:pt x="30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365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+mn-ea"/>
                </a:endParaRPr>
              </a:p>
            </p:txBody>
          </p:sp>
          <p:sp>
            <p:nvSpPr>
              <p:cNvPr id="166" name="Freeform 284"/>
              <p:cNvSpPr/>
              <p:nvPr/>
            </p:nvSpPr>
            <p:spPr bwMode="auto">
              <a:xfrm>
                <a:off x="9361489" y="4244976"/>
                <a:ext cx="119063" cy="292100"/>
              </a:xfrm>
              <a:custGeom>
                <a:avLst/>
                <a:gdLst>
                  <a:gd name="T0" fmla="*/ 0 w 75"/>
                  <a:gd name="T1" fmla="*/ 160 h 184"/>
                  <a:gd name="T2" fmla="*/ 1 w 75"/>
                  <a:gd name="T3" fmla="*/ 184 h 184"/>
                  <a:gd name="T4" fmla="*/ 18 w 75"/>
                  <a:gd name="T5" fmla="*/ 165 h 184"/>
                  <a:gd name="T6" fmla="*/ 75 w 75"/>
                  <a:gd name="T7" fmla="*/ 5 h 184"/>
                  <a:gd name="T8" fmla="*/ 58 w 75"/>
                  <a:gd name="T9" fmla="*/ 0 h 184"/>
                  <a:gd name="T10" fmla="*/ 0 w 75"/>
                  <a:gd name="T11" fmla="*/ 1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84">
                    <a:moveTo>
                      <a:pt x="0" y="160"/>
                    </a:moveTo>
                    <a:lnTo>
                      <a:pt x="1" y="184"/>
                    </a:lnTo>
                    <a:lnTo>
                      <a:pt x="18" y="165"/>
                    </a:lnTo>
                    <a:lnTo>
                      <a:pt x="75" y="5"/>
                    </a:lnTo>
                    <a:lnTo>
                      <a:pt x="58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365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+mn-ea"/>
                </a:endParaRPr>
              </a:p>
            </p:txBody>
          </p:sp>
          <p:sp>
            <p:nvSpPr>
              <p:cNvPr id="167" name="Freeform 285"/>
              <p:cNvSpPr/>
              <p:nvPr/>
            </p:nvSpPr>
            <p:spPr bwMode="auto">
              <a:xfrm>
                <a:off x="9456739" y="4217988"/>
                <a:ext cx="31750" cy="22225"/>
              </a:xfrm>
              <a:custGeom>
                <a:avLst/>
                <a:gdLst>
                  <a:gd name="T0" fmla="*/ 10 w 16"/>
                  <a:gd name="T1" fmla="*/ 2 h 11"/>
                  <a:gd name="T2" fmla="*/ 3 w 16"/>
                  <a:gd name="T3" fmla="*/ 0 h 11"/>
                  <a:gd name="T4" fmla="*/ 0 w 16"/>
                  <a:gd name="T5" fmla="*/ 7 h 11"/>
                  <a:gd name="T6" fmla="*/ 14 w 16"/>
                  <a:gd name="T7" fmla="*/ 11 h 11"/>
                  <a:gd name="T8" fmla="*/ 16 w 16"/>
                  <a:gd name="T9" fmla="*/ 4 h 11"/>
                  <a:gd name="T10" fmla="*/ 10 w 16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1">
                    <a:moveTo>
                      <a:pt x="10" y="2"/>
                    </a:moveTo>
                    <a:cubicBezTo>
                      <a:pt x="5" y="0"/>
                      <a:pt x="3" y="0"/>
                      <a:pt x="3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3" y="3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365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+mn-ea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3973798" y="4951619"/>
              <a:ext cx="473075" cy="363220"/>
              <a:chOff x="1675" y="4054"/>
              <a:chExt cx="745" cy="57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9" name="Freeform 147"/>
              <p:cNvSpPr>
                <a:spLocks noEditPoints="1"/>
              </p:cNvSpPr>
              <p:nvPr/>
            </p:nvSpPr>
            <p:spPr bwMode="auto">
              <a:xfrm>
                <a:off x="1675" y="4054"/>
                <a:ext cx="745" cy="572"/>
              </a:xfrm>
              <a:custGeom>
                <a:avLst/>
                <a:gdLst>
                  <a:gd name="T0" fmla="*/ 128 w 128"/>
                  <a:gd name="T1" fmla="*/ 0 h 98"/>
                  <a:gd name="T2" fmla="*/ 20 w 128"/>
                  <a:gd name="T3" fmla="*/ 0 h 98"/>
                  <a:gd name="T4" fmla="*/ 20 w 128"/>
                  <a:gd name="T5" fmla="*/ 0 h 98"/>
                  <a:gd name="T6" fmla="*/ 20 w 128"/>
                  <a:gd name="T7" fmla="*/ 83 h 98"/>
                  <a:gd name="T8" fmla="*/ 20 w 128"/>
                  <a:gd name="T9" fmla="*/ 83 h 98"/>
                  <a:gd name="T10" fmla="*/ 20 w 128"/>
                  <a:gd name="T11" fmla="*/ 83 h 98"/>
                  <a:gd name="T12" fmla="*/ 15 w 128"/>
                  <a:gd name="T13" fmla="*/ 88 h 98"/>
                  <a:gd name="T14" fmla="*/ 10 w 128"/>
                  <a:gd name="T15" fmla="*/ 83 h 98"/>
                  <a:gd name="T16" fmla="*/ 10 w 128"/>
                  <a:gd name="T17" fmla="*/ 83 h 98"/>
                  <a:gd name="T18" fmla="*/ 10 w 128"/>
                  <a:gd name="T19" fmla="*/ 83 h 98"/>
                  <a:gd name="T20" fmla="*/ 10 w 128"/>
                  <a:gd name="T21" fmla="*/ 10 h 98"/>
                  <a:gd name="T22" fmla="*/ 0 w 128"/>
                  <a:gd name="T23" fmla="*/ 10 h 98"/>
                  <a:gd name="T24" fmla="*/ 0 w 128"/>
                  <a:gd name="T25" fmla="*/ 83 h 98"/>
                  <a:gd name="T26" fmla="*/ 0 w 128"/>
                  <a:gd name="T27" fmla="*/ 83 h 98"/>
                  <a:gd name="T28" fmla="*/ 15 w 128"/>
                  <a:gd name="T29" fmla="*/ 98 h 98"/>
                  <a:gd name="T30" fmla="*/ 113 w 128"/>
                  <a:gd name="T31" fmla="*/ 98 h 98"/>
                  <a:gd name="T32" fmla="*/ 128 w 128"/>
                  <a:gd name="T33" fmla="*/ 83 h 98"/>
                  <a:gd name="T34" fmla="*/ 128 w 128"/>
                  <a:gd name="T35" fmla="*/ 83 h 98"/>
                  <a:gd name="T36" fmla="*/ 128 w 128"/>
                  <a:gd name="T37" fmla="*/ 0 h 98"/>
                  <a:gd name="T38" fmla="*/ 118 w 128"/>
                  <a:gd name="T39" fmla="*/ 83 h 98"/>
                  <a:gd name="T40" fmla="*/ 118 w 128"/>
                  <a:gd name="T41" fmla="*/ 83 h 98"/>
                  <a:gd name="T42" fmla="*/ 118 w 128"/>
                  <a:gd name="T43" fmla="*/ 83 h 98"/>
                  <a:gd name="T44" fmla="*/ 113 w 128"/>
                  <a:gd name="T45" fmla="*/ 88 h 98"/>
                  <a:gd name="T46" fmla="*/ 29 w 128"/>
                  <a:gd name="T47" fmla="*/ 88 h 98"/>
                  <a:gd name="T48" fmla="*/ 29 w 128"/>
                  <a:gd name="T49" fmla="*/ 83 h 98"/>
                  <a:gd name="T50" fmla="*/ 29 w 128"/>
                  <a:gd name="T51" fmla="*/ 83 h 98"/>
                  <a:gd name="T52" fmla="*/ 29 w 128"/>
                  <a:gd name="T53" fmla="*/ 10 h 98"/>
                  <a:gd name="T54" fmla="*/ 118 w 128"/>
                  <a:gd name="T55" fmla="*/ 10 h 98"/>
                  <a:gd name="T56" fmla="*/ 118 w 128"/>
                  <a:gd name="T57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8" h="98">
                    <a:moveTo>
                      <a:pt x="12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0" y="86"/>
                      <a:pt x="17" y="88"/>
                      <a:pt x="15" y="88"/>
                    </a:cubicBezTo>
                    <a:cubicBezTo>
                      <a:pt x="12" y="88"/>
                      <a:pt x="10" y="86"/>
                      <a:pt x="10" y="83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1"/>
                      <a:pt x="7" y="98"/>
                      <a:pt x="15" y="98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21" y="98"/>
                      <a:pt x="128" y="91"/>
                      <a:pt x="128" y="83"/>
                    </a:cubicBezTo>
                    <a:cubicBezTo>
                      <a:pt x="128" y="83"/>
                      <a:pt x="128" y="83"/>
                      <a:pt x="128" y="83"/>
                    </a:cubicBezTo>
                    <a:cubicBezTo>
                      <a:pt x="128" y="0"/>
                      <a:pt x="128" y="0"/>
                      <a:pt x="128" y="0"/>
                    </a:cubicBezTo>
                    <a:close/>
                    <a:moveTo>
                      <a:pt x="118" y="83"/>
                    </a:move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8" y="86"/>
                      <a:pt x="116" y="88"/>
                      <a:pt x="113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7"/>
                      <a:pt x="29" y="85"/>
                      <a:pt x="2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118" y="10"/>
                      <a:pt x="118" y="10"/>
                      <a:pt x="118" y="10"/>
                    </a:cubicBezTo>
                    <a:lnTo>
                      <a:pt x="118" y="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0" name="Rectangle 148"/>
              <p:cNvSpPr>
                <a:spLocks noChangeArrowheads="1"/>
              </p:cNvSpPr>
              <p:nvPr/>
            </p:nvSpPr>
            <p:spPr bwMode="auto">
              <a:xfrm>
                <a:off x="1907" y="4310"/>
                <a:ext cx="170" cy="1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1" name="Rectangle 149"/>
              <p:cNvSpPr>
                <a:spLocks noChangeArrowheads="1"/>
              </p:cNvSpPr>
              <p:nvPr/>
            </p:nvSpPr>
            <p:spPr bwMode="auto">
              <a:xfrm>
                <a:off x="1907" y="4199"/>
                <a:ext cx="397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2" name="Rectangle 150"/>
              <p:cNvSpPr>
                <a:spLocks noChangeArrowheads="1"/>
              </p:cNvSpPr>
              <p:nvPr/>
            </p:nvSpPr>
            <p:spPr bwMode="auto">
              <a:xfrm>
                <a:off x="2134" y="4310"/>
                <a:ext cx="170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3" name="Rectangle 151"/>
              <p:cNvSpPr>
                <a:spLocks noChangeArrowheads="1"/>
              </p:cNvSpPr>
              <p:nvPr/>
            </p:nvSpPr>
            <p:spPr bwMode="auto">
              <a:xfrm>
                <a:off x="2134" y="4429"/>
                <a:ext cx="170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0014" tIns="60006" rIns="120014" bIns="60006" numCol="1" anchor="t" anchorCtr="0" compatLnSpc="1"/>
              <a:lstStyle>
                <a:defPPr>
                  <a:defRPr lang="zh-CN"/>
                </a:defPPr>
                <a:lvl1pPr marL="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38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476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8214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09520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3753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76491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39229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19675" algn="l" defTabSz="1254760" rtl="0" eaLnBrk="1" latinLnBrk="0" hangingPunct="1"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61467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805170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公共实训基地综合管理系统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409575" y="780416"/>
            <a:ext cx="11496675" cy="176149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700"/>
              </a:spcBef>
            </a:pPr>
            <a:r>
              <a:rPr lang="zh-CN" altLang="en-US" sz="18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公共实训基地综合管理系统：</a:t>
            </a:r>
            <a:endParaRPr lang="zh-CN" altLang="en-US" sz="18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700"/>
              </a:spcBef>
              <a:buNone/>
            </a:pPr>
            <a:r>
              <a:rPr lang="zh-CN" altLang="en-US" sz="16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以构建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智慧、安全、开放、高效</a:t>
            </a:r>
            <a:r>
              <a:rPr lang="zh-CN" altLang="en-US" sz="16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的综合性、公益性和示范性公共实训基地为目标，通过云计算、大数据、物联网技术，全面融合</a:t>
            </a:r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安防监控平台</a:t>
            </a:r>
            <a:r>
              <a:rPr lang="zh-CN" altLang="en-US" sz="16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，从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优化实训教学、融合校企合作、扩展社会服务、涵盖基地评估、扩大基地宣传</a:t>
            </a:r>
            <a:r>
              <a:rPr lang="zh-CN" altLang="en-US" sz="16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等方面全面提高基地现代化水平，进而提升基地的技能培养与教育服务能力。</a:t>
            </a:r>
            <a:endParaRPr lang="zh-CN" altLang="en-US" sz="1600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27370" y="2315575"/>
            <a:ext cx="8115935" cy="2887570"/>
            <a:chOff x="2563324" y="2008188"/>
            <a:chExt cx="6942245" cy="2469984"/>
          </a:xfrm>
        </p:grpSpPr>
        <p:sp>
          <p:nvSpPr>
            <p:cNvPr id="7" name="MH_Other_1"/>
            <p:cNvSpPr/>
            <p:nvPr>
              <p:custDataLst>
                <p:tags r:id="rId1"/>
              </p:custDataLst>
            </p:nvPr>
          </p:nvSpPr>
          <p:spPr>
            <a:xfrm>
              <a:off x="5084764" y="2670175"/>
              <a:ext cx="1214437" cy="1397000"/>
            </a:xfrm>
            <a:custGeom>
              <a:avLst/>
              <a:gdLst>
                <a:gd name="connsiteX0" fmla="*/ 55983 w 1213711"/>
                <a:gd name="connsiteY0" fmla="*/ 654829 h 1964001"/>
                <a:gd name="connsiteX1" fmla="*/ 49673 w 1213711"/>
                <a:gd name="connsiteY1" fmla="*/ 672069 h 1964001"/>
                <a:gd name="connsiteX2" fmla="*/ 51723 w 1213711"/>
                <a:gd name="connsiteY2" fmla="*/ 663875 h 1964001"/>
                <a:gd name="connsiteX3" fmla="*/ 55600 w 1213711"/>
                <a:gd name="connsiteY3" fmla="*/ 654856 h 1964001"/>
                <a:gd name="connsiteX4" fmla="*/ 613877 w 1213711"/>
                <a:gd name="connsiteY4" fmla="*/ 566228 h 1964001"/>
                <a:gd name="connsiteX5" fmla="*/ 686422 w 1213711"/>
                <a:gd name="connsiteY5" fmla="*/ 566515 h 1964001"/>
                <a:gd name="connsiteX6" fmla="*/ 680444 w 1213711"/>
                <a:gd name="connsiteY6" fmla="*/ 581363 h 1964001"/>
                <a:gd name="connsiteX7" fmla="*/ 1102768 w 1213711"/>
                <a:gd name="connsiteY7" fmla="*/ 1854170 h 1964001"/>
                <a:gd name="connsiteX8" fmla="*/ 1213711 w 1213711"/>
                <a:gd name="connsiteY8" fmla="*/ 1936051 h 1964001"/>
                <a:gd name="connsiteX9" fmla="*/ 1182791 w 1213711"/>
                <a:gd name="connsiteY9" fmla="*/ 1944002 h 1964001"/>
                <a:gd name="connsiteX10" fmla="*/ 984400 w 1213711"/>
                <a:gd name="connsiteY10" fmla="*/ 1964001 h 1964001"/>
                <a:gd name="connsiteX11" fmla="*/ 0 w 1213711"/>
                <a:gd name="connsiteY11" fmla="*/ 979601 h 1964001"/>
                <a:gd name="connsiteX12" fmla="*/ 13285 w 1213711"/>
                <a:gd name="connsiteY12" fmla="*/ 817491 h 1964001"/>
                <a:gd name="connsiteX13" fmla="*/ 36987 w 1213711"/>
                <a:gd name="connsiteY13" fmla="*/ 722765 h 1964001"/>
                <a:gd name="connsiteX14" fmla="*/ 187990 w 1213711"/>
                <a:gd name="connsiteY14" fmla="*/ 656883 h 1964001"/>
                <a:gd name="connsiteX15" fmla="*/ 613877 w 1213711"/>
                <a:gd name="connsiteY15" fmla="*/ 566228 h 1964001"/>
                <a:gd name="connsiteX16" fmla="*/ 1079438 w 1213711"/>
                <a:gd name="connsiteY16" fmla="*/ 0 h 1964001"/>
                <a:gd name="connsiteX17" fmla="*/ 1085049 w 1213711"/>
                <a:gd name="connsiteY17" fmla="*/ 283 h 1964001"/>
                <a:gd name="connsiteX18" fmla="*/ 1109087 w 1213711"/>
                <a:gd name="connsiteY18" fmla="*/ 3952 h 1964001"/>
                <a:gd name="connsiteX19" fmla="*/ 1085047 w 1213711"/>
                <a:gd name="connsiteY19" fmla="*/ 283 h 1964001"/>
                <a:gd name="connsiteX0-1" fmla="*/ 55983 w 1213711"/>
                <a:gd name="connsiteY0-2" fmla="*/ 654546 h 1963718"/>
                <a:gd name="connsiteX1-3" fmla="*/ 49673 w 1213711"/>
                <a:gd name="connsiteY1-4" fmla="*/ 671786 h 1963718"/>
                <a:gd name="connsiteX2-5" fmla="*/ 51723 w 1213711"/>
                <a:gd name="connsiteY2-6" fmla="*/ 663592 h 1963718"/>
                <a:gd name="connsiteX3-7" fmla="*/ 55600 w 1213711"/>
                <a:gd name="connsiteY3-8" fmla="*/ 654573 h 1963718"/>
                <a:gd name="connsiteX4-9" fmla="*/ 55983 w 1213711"/>
                <a:gd name="connsiteY4-10" fmla="*/ 654546 h 1963718"/>
                <a:gd name="connsiteX5-11" fmla="*/ 613877 w 1213711"/>
                <a:gd name="connsiteY5-12" fmla="*/ 565945 h 1963718"/>
                <a:gd name="connsiteX6-13" fmla="*/ 686422 w 1213711"/>
                <a:gd name="connsiteY6-14" fmla="*/ 566232 h 1963718"/>
                <a:gd name="connsiteX7-15" fmla="*/ 680444 w 1213711"/>
                <a:gd name="connsiteY7-16" fmla="*/ 581080 h 1963718"/>
                <a:gd name="connsiteX8-17" fmla="*/ 1102768 w 1213711"/>
                <a:gd name="connsiteY8-18" fmla="*/ 1853887 h 1963718"/>
                <a:gd name="connsiteX9-19" fmla="*/ 1213711 w 1213711"/>
                <a:gd name="connsiteY9-20" fmla="*/ 1935768 h 1963718"/>
                <a:gd name="connsiteX10-21" fmla="*/ 1182791 w 1213711"/>
                <a:gd name="connsiteY10-22" fmla="*/ 1943719 h 1963718"/>
                <a:gd name="connsiteX11-23" fmla="*/ 984400 w 1213711"/>
                <a:gd name="connsiteY11-24" fmla="*/ 1963718 h 1963718"/>
                <a:gd name="connsiteX12-25" fmla="*/ 0 w 1213711"/>
                <a:gd name="connsiteY12-26" fmla="*/ 979318 h 1963718"/>
                <a:gd name="connsiteX13-27" fmla="*/ 13285 w 1213711"/>
                <a:gd name="connsiteY13-28" fmla="*/ 817208 h 1963718"/>
                <a:gd name="connsiteX14-29" fmla="*/ 36987 w 1213711"/>
                <a:gd name="connsiteY14-30" fmla="*/ 722482 h 1963718"/>
                <a:gd name="connsiteX15-31" fmla="*/ 187990 w 1213711"/>
                <a:gd name="connsiteY15-32" fmla="*/ 656600 h 1963718"/>
                <a:gd name="connsiteX16-33" fmla="*/ 613877 w 1213711"/>
                <a:gd name="connsiteY16-34" fmla="*/ 565945 h 1963718"/>
                <a:gd name="connsiteX17-35" fmla="*/ 1085047 w 1213711"/>
                <a:gd name="connsiteY17-36" fmla="*/ 0 h 1963718"/>
                <a:gd name="connsiteX18-37" fmla="*/ 1085049 w 1213711"/>
                <a:gd name="connsiteY18-38" fmla="*/ 0 h 1963718"/>
                <a:gd name="connsiteX19-39" fmla="*/ 1109087 w 1213711"/>
                <a:gd name="connsiteY19-40" fmla="*/ 3669 h 1963718"/>
                <a:gd name="connsiteX20" fmla="*/ 1085047 w 1213711"/>
                <a:gd name="connsiteY20" fmla="*/ 0 h 1963718"/>
                <a:gd name="connsiteX0-41" fmla="*/ 55983 w 1213711"/>
                <a:gd name="connsiteY0-42" fmla="*/ 654546 h 1963718"/>
                <a:gd name="connsiteX1-43" fmla="*/ 49673 w 1213711"/>
                <a:gd name="connsiteY1-44" fmla="*/ 671786 h 1963718"/>
                <a:gd name="connsiteX2-45" fmla="*/ 51723 w 1213711"/>
                <a:gd name="connsiteY2-46" fmla="*/ 663592 h 1963718"/>
                <a:gd name="connsiteX3-47" fmla="*/ 55600 w 1213711"/>
                <a:gd name="connsiteY3-48" fmla="*/ 654573 h 1963718"/>
                <a:gd name="connsiteX4-49" fmla="*/ 55983 w 1213711"/>
                <a:gd name="connsiteY4-50" fmla="*/ 654546 h 1963718"/>
                <a:gd name="connsiteX5-51" fmla="*/ 613877 w 1213711"/>
                <a:gd name="connsiteY5-52" fmla="*/ 565945 h 1963718"/>
                <a:gd name="connsiteX6-53" fmla="*/ 686422 w 1213711"/>
                <a:gd name="connsiteY6-54" fmla="*/ 566232 h 1963718"/>
                <a:gd name="connsiteX7-55" fmla="*/ 680444 w 1213711"/>
                <a:gd name="connsiteY7-56" fmla="*/ 581080 h 1963718"/>
                <a:gd name="connsiteX8-57" fmla="*/ 1102768 w 1213711"/>
                <a:gd name="connsiteY8-58" fmla="*/ 1853887 h 1963718"/>
                <a:gd name="connsiteX9-59" fmla="*/ 1213711 w 1213711"/>
                <a:gd name="connsiteY9-60" fmla="*/ 1935768 h 1963718"/>
                <a:gd name="connsiteX10-61" fmla="*/ 1182791 w 1213711"/>
                <a:gd name="connsiteY10-62" fmla="*/ 1943719 h 1963718"/>
                <a:gd name="connsiteX11-63" fmla="*/ 984400 w 1213711"/>
                <a:gd name="connsiteY11-64" fmla="*/ 1963718 h 1963718"/>
                <a:gd name="connsiteX12-65" fmla="*/ 0 w 1213711"/>
                <a:gd name="connsiteY12-66" fmla="*/ 979318 h 1963718"/>
                <a:gd name="connsiteX13-67" fmla="*/ 13285 w 1213711"/>
                <a:gd name="connsiteY13-68" fmla="*/ 817208 h 1963718"/>
                <a:gd name="connsiteX14-69" fmla="*/ 36987 w 1213711"/>
                <a:gd name="connsiteY14-70" fmla="*/ 722482 h 1963718"/>
                <a:gd name="connsiteX15-71" fmla="*/ 187990 w 1213711"/>
                <a:gd name="connsiteY15-72" fmla="*/ 656600 h 1963718"/>
                <a:gd name="connsiteX16-73" fmla="*/ 613877 w 1213711"/>
                <a:gd name="connsiteY16-74" fmla="*/ 565945 h 1963718"/>
                <a:gd name="connsiteX17-75" fmla="*/ 1085047 w 1213711"/>
                <a:gd name="connsiteY17-76" fmla="*/ 0 h 1963718"/>
                <a:gd name="connsiteX18-77" fmla="*/ 1085049 w 1213711"/>
                <a:gd name="connsiteY18-78" fmla="*/ 0 h 1963718"/>
                <a:gd name="connsiteX19-79" fmla="*/ 1085047 w 1213711"/>
                <a:gd name="connsiteY19-80" fmla="*/ 0 h 1963718"/>
                <a:gd name="connsiteX0-81" fmla="*/ 55983 w 1213711"/>
                <a:gd name="connsiteY0-82" fmla="*/ 88601 h 1397773"/>
                <a:gd name="connsiteX1-83" fmla="*/ 49673 w 1213711"/>
                <a:gd name="connsiteY1-84" fmla="*/ 105841 h 1397773"/>
                <a:gd name="connsiteX2-85" fmla="*/ 51723 w 1213711"/>
                <a:gd name="connsiteY2-86" fmla="*/ 97647 h 1397773"/>
                <a:gd name="connsiteX3-87" fmla="*/ 55600 w 1213711"/>
                <a:gd name="connsiteY3-88" fmla="*/ 88628 h 1397773"/>
                <a:gd name="connsiteX4-89" fmla="*/ 55983 w 1213711"/>
                <a:gd name="connsiteY4-90" fmla="*/ 88601 h 1397773"/>
                <a:gd name="connsiteX5-91" fmla="*/ 613877 w 1213711"/>
                <a:gd name="connsiteY5-92" fmla="*/ 0 h 1397773"/>
                <a:gd name="connsiteX6-93" fmla="*/ 686422 w 1213711"/>
                <a:gd name="connsiteY6-94" fmla="*/ 287 h 1397773"/>
                <a:gd name="connsiteX7-95" fmla="*/ 680444 w 1213711"/>
                <a:gd name="connsiteY7-96" fmla="*/ 15135 h 1397773"/>
                <a:gd name="connsiteX8-97" fmla="*/ 1102768 w 1213711"/>
                <a:gd name="connsiteY8-98" fmla="*/ 1287942 h 1397773"/>
                <a:gd name="connsiteX9-99" fmla="*/ 1213711 w 1213711"/>
                <a:gd name="connsiteY9-100" fmla="*/ 1369823 h 1397773"/>
                <a:gd name="connsiteX10-101" fmla="*/ 1182791 w 1213711"/>
                <a:gd name="connsiteY10-102" fmla="*/ 1377774 h 1397773"/>
                <a:gd name="connsiteX11-103" fmla="*/ 984400 w 1213711"/>
                <a:gd name="connsiteY11-104" fmla="*/ 1397773 h 1397773"/>
                <a:gd name="connsiteX12-105" fmla="*/ 0 w 1213711"/>
                <a:gd name="connsiteY12-106" fmla="*/ 413373 h 1397773"/>
                <a:gd name="connsiteX13-107" fmla="*/ 13285 w 1213711"/>
                <a:gd name="connsiteY13-108" fmla="*/ 251263 h 1397773"/>
                <a:gd name="connsiteX14-109" fmla="*/ 36987 w 1213711"/>
                <a:gd name="connsiteY14-110" fmla="*/ 156537 h 1397773"/>
                <a:gd name="connsiteX15-111" fmla="*/ 187990 w 1213711"/>
                <a:gd name="connsiteY15-112" fmla="*/ 90655 h 1397773"/>
                <a:gd name="connsiteX16-113" fmla="*/ 613877 w 1213711"/>
                <a:gd name="connsiteY16-114" fmla="*/ 0 h 1397773"/>
                <a:gd name="connsiteX0-115" fmla="*/ 55600 w 1213711"/>
                <a:gd name="connsiteY0-116" fmla="*/ 88628 h 1397773"/>
                <a:gd name="connsiteX1-117" fmla="*/ 49673 w 1213711"/>
                <a:gd name="connsiteY1-118" fmla="*/ 105841 h 1397773"/>
                <a:gd name="connsiteX2-119" fmla="*/ 51723 w 1213711"/>
                <a:gd name="connsiteY2-120" fmla="*/ 97647 h 1397773"/>
                <a:gd name="connsiteX3-121" fmla="*/ 55600 w 1213711"/>
                <a:gd name="connsiteY3-122" fmla="*/ 88628 h 1397773"/>
                <a:gd name="connsiteX4-123" fmla="*/ 613877 w 1213711"/>
                <a:gd name="connsiteY4-124" fmla="*/ 0 h 1397773"/>
                <a:gd name="connsiteX5-125" fmla="*/ 686422 w 1213711"/>
                <a:gd name="connsiteY5-126" fmla="*/ 287 h 1397773"/>
                <a:gd name="connsiteX6-127" fmla="*/ 680444 w 1213711"/>
                <a:gd name="connsiteY6-128" fmla="*/ 15135 h 1397773"/>
                <a:gd name="connsiteX7-129" fmla="*/ 1102768 w 1213711"/>
                <a:gd name="connsiteY7-130" fmla="*/ 1287942 h 1397773"/>
                <a:gd name="connsiteX8-131" fmla="*/ 1213711 w 1213711"/>
                <a:gd name="connsiteY8-132" fmla="*/ 1369823 h 1397773"/>
                <a:gd name="connsiteX9-133" fmla="*/ 1182791 w 1213711"/>
                <a:gd name="connsiteY9-134" fmla="*/ 1377774 h 1397773"/>
                <a:gd name="connsiteX10-135" fmla="*/ 984400 w 1213711"/>
                <a:gd name="connsiteY10-136" fmla="*/ 1397773 h 1397773"/>
                <a:gd name="connsiteX11-137" fmla="*/ 0 w 1213711"/>
                <a:gd name="connsiteY11-138" fmla="*/ 413373 h 1397773"/>
                <a:gd name="connsiteX12-139" fmla="*/ 13285 w 1213711"/>
                <a:gd name="connsiteY12-140" fmla="*/ 251263 h 1397773"/>
                <a:gd name="connsiteX13-141" fmla="*/ 36987 w 1213711"/>
                <a:gd name="connsiteY13-142" fmla="*/ 156537 h 1397773"/>
                <a:gd name="connsiteX14-143" fmla="*/ 187990 w 1213711"/>
                <a:gd name="connsiteY14-144" fmla="*/ 90655 h 1397773"/>
                <a:gd name="connsiteX15-145" fmla="*/ 613877 w 1213711"/>
                <a:gd name="connsiteY15-146" fmla="*/ 0 h 1397773"/>
                <a:gd name="connsiteX0-147" fmla="*/ 51723 w 1213711"/>
                <a:gd name="connsiteY0-148" fmla="*/ 97647 h 1397773"/>
                <a:gd name="connsiteX1-149" fmla="*/ 49673 w 1213711"/>
                <a:gd name="connsiteY1-150" fmla="*/ 105841 h 1397773"/>
                <a:gd name="connsiteX2-151" fmla="*/ 51723 w 1213711"/>
                <a:gd name="connsiteY2-152" fmla="*/ 97647 h 1397773"/>
                <a:gd name="connsiteX3-153" fmla="*/ 613877 w 1213711"/>
                <a:gd name="connsiteY3-154" fmla="*/ 0 h 1397773"/>
                <a:gd name="connsiteX4-155" fmla="*/ 686422 w 1213711"/>
                <a:gd name="connsiteY4-156" fmla="*/ 287 h 1397773"/>
                <a:gd name="connsiteX5-157" fmla="*/ 680444 w 1213711"/>
                <a:gd name="connsiteY5-158" fmla="*/ 15135 h 1397773"/>
                <a:gd name="connsiteX6-159" fmla="*/ 1102768 w 1213711"/>
                <a:gd name="connsiteY6-160" fmla="*/ 1287942 h 1397773"/>
                <a:gd name="connsiteX7-161" fmla="*/ 1213711 w 1213711"/>
                <a:gd name="connsiteY7-162" fmla="*/ 1369823 h 1397773"/>
                <a:gd name="connsiteX8-163" fmla="*/ 1182791 w 1213711"/>
                <a:gd name="connsiteY8-164" fmla="*/ 1377774 h 1397773"/>
                <a:gd name="connsiteX9-165" fmla="*/ 984400 w 1213711"/>
                <a:gd name="connsiteY9-166" fmla="*/ 1397773 h 1397773"/>
                <a:gd name="connsiteX10-167" fmla="*/ 0 w 1213711"/>
                <a:gd name="connsiteY10-168" fmla="*/ 413373 h 1397773"/>
                <a:gd name="connsiteX11-169" fmla="*/ 13285 w 1213711"/>
                <a:gd name="connsiteY11-170" fmla="*/ 251263 h 1397773"/>
                <a:gd name="connsiteX12-171" fmla="*/ 36987 w 1213711"/>
                <a:gd name="connsiteY12-172" fmla="*/ 156537 h 1397773"/>
                <a:gd name="connsiteX13-173" fmla="*/ 187990 w 1213711"/>
                <a:gd name="connsiteY13-174" fmla="*/ 90655 h 1397773"/>
                <a:gd name="connsiteX14-175" fmla="*/ 613877 w 1213711"/>
                <a:gd name="connsiteY14-176" fmla="*/ 0 h 1397773"/>
                <a:gd name="connsiteX0-177" fmla="*/ 613877 w 1213711"/>
                <a:gd name="connsiteY0-178" fmla="*/ 0 h 1397773"/>
                <a:gd name="connsiteX1-179" fmla="*/ 686422 w 1213711"/>
                <a:gd name="connsiteY1-180" fmla="*/ 287 h 1397773"/>
                <a:gd name="connsiteX2-181" fmla="*/ 680444 w 1213711"/>
                <a:gd name="connsiteY2-182" fmla="*/ 15135 h 1397773"/>
                <a:gd name="connsiteX3-183" fmla="*/ 1102768 w 1213711"/>
                <a:gd name="connsiteY3-184" fmla="*/ 1287942 h 1397773"/>
                <a:gd name="connsiteX4-185" fmla="*/ 1213711 w 1213711"/>
                <a:gd name="connsiteY4-186" fmla="*/ 1369823 h 1397773"/>
                <a:gd name="connsiteX5-187" fmla="*/ 1182791 w 1213711"/>
                <a:gd name="connsiteY5-188" fmla="*/ 1377774 h 1397773"/>
                <a:gd name="connsiteX6-189" fmla="*/ 984400 w 1213711"/>
                <a:gd name="connsiteY6-190" fmla="*/ 1397773 h 1397773"/>
                <a:gd name="connsiteX7-191" fmla="*/ 0 w 1213711"/>
                <a:gd name="connsiteY7-192" fmla="*/ 413373 h 1397773"/>
                <a:gd name="connsiteX8-193" fmla="*/ 13285 w 1213711"/>
                <a:gd name="connsiteY8-194" fmla="*/ 251263 h 1397773"/>
                <a:gd name="connsiteX9-195" fmla="*/ 36987 w 1213711"/>
                <a:gd name="connsiteY9-196" fmla="*/ 156537 h 1397773"/>
                <a:gd name="connsiteX10-197" fmla="*/ 187990 w 1213711"/>
                <a:gd name="connsiteY10-198" fmla="*/ 90655 h 1397773"/>
                <a:gd name="connsiteX11-199" fmla="*/ 613877 w 1213711"/>
                <a:gd name="connsiteY11-200" fmla="*/ 0 h 13977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213711" h="1397773">
                  <a:moveTo>
                    <a:pt x="613877" y="0"/>
                  </a:moveTo>
                  <a:lnTo>
                    <a:pt x="686422" y="287"/>
                  </a:lnTo>
                  <a:lnTo>
                    <a:pt x="680444" y="15135"/>
                  </a:lnTo>
                  <a:cubicBezTo>
                    <a:pt x="540400" y="428948"/>
                    <a:pt x="659972" y="922195"/>
                    <a:pt x="1102768" y="1287942"/>
                  </a:cubicBezTo>
                  <a:lnTo>
                    <a:pt x="1213711" y="1369823"/>
                  </a:lnTo>
                  <a:lnTo>
                    <a:pt x="1182791" y="1377774"/>
                  </a:lnTo>
                  <a:cubicBezTo>
                    <a:pt x="1118709" y="1390887"/>
                    <a:pt x="1052359" y="1397773"/>
                    <a:pt x="984400" y="1397773"/>
                  </a:cubicBezTo>
                  <a:cubicBezTo>
                    <a:pt x="440731" y="1397773"/>
                    <a:pt x="0" y="957042"/>
                    <a:pt x="0" y="413373"/>
                  </a:cubicBezTo>
                  <a:cubicBezTo>
                    <a:pt x="0" y="358157"/>
                    <a:pt x="4546" y="304002"/>
                    <a:pt x="13285" y="251263"/>
                  </a:cubicBezTo>
                  <a:lnTo>
                    <a:pt x="36987" y="156537"/>
                  </a:lnTo>
                  <a:lnTo>
                    <a:pt x="187990" y="90655"/>
                  </a:lnTo>
                  <a:cubicBezTo>
                    <a:pt x="334757" y="35947"/>
                    <a:pt x="477716" y="6800"/>
                    <a:pt x="613877" y="0"/>
                  </a:cubicBezTo>
                  <a:close/>
                </a:path>
              </a:pathLst>
            </a:custGeom>
            <a:solidFill>
              <a:schemeClr val="accent3"/>
            </a:solidFill>
            <a:ln w="3175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2"/>
              </p:custDataLst>
            </p:nvPr>
          </p:nvSpPr>
          <p:spPr>
            <a:xfrm rot="7200000">
              <a:off x="5391944" y="1924844"/>
              <a:ext cx="1238250" cy="1404938"/>
            </a:xfrm>
            <a:custGeom>
              <a:avLst/>
              <a:gdLst>
                <a:gd name="connsiteX0" fmla="*/ 132049 w 1237783"/>
                <a:gd name="connsiteY0" fmla="*/ 916409 h 1405772"/>
                <a:gd name="connsiteX1" fmla="*/ 33708 w 1237783"/>
                <a:gd name="connsiteY1" fmla="*/ 169427 h 1405772"/>
                <a:gd name="connsiteX2" fmla="*/ 41048 w 1237783"/>
                <a:gd name="connsiteY2" fmla="*/ 149769 h 1405772"/>
                <a:gd name="connsiteX3" fmla="*/ 180743 w 1237783"/>
                <a:gd name="connsiteY3" fmla="*/ 88821 h 1405772"/>
                <a:gd name="connsiteX4" fmla="*/ 572449 w 1237783"/>
                <a:gd name="connsiteY4" fmla="*/ 333 h 1405772"/>
                <a:gd name="connsiteX5" fmla="*/ 681958 w 1237783"/>
                <a:gd name="connsiteY5" fmla="*/ 0 h 1405772"/>
                <a:gd name="connsiteX6" fmla="*/ 680963 w 1237783"/>
                <a:gd name="connsiteY6" fmla="*/ 2470 h 1405772"/>
                <a:gd name="connsiteX7" fmla="*/ 1103287 w 1237783"/>
                <a:gd name="connsiteY7" fmla="*/ 1275277 h 1405772"/>
                <a:gd name="connsiteX8" fmla="*/ 1237783 w 1237783"/>
                <a:gd name="connsiteY8" fmla="*/ 1374540 h 1405772"/>
                <a:gd name="connsiteX9" fmla="*/ 1201125 w 1237783"/>
                <a:gd name="connsiteY9" fmla="*/ 1384762 h 1405772"/>
                <a:gd name="connsiteX10" fmla="*/ 1122167 w 1237783"/>
                <a:gd name="connsiteY10" fmla="*/ 1398538 h 1405772"/>
                <a:gd name="connsiteX11" fmla="*/ 1072551 w 1237783"/>
                <a:gd name="connsiteY11" fmla="*/ 1403751 h 1405772"/>
                <a:gd name="connsiteX12" fmla="*/ 910191 w 1237783"/>
                <a:gd name="connsiteY12" fmla="*/ 1403158 h 1405772"/>
                <a:gd name="connsiteX13" fmla="*/ 861001 w 1237783"/>
                <a:gd name="connsiteY13" fmla="*/ 1397084 h 1405772"/>
                <a:gd name="connsiteX14" fmla="*/ 729784 w 1237783"/>
                <a:gd name="connsiteY14" fmla="*/ 1375066 h 1405772"/>
                <a:gd name="connsiteX15" fmla="*/ 132049 w 1237783"/>
                <a:gd name="connsiteY15" fmla="*/ 916409 h 140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7783" h="1405772">
                  <a:moveTo>
                    <a:pt x="132049" y="916409"/>
                  </a:moveTo>
                  <a:cubicBezTo>
                    <a:pt x="-3868" y="680993"/>
                    <a:pt x="-31497" y="412773"/>
                    <a:pt x="33708" y="169427"/>
                  </a:cubicBezTo>
                  <a:lnTo>
                    <a:pt x="41048" y="149769"/>
                  </a:lnTo>
                  <a:lnTo>
                    <a:pt x="180743" y="88821"/>
                  </a:lnTo>
                  <a:cubicBezTo>
                    <a:pt x="315279" y="38672"/>
                    <a:pt x="446615" y="10002"/>
                    <a:pt x="572449" y="333"/>
                  </a:cubicBezTo>
                  <a:lnTo>
                    <a:pt x="681958" y="0"/>
                  </a:lnTo>
                  <a:lnTo>
                    <a:pt x="680963" y="2470"/>
                  </a:lnTo>
                  <a:cubicBezTo>
                    <a:pt x="540920" y="416283"/>
                    <a:pt x="660492" y="909530"/>
                    <a:pt x="1103287" y="1275277"/>
                  </a:cubicBezTo>
                  <a:lnTo>
                    <a:pt x="1237783" y="1374540"/>
                  </a:lnTo>
                  <a:lnTo>
                    <a:pt x="1201125" y="1384762"/>
                  </a:lnTo>
                  <a:lnTo>
                    <a:pt x="1122167" y="1398538"/>
                  </a:lnTo>
                  <a:lnTo>
                    <a:pt x="1072551" y="1403751"/>
                  </a:lnTo>
                  <a:cubicBezTo>
                    <a:pt x="1015652" y="1406682"/>
                    <a:pt x="961575" y="1406375"/>
                    <a:pt x="910191" y="1403158"/>
                  </a:cubicBezTo>
                  <a:lnTo>
                    <a:pt x="861001" y="1397084"/>
                  </a:lnTo>
                  <a:lnTo>
                    <a:pt x="729784" y="1375066"/>
                  </a:lnTo>
                  <a:cubicBezTo>
                    <a:pt x="486438" y="1309862"/>
                    <a:pt x="267967" y="1151824"/>
                    <a:pt x="132049" y="916409"/>
                  </a:cubicBezTo>
                  <a:close/>
                </a:path>
              </a:pathLst>
            </a:custGeom>
            <a:solidFill>
              <a:schemeClr val="accent1"/>
            </a:solidFill>
            <a:ln w="3175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" name="MH_Other_3"/>
            <p:cNvSpPr/>
            <p:nvPr>
              <p:custDataLst>
                <p:tags r:id="rId3"/>
              </p:custDataLst>
            </p:nvPr>
          </p:nvSpPr>
          <p:spPr>
            <a:xfrm rot="14400000">
              <a:off x="5891213" y="2563813"/>
              <a:ext cx="1217612" cy="1408112"/>
            </a:xfrm>
            <a:custGeom>
              <a:avLst/>
              <a:gdLst>
                <a:gd name="connsiteX0" fmla="*/ 1117091 w 1218654"/>
                <a:gd name="connsiteY0" fmla="*/ 988 h 1960766"/>
                <a:gd name="connsiteX1" fmla="*/ 1111437 w 1218654"/>
                <a:gd name="connsiteY1" fmla="*/ 1 h 1960766"/>
                <a:gd name="connsiteX2" fmla="*/ 1111437 w 1218654"/>
                <a:gd name="connsiteY2" fmla="*/ 0 h 1960766"/>
                <a:gd name="connsiteX3" fmla="*/ 1117091 w 1218654"/>
                <a:gd name="connsiteY3" fmla="*/ 987 h 1960766"/>
                <a:gd name="connsiteX4" fmla="*/ 1218654 w 1218654"/>
                <a:gd name="connsiteY4" fmla="*/ 1930532 h 1960766"/>
                <a:gd name="connsiteX5" fmla="*/ 1053075 w 1218654"/>
                <a:gd name="connsiteY5" fmla="*/ 1958315 h 1960766"/>
                <a:gd name="connsiteX6" fmla="*/ 492365 w 1218654"/>
                <a:gd name="connsiteY6" fmla="*/ 1828718 h 1960766"/>
                <a:gd name="connsiteX7" fmla="*/ 24012 w 1218654"/>
                <a:gd name="connsiteY7" fmla="*/ 759643 h 1960766"/>
                <a:gd name="connsiteX8" fmla="*/ 41600 w 1218654"/>
                <a:gd name="connsiteY8" fmla="*/ 696565 h 1960766"/>
                <a:gd name="connsiteX9" fmla="*/ 167979 w 1218654"/>
                <a:gd name="connsiteY9" fmla="*/ 641427 h 1960766"/>
                <a:gd name="connsiteX10" fmla="*/ 559685 w 1218654"/>
                <a:gd name="connsiteY10" fmla="*/ 552939 h 1960766"/>
                <a:gd name="connsiteX11" fmla="*/ 679594 w 1218654"/>
                <a:gd name="connsiteY11" fmla="*/ 552574 h 1960766"/>
                <a:gd name="connsiteX12" fmla="*/ 673699 w 1218654"/>
                <a:gd name="connsiteY12" fmla="*/ 567218 h 1960766"/>
                <a:gd name="connsiteX13" fmla="*/ 1096022 w 1218654"/>
                <a:gd name="connsiteY13" fmla="*/ 1840025 h 1960766"/>
                <a:gd name="connsiteX0-1" fmla="*/ 1117091 w 1218654"/>
                <a:gd name="connsiteY0-2" fmla="*/ 987 h 1960766"/>
                <a:gd name="connsiteX1-3" fmla="*/ 1111437 w 1218654"/>
                <a:gd name="connsiteY1-4" fmla="*/ 1 h 1960766"/>
                <a:gd name="connsiteX2-5" fmla="*/ 1111437 w 1218654"/>
                <a:gd name="connsiteY2-6" fmla="*/ 0 h 1960766"/>
                <a:gd name="connsiteX3-7" fmla="*/ 1117091 w 1218654"/>
                <a:gd name="connsiteY3-8" fmla="*/ 987 h 1960766"/>
                <a:gd name="connsiteX4-9" fmla="*/ 1218654 w 1218654"/>
                <a:gd name="connsiteY4-10" fmla="*/ 1930532 h 1960766"/>
                <a:gd name="connsiteX5-11" fmla="*/ 1053075 w 1218654"/>
                <a:gd name="connsiteY5-12" fmla="*/ 1958315 h 1960766"/>
                <a:gd name="connsiteX6-13" fmla="*/ 492365 w 1218654"/>
                <a:gd name="connsiteY6-14" fmla="*/ 1828718 h 1960766"/>
                <a:gd name="connsiteX7-15" fmla="*/ 24012 w 1218654"/>
                <a:gd name="connsiteY7-16" fmla="*/ 759643 h 1960766"/>
                <a:gd name="connsiteX8-17" fmla="*/ 41600 w 1218654"/>
                <a:gd name="connsiteY8-18" fmla="*/ 696565 h 1960766"/>
                <a:gd name="connsiteX9-19" fmla="*/ 167979 w 1218654"/>
                <a:gd name="connsiteY9-20" fmla="*/ 641427 h 1960766"/>
                <a:gd name="connsiteX10-21" fmla="*/ 559685 w 1218654"/>
                <a:gd name="connsiteY10-22" fmla="*/ 552939 h 1960766"/>
                <a:gd name="connsiteX11-23" fmla="*/ 679594 w 1218654"/>
                <a:gd name="connsiteY11-24" fmla="*/ 552574 h 1960766"/>
                <a:gd name="connsiteX12-25" fmla="*/ 673699 w 1218654"/>
                <a:gd name="connsiteY12-26" fmla="*/ 567218 h 1960766"/>
                <a:gd name="connsiteX13-27" fmla="*/ 1096022 w 1218654"/>
                <a:gd name="connsiteY13-28" fmla="*/ 1840025 h 1960766"/>
                <a:gd name="connsiteX14" fmla="*/ 1218654 w 1218654"/>
                <a:gd name="connsiteY14" fmla="*/ 1930532 h 1960766"/>
                <a:gd name="connsiteX0-29" fmla="*/ 1111437 w 1218654"/>
                <a:gd name="connsiteY0-30" fmla="*/ 0 h 1960766"/>
                <a:gd name="connsiteX1-31" fmla="*/ 1111437 w 1218654"/>
                <a:gd name="connsiteY1-32" fmla="*/ 1 h 1960766"/>
                <a:gd name="connsiteX2-33" fmla="*/ 1111437 w 1218654"/>
                <a:gd name="connsiteY2-34" fmla="*/ 0 h 1960766"/>
                <a:gd name="connsiteX3-35" fmla="*/ 1218654 w 1218654"/>
                <a:gd name="connsiteY3-36" fmla="*/ 1930532 h 1960766"/>
                <a:gd name="connsiteX4-37" fmla="*/ 1053075 w 1218654"/>
                <a:gd name="connsiteY4-38" fmla="*/ 1958315 h 1960766"/>
                <a:gd name="connsiteX5-39" fmla="*/ 492365 w 1218654"/>
                <a:gd name="connsiteY5-40" fmla="*/ 1828718 h 1960766"/>
                <a:gd name="connsiteX6-41" fmla="*/ 24012 w 1218654"/>
                <a:gd name="connsiteY6-42" fmla="*/ 759643 h 1960766"/>
                <a:gd name="connsiteX7-43" fmla="*/ 41600 w 1218654"/>
                <a:gd name="connsiteY7-44" fmla="*/ 696565 h 1960766"/>
                <a:gd name="connsiteX8-45" fmla="*/ 167979 w 1218654"/>
                <a:gd name="connsiteY8-46" fmla="*/ 641427 h 1960766"/>
                <a:gd name="connsiteX9-47" fmla="*/ 559685 w 1218654"/>
                <a:gd name="connsiteY9-48" fmla="*/ 552939 h 1960766"/>
                <a:gd name="connsiteX10-49" fmla="*/ 679594 w 1218654"/>
                <a:gd name="connsiteY10-50" fmla="*/ 552574 h 1960766"/>
                <a:gd name="connsiteX11-51" fmla="*/ 673699 w 1218654"/>
                <a:gd name="connsiteY11-52" fmla="*/ 567218 h 1960766"/>
                <a:gd name="connsiteX12-53" fmla="*/ 1096022 w 1218654"/>
                <a:gd name="connsiteY12-54" fmla="*/ 1840025 h 1960766"/>
                <a:gd name="connsiteX13-55" fmla="*/ 1218654 w 1218654"/>
                <a:gd name="connsiteY13-56" fmla="*/ 1930532 h 1960766"/>
                <a:gd name="connsiteX0-57" fmla="*/ 1218654 w 1218654"/>
                <a:gd name="connsiteY0-58" fmla="*/ 1377958 h 1408192"/>
                <a:gd name="connsiteX1-59" fmla="*/ 1053075 w 1218654"/>
                <a:gd name="connsiteY1-60" fmla="*/ 1405741 h 1408192"/>
                <a:gd name="connsiteX2-61" fmla="*/ 492365 w 1218654"/>
                <a:gd name="connsiteY2-62" fmla="*/ 1276144 h 1408192"/>
                <a:gd name="connsiteX3-63" fmla="*/ 24012 w 1218654"/>
                <a:gd name="connsiteY3-64" fmla="*/ 207069 h 1408192"/>
                <a:gd name="connsiteX4-65" fmla="*/ 41600 w 1218654"/>
                <a:gd name="connsiteY4-66" fmla="*/ 143991 h 1408192"/>
                <a:gd name="connsiteX5-67" fmla="*/ 167979 w 1218654"/>
                <a:gd name="connsiteY5-68" fmla="*/ 88853 h 1408192"/>
                <a:gd name="connsiteX6-69" fmla="*/ 559685 w 1218654"/>
                <a:gd name="connsiteY6-70" fmla="*/ 365 h 1408192"/>
                <a:gd name="connsiteX7-71" fmla="*/ 679594 w 1218654"/>
                <a:gd name="connsiteY7-72" fmla="*/ 0 h 1408192"/>
                <a:gd name="connsiteX8-73" fmla="*/ 673699 w 1218654"/>
                <a:gd name="connsiteY8-74" fmla="*/ 14644 h 1408192"/>
                <a:gd name="connsiteX9-75" fmla="*/ 1096022 w 1218654"/>
                <a:gd name="connsiteY9-76" fmla="*/ 1287451 h 1408192"/>
                <a:gd name="connsiteX10-77" fmla="*/ 1218654 w 1218654"/>
                <a:gd name="connsiteY10-78" fmla="*/ 1377958 h 1408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1218654" h="1408192">
                  <a:moveTo>
                    <a:pt x="1218654" y="1377958"/>
                  </a:moveTo>
                  <a:lnTo>
                    <a:pt x="1053075" y="1405741"/>
                  </a:lnTo>
                  <a:cubicBezTo>
                    <a:pt x="863941" y="1419107"/>
                    <a:pt x="668927" y="1378082"/>
                    <a:pt x="492365" y="1276144"/>
                  </a:cubicBezTo>
                  <a:cubicBezTo>
                    <a:pt x="109815" y="1055278"/>
                    <a:pt x="-68409" y="616419"/>
                    <a:pt x="24012" y="207069"/>
                  </a:cubicBezTo>
                  <a:lnTo>
                    <a:pt x="41600" y="143991"/>
                  </a:lnTo>
                  <a:lnTo>
                    <a:pt x="167979" y="88853"/>
                  </a:lnTo>
                  <a:cubicBezTo>
                    <a:pt x="302515" y="38704"/>
                    <a:pt x="433852" y="10033"/>
                    <a:pt x="559685" y="365"/>
                  </a:cubicBezTo>
                  <a:lnTo>
                    <a:pt x="679594" y="0"/>
                  </a:lnTo>
                  <a:lnTo>
                    <a:pt x="673699" y="14644"/>
                  </a:lnTo>
                  <a:cubicBezTo>
                    <a:pt x="533655" y="428457"/>
                    <a:pt x="653227" y="921704"/>
                    <a:pt x="1096022" y="1287451"/>
                  </a:cubicBezTo>
                  <a:lnTo>
                    <a:pt x="1218654" y="1377958"/>
                  </a:lnTo>
                  <a:close/>
                </a:path>
              </a:pathLst>
            </a:custGeom>
            <a:solidFill>
              <a:schemeClr val="accent2"/>
            </a:solidFill>
            <a:ln w="3175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cxnSp>
          <p:nvCxnSpPr>
            <p:cNvPr id="10" name="MH_Other_4"/>
            <p:cNvCxnSpPr/>
            <p:nvPr>
              <p:custDataLst>
                <p:tags r:id="rId4"/>
              </p:custDataLst>
            </p:nvPr>
          </p:nvCxnSpPr>
          <p:spPr>
            <a:xfrm flipH="1">
              <a:off x="2563324" y="2388750"/>
              <a:ext cx="2779713" cy="23812"/>
            </a:xfrm>
            <a:prstGeom prst="line">
              <a:avLst/>
            </a:prstGeom>
            <a:ln w="6350">
              <a:solidFill>
                <a:srgbClr val="D5D5D5"/>
              </a:solidFill>
              <a:prstDash val="dash"/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MH_Other_5"/>
            <p:cNvCxnSpPr/>
            <p:nvPr>
              <p:custDataLst>
                <p:tags r:id="rId5"/>
              </p:custDataLst>
            </p:nvPr>
          </p:nvCxnSpPr>
          <p:spPr>
            <a:xfrm>
              <a:off x="3684533" y="4465062"/>
              <a:ext cx="4547233" cy="0"/>
            </a:xfrm>
            <a:prstGeom prst="line">
              <a:avLst/>
            </a:prstGeom>
            <a:ln w="6350">
              <a:solidFill>
                <a:srgbClr val="D5D5D5"/>
              </a:solidFill>
              <a:prstDash val="dash"/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MH_Other_6"/>
            <p:cNvCxnSpPr/>
            <p:nvPr>
              <p:custDataLst>
                <p:tags r:id="rId6"/>
              </p:custDataLst>
            </p:nvPr>
          </p:nvCxnSpPr>
          <p:spPr>
            <a:xfrm>
              <a:off x="6986207" y="2875881"/>
              <a:ext cx="2519362" cy="0"/>
            </a:xfrm>
            <a:prstGeom prst="line">
              <a:avLst/>
            </a:prstGeom>
            <a:ln w="6350">
              <a:solidFill>
                <a:srgbClr val="D5D5D5"/>
              </a:solidFill>
              <a:prstDash val="dash"/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MH_Other_7"/>
            <p:cNvCxnSpPr/>
            <p:nvPr>
              <p:custDataLst>
                <p:tags r:id="rId7"/>
              </p:custDataLst>
            </p:nvPr>
          </p:nvCxnSpPr>
          <p:spPr>
            <a:xfrm flipH="1">
              <a:off x="6011361" y="4043093"/>
              <a:ext cx="543" cy="435079"/>
            </a:xfrm>
            <a:prstGeom prst="line">
              <a:avLst/>
            </a:prstGeom>
            <a:ln w="6350">
              <a:solidFill>
                <a:srgbClr val="D5D5D5"/>
              </a:solidFill>
              <a:prstDash val="dash"/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945501" y="5272780"/>
            <a:ext cx="4545838" cy="1483995"/>
            <a:chOff x="616268" y="3102303"/>
            <a:chExt cx="4545838" cy="1483995"/>
          </a:xfrm>
        </p:grpSpPr>
        <p:sp>
          <p:nvSpPr>
            <p:cNvPr id="15" name="矩形 14"/>
            <p:cNvSpPr/>
            <p:nvPr/>
          </p:nvSpPr>
          <p:spPr>
            <a:xfrm>
              <a:off x="616268" y="3525848"/>
              <a:ext cx="2500630" cy="10604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全方位监管</a:t>
              </a: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建设项目</a:t>
              </a:r>
              <a:endParaRPr lang="en-US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大屏幕展示实训动态</a:t>
              </a:r>
              <a:endParaRPr lang="en-US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设备耗材维保分析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777683" y="3102303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实训数据深度挖掘</a:t>
              </a:r>
              <a:endParaRPr lang="zh-CN" altLang="en-US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829751" y="3525848"/>
              <a:ext cx="2332355" cy="7372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实训质量综合评估</a:t>
              </a:r>
              <a:endParaRPr lang="zh-CN" altLang="en-US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实训大数据分析</a:t>
              </a:r>
              <a:endParaRPr lang="zh-CN" altLang="en-US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717919" y="3330072"/>
            <a:ext cx="4017000" cy="1428314"/>
            <a:chOff x="833438" y="2833063"/>
            <a:chExt cx="4017000" cy="1428314"/>
          </a:xfrm>
        </p:grpSpPr>
        <p:sp>
          <p:nvSpPr>
            <p:cNvPr id="20" name="矩形 19"/>
            <p:cNvSpPr/>
            <p:nvPr/>
          </p:nvSpPr>
          <p:spPr>
            <a:xfrm>
              <a:off x="833438" y="3200927"/>
              <a:ext cx="3082280" cy="10604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智能开放</a:t>
              </a: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资源</a:t>
              </a:r>
              <a:endParaRPr lang="en-US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便捷</a:t>
              </a: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网上预约</a:t>
              </a:r>
              <a:endParaRPr lang="en-US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空闲场地提醒供租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3438" y="2833063"/>
              <a:ext cx="3164840" cy="368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hangingPunct="1"/>
              <a:r>
                <a:rPr lang="zh-CN" altLang="en-US" b="1" dirty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训资源</a:t>
              </a:r>
              <a:r>
                <a:rPr lang="zh-CN" altLang="en-US" b="1" dirty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共享服务</a:t>
              </a:r>
              <a:endParaRPr lang="zh-CN" altLang="en-US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596833" y="3182139"/>
              <a:ext cx="2253605" cy="7372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技能竞赛全程管理</a:t>
              </a:r>
              <a:endParaRPr lang="en-US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技能鉴定规范</a:t>
              </a: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服务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62965" y="2807212"/>
            <a:ext cx="4222105" cy="2484954"/>
            <a:chOff x="-259397" y="3329633"/>
            <a:chExt cx="4222105" cy="2484954"/>
          </a:xfrm>
        </p:grpSpPr>
        <p:sp>
          <p:nvSpPr>
            <p:cNvPr id="25" name="矩形 24"/>
            <p:cNvSpPr/>
            <p:nvPr/>
          </p:nvSpPr>
          <p:spPr>
            <a:xfrm>
              <a:off x="880428" y="3680352"/>
              <a:ext cx="3082280" cy="20300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联动教务管理编排实训课程</a:t>
              </a:r>
              <a:endParaRPr lang="zh-CN" altLang="en-US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实训成绩回流教务管理</a:t>
              </a:r>
              <a:endParaRPr lang="zh-CN" altLang="en-US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实训过程细化监管</a:t>
              </a:r>
              <a:endParaRPr lang="zh-CN" altLang="en-US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网上安全培训与考核</a:t>
              </a:r>
              <a:endParaRPr sz="1400" dirty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整合资源开展技师培训</a:t>
              </a:r>
              <a:endParaRPr lang="zh-CN" altLang="en-US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提醒催办移动管理</a:t>
              </a:r>
              <a:endParaRPr lang="zh-CN" altLang="en-US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21954" y="3329633"/>
              <a:ext cx="2241974" cy="70040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hangingPunct="1"/>
              <a:r>
                <a:rPr lang="zh-CN" altLang="en-US" b="1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实训教学综合管理</a:t>
              </a:r>
              <a:endParaRPr lang="zh-CN" altLang="en-US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-259397" y="5507882"/>
              <a:ext cx="3082280" cy="30670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 indent="0" algn="l">
                <a:buFont typeface="Arial" panose="020B0604020202020204" pitchFamily="34" charset="0"/>
                <a:buNone/>
              </a:pPr>
              <a:endParaRPr lang="zh-CN" altLang="en-US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1838" y="-1"/>
            <a:ext cx="2683715" cy="561976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54969" y="125434"/>
            <a:ext cx="2561220" cy="436377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01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背景概述</a:t>
            </a:r>
            <a:endParaRPr lang="zh-CN" altLang="en-US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gray">
          <a:xfrm>
            <a:off x="6304280" y="1063794"/>
            <a:ext cx="5704840" cy="299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《</a:t>
            </a:r>
            <a:r>
              <a:rPr lang="zh-CN" altLang="en-US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中国教育现代化</a:t>
            </a:r>
            <a:r>
              <a:rPr lang="en-US" altLang="zh-CN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2035》</a:t>
            </a:r>
            <a:endParaRPr lang="en-US" altLang="zh-CN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《教育信息化2.0行动计划》</a:t>
            </a:r>
            <a:endParaRPr lang="en-US" altLang="zh-CN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《</a:t>
            </a:r>
            <a:r>
              <a:rPr lang="zh-CN" altLang="en-US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国家中长期教育改革和发展规划纲要</a:t>
            </a:r>
            <a:r>
              <a:rPr lang="en-US" altLang="zh-CN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(</a:t>
            </a:r>
            <a:r>
              <a:rPr lang="en-US" altLang="zh-CN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2010-2020</a:t>
            </a:r>
            <a:r>
              <a:rPr lang="en-US" altLang="zh-CN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)》</a:t>
            </a:r>
            <a:endParaRPr lang="en-US" altLang="zh-CN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《</a:t>
            </a: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教育信息化十年规划</a:t>
            </a:r>
            <a:r>
              <a:rPr lang="en-US" altLang="zh-CN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(2011-2020) </a:t>
            </a:r>
            <a:r>
              <a:rPr lang="en-US" altLang="zh-CN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》</a:t>
            </a:r>
            <a:endParaRPr lang="en-US" altLang="zh-CN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《</a:t>
            </a: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教育信息化“十三五”规划</a:t>
            </a:r>
            <a:r>
              <a:rPr lang="en-US" altLang="zh-CN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》</a:t>
            </a: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等文件</a:t>
            </a:r>
            <a:r>
              <a:rPr lang="zh-CN" altLang="en-US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明确要求</a:t>
            </a: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大力发展职业教育、加快职业教育</a:t>
            </a:r>
            <a:r>
              <a:rPr lang="zh-CN" altLang="en-US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信息</a:t>
            </a: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化</a:t>
            </a:r>
            <a:r>
              <a:rPr lang="zh-CN" altLang="en-US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建设</a:t>
            </a: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，推动管理信息化与教育教学</a:t>
            </a:r>
            <a:r>
              <a:rPr lang="zh-CN" altLang="en-US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创新</a:t>
            </a: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的深度融合</a:t>
            </a:r>
            <a:r>
              <a:rPr lang="zh-CN" altLang="en-US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。</a:t>
            </a:r>
            <a:endParaRPr lang="zh-CN" altLang="en-US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gray">
          <a:xfrm>
            <a:off x="5919220" y="4670370"/>
            <a:ext cx="2363470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系统繁多、管理紊乱</a:t>
            </a:r>
            <a:endParaRPr lang="en-US" altLang="zh-CN" b="1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资源分散、应用不便</a:t>
            </a:r>
            <a:endParaRPr lang="en-US" altLang="zh-CN" b="1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重复建设、使用率低</a:t>
            </a:r>
            <a:endParaRPr lang="en-US" altLang="zh-CN" b="1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信息孤岛、数据不通</a:t>
            </a:r>
            <a:endParaRPr lang="en-US" altLang="zh-CN" b="1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问题频繁、运维</a:t>
            </a:r>
            <a:r>
              <a:rPr lang="zh-CN" altLang="en-US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困难</a:t>
            </a:r>
            <a:endParaRPr lang="zh-CN" altLang="en-US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gray">
          <a:xfrm>
            <a:off x="976732" y="1435250"/>
            <a:ext cx="2193925" cy="252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云计算</a:t>
            </a:r>
            <a:endParaRPr lang="en-US" altLang="zh-CN" b="1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物</a:t>
            </a: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联网</a:t>
            </a:r>
            <a:endParaRPr lang="en-US" altLang="zh-CN" b="1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大数据</a:t>
            </a:r>
            <a:endParaRPr lang="en-US" altLang="zh-CN" b="1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人工智能</a:t>
            </a:r>
            <a:endParaRPr lang="zh-CN" altLang="en-US" b="1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区块链</a:t>
            </a:r>
            <a:endParaRPr lang="zh-CN" altLang="en-US" b="1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158924" y="1633855"/>
            <a:ext cx="3989781" cy="3719270"/>
            <a:chOff x="2158924" y="1633855"/>
            <a:chExt cx="3989781" cy="3719270"/>
          </a:xfrm>
        </p:grpSpPr>
        <p:sp>
          <p:nvSpPr>
            <p:cNvPr id="4" name="椭圆 3"/>
            <p:cNvSpPr/>
            <p:nvPr/>
          </p:nvSpPr>
          <p:spPr>
            <a:xfrm>
              <a:off x="3340024" y="2157805"/>
              <a:ext cx="2206625" cy="2206625"/>
            </a:xfrm>
            <a:prstGeom prst="ellipse">
              <a:avLst/>
            </a:prstGeom>
            <a:solidFill>
              <a:srgbClr val="216BD8"/>
            </a:solidFill>
            <a:ln w="76200">
              <a:solidFill>
                <a:srgbClr val="94C8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4" name="文本框 40"/>
            <p:cNvSpPr txBox="1"/>
            <p:nvPr/>
          </p:nvSpPr>
          <p:spPr>
            <a:xfrm>
              <a:off x="3349549" y="2997532"/>
              <a:ext cx="22148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400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背景概述</a:t>
              </a:r>
              <a:endParaRPr lang="zh-CN" altLang="en-US" sz="2800" b="1" spc="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158924" y="2450540"/>
              <a:ext cx="1328420" cy="1328420"/>
              <a:chOff x="3872" y="4860"/>
              <a:chExt cx="2092" cy="2092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3872" y="4860"/>
                <a:ext cx="2092" cy="2092"/>
              </a:xfrm>
              <a:prstGeom prst="ellipse">
                <a:avLst/>
              </a:prstGeom>
              <a:solidFill>
                <a:srgbClr val="71D281"/>
              </a:solidFill>
              <a:ln w="57150">
                <a:solidFill>
                  <a:srgbClr val="C3EC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7" name="文本框 42"/>
              <p:cNvSpPr txBox="1"/>
              <p:nvPr/>
            </p:nvSpPr>
            <p:spPr>
              <a:xfrm>
                <a:off x="4088" y="5187"/>
                <a:ext cx="165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技术</a:t>
                </a:r>
                <a:endParaRPr lang="zh-CN" altLang="en-US" sz="2400" b="1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spc="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发展</a:t>
                </a:r>
                <a:endParaRPr lang="zh-CN" altLang="en-US" sz="24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754880" y="1633855"/>
              <a:ext cx="1393825" cy="1384300"/>
              <a:chOff x="8491" y="2410"/>
              <a:chExt cx="2472" cy="247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8491" y="2410"/>
                <a:ext cx="2472" cy="247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" name="文本框 44"/>
              <p:cNvSpPr txBox="1"/>
              <p:nvPr/>
            </p:nvSpPr>
            <p:spPr>
              <a:xfrm>
                <a:off x="8897" y="2978"/>
                <a:ext cx="1659" cy="1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政策</a:t>
                </a:r>
                <a:endParaRPr lang="zh-CN" altLang="en-US" sz="2400" b="1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  <a:p>
                <a:pPr algn="ctr"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背景</a:t>
                </a:r>
                <a:endParaRPr lang="zh-CN" altLang="en-US" sz="24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155364" y="3962475"/>
              <a:ext cx="1390650" cy="1390650"/>
              <a:chOff x="7495" y="6218"/>
              <a:chExt cx="2190" cy="219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7495" y="6218"/>
                <a:ext cx="2191" cy="2191"/>
              </a:xfrm>
              <a:prstGeom prst="ellipse">
                <a:avLst/>
              </a:prstGeom>
              <a:solidFill>
                <a:srgbClr val="F18C1F"/>
              </a:solidFill>
              <a:ln w="57150">
                <a:solidFill>
                  <a:srgbClr val="FBD8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3" name="文本框 46"/>
              <p:cNvSpPr txBox="1"/>
              <p:nvPr/>
            </p:nvSpPr>
            <p:spPr>
              <a:xfrm>
                <a:off x="7761" y="6626"/>
                <a:ext cx="1659" cy="1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学校</a:t>
                </a:r>
                <a:endParaRPr lang="zh-CN" altLang="en-US" sz="2400" b="1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需求</a:t>
                </a:r>
                <a:endParaRPr lang="zh-CN" altLang="en-US" sz="24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</p:grpSp>
      </p:grpSp>
      <p:sp>
        <p:nvSpPr>
          <p:cNvPr id="41" name="椭圆 40"/>
          <p:cNvSpPr/>
          <p:nvPr/>
        </p:nvSpPr>
        <p:spPr>
          <a:xfrm>
            <a:off x="6247054" y="1764740"/>
            <a:ext cx="114300" cy="114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247054" y="2164155"/>
            <a:ext cx="114300" cy="114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247054" y="2564205"/>
            <a:ext cx="114300" cy="114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715635" y="4834890"/>
            <a:ext cx="125730" cy="1532255"/>
            <a:chOff x="10034" y="6774"/>
            <a:chExt cx="198" cy="2413"/>
          </a:xfrm>
        </p:grpSpPr>
        <p:sp>
          <p:nvSpPr>
            <p:cNvPr id="46" name="椭圆 45"/>
            <p:cNvSpPr/>
            <p:nvPr/>
          </p:nvSpPr>
          <p:spPr>
            <a:xfrm>
              <a:off x="10052" y="6774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0034" y="7356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034" y="7914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034" y="8438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0034" y="9007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7588" y="1656230"/>
            <a:ext cx="119144" cy="1780465"/>
            <a:chOff x="1212" y="5109"/>
            <a:chExt cx="188" cy="2804"/>
          </a:xfrm>
        </p:grpSpPr>
        <p:sp>
          <p:nvSpPr>
            <p:cNvPr id="34" name="椭圆 33"/>
            <p:cNvSpPr/>
            <p:nvPr/>
          </p:nvSpPr>
          <p:spPr>
            <a:xfrm>
              <a:off x="1212" y="5109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212" y="5738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212" y="6368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220" y="7083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220" y="7733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6247054" y="1315795"/>
            <a:ext cx="114300" cy="114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247130" y="2940382"/>
            <a:ext cx="114300" cy="114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067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基础平台</a:t>
            </a:r>
            <a:endParaRPr lang="zh-CN" altLang="en-US" sz="18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15" name="Text Placeholder 33"/>
          <p:cNvSpPr txBox="1"/>
          <p:nvPr/>
        </p:nvSpPr>
        <p:spPr>
          <a:xfrm>
            <a:off x="528463" y="659765"/>
            <a:ext cx="10998835" cy="170243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lvl="0" indent="-342900" algn="l" fontAlgn="auto">
              <a:buFont typeface="Wingdings" panose="05000000000000000000" charset="0"/>
              <a:buChar char="Ø"/>
            </a:pPr>
            <a:r>
              <a:rPr lang="zh-CN" altLang="en-US" sz="20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统一管理平台（基础平台）：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基于最新发布的国家标准（GB/T 36342-2018）智慧校园总体框架，构建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统一信息门户、统一身份认证、统一数据中心</a:t>
            </a:r>
            <a:r>
              <a:rPr lang="zh-CN" altLang="en-US" sz="1600" b="0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对管理、教学、科研、生活、文化和服务的所有信息、数据、资源进行整合、集成及分析，以建设服务型校园为目的，提供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一站式综合服务大厅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，为学校教学模式改革、教学方法创新、精细化管理、科学化决策提供支持。</a:t>
            </a:r>
            <a:endParaRPr lang="zh-CN" altLang="en-US" sz="1600" b="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634040" y="2698124"/>
            <a:ext cx="3296206" cy="2984696"/>
            <a:chOff x="4412" y="3852"/>
            <a:chExt cx="5254" cy="4744"/>
          </a:xfrm>
        </p:grpSpPr>
        <p:sp>
          <p:nvSpPr>
            <p:cNvPr id="22" name="椭圆 21"/>
            <p:cNvSpPr/>
            <p:nvPr/>
          </p:nvSpPr>
          <p:spPr>
            <a:xfrm>
              <a:off x="5507" y="4482"/>
              <a:ext cx="3299" cy="3355"/>
            </a:xfrm>
            <a:prstGeom prst="ellipse">
              <a:avLst/>
            </a:prstGeom>
            <a:solidFill>
              <a:srgbClr val="216BD8"/>
            </a:solidFill>
            <a:ln w="76200">
              <a:solidFill>
                <a:srgbClr val="94C8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8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3" name="文本框 40"/>
            <p:cNvSpPr txBox="1"/>
            <p:nvPr/>
          </p:nvSpPr>
          <p:spPr>
            <a:xfrm>
              <a:off x="5507" y="5623"/>
              <a:ext cx="3488" cy="1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spc="400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智慧校园</a:t>
              </a:r>
              <a:endParaRPr lang="zh-CN" altLang="en-US" sz="2000" b="1" spc="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algn="ctr"/>
              <a:r>
                <a:rPr lang="zh-CN" altLang="en-US" sz="2000" b="1" spc="400" dirty="0" smtClean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统一平台</a:t>
              </a:r>
              <a:endParaRPr lang="zh-CN" altLang="en-US" sz="2000" b="1" spc="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412" y="4134"/>
              <a:ext cx="1791" cy="1702"/>
              <a:chOff x="4813" y="4050"/>
              <a:chExt cx="1791" cy="1702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4813" y="4050"/>
                <a:ext cx="1791" cy="1702"/>
              </a:xfrm>
              <a:prstGeom prst="ellipse">
                <a:avLst/>
              </a:prstGeom>
              <a:solidFill>
                <a:srgbClr val="71D281"/>
              </a:solidFill>
              <a:ln w="57150">
                <a:solidFill>
                  <a:srgbClr val="C3EC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800">
                  <a:solidFill>
                    <a:schemeClr val="tx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5" name="文本框 42"/>
              <p:cNvSpPr txBox="1"/>
              <p:nvPr/>
            </p:nvSpPr>
            <p:spPr>
              <a:xfrm>
                <a:off x="4945" y="4365"/>
                <a:ext cx="1659" cy="1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服务</a:t>
                </a:r>
                <a:endParaRPr lang="zh-CN" altLang="en-US" sz="20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大厅</a:t>
                </a:r>
                <a:endParaRPr lang="zh-CN" altLang="en-US" sz="20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894" y="3852"/>
              <a:ext cx="1687" cy="4630"/>
              <a:chOff x="8866" y="2623"/>
              <a:chExt cx="1899" cy="5247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8866" y="2623"/>
                <a:ext cx="1837" cy="187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800">
                  <a:solidFill>
                    <a:schemeClr val="tx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2" name="文本框 44"/>
              <p:cNvSpPr txBox="1"/>
              <p:nvPr/>
            </p:nvSpPr>
            <p:spPr>
              <a:xfrm>
                <a:off x="9031" y="2942"/>
                <a:ext cx="1659" cy="1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b="1" spc="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信息门户</a:t>
                </a:r>
                <a:endParaRPr lang="zh-CN" altLang="en-US" sz="20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8926" y="5954"/>
                <a:ext cx="1839" cy="191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800">
                  <a:solidFill>
                    <a:schemeClr val="tx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858" y="6932"/>
              <a:ext cx="4808" cy="1664"/>
              <a:chOff x="5738" y="5825"/>
              <a:chExt cx="4808" cy="1664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738" y="5825"/>
                <a:ext cx="1648" cy="1664"/>
              </a:xfrm>
              <a:prstGeom prst="ellipse">
                <a:avLst/>
              </a:prstGeom>
              <a:solidFill>
                <a:srgbClr val="F18C1F"/>
              </a:solidFill>
              <a:ln w="57150">
                <a:solidFill>
                  <a:srgbClr val="FBD8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800">
                  <a:solidFill>
                    <a:schemeClr val="tx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9" name="文本框 46"/>
              <p:cNvSpPr txBox="1"/>
              <p:nvPr/>
            </p:nvSpPr>
            <p:spPr>
              <a:xfrm>
                <a:off x="5774" y="6145"/>
                <a:ext cx="1659" cy="1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数据</a:t>
                </a:r>
                <a:endParaRPr lang="zh-CN" altLang="en-US" sz="20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中心</a:t>
                </a:r>
                <a:endParaRPr lang="zh-CN" altLang="en-US" sz="20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30" name="文本框 46"/>
              <p:cNvSpPr txBox="1"/>
              <p:nvPr/>
            </p:nvSpPr>
            <p:spPr>
              <a:xfrm>
                <a:off x="8887" y="5941"/>
                <a:ext cx="1659" cy="1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身份</a:t>
                </a:r>
                <a:endParaRPr lang="zh-CN" altLang="en-US" sz="20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400" dirty="0">
                    <a:solidFill>
                      <a:schemeClr val="bg1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认证</a:t>
                </a:r>
                <a:endParaRPr lang="zh-CN" altLang="en-US" sz="2000" b="1" spc="400" dirty="0">
                  <a:solidFill>
                    <a:schemeClr val="bg1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</p:grpSp>
      </p:grp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1458595" y="2698115"/>
            <a:ext cx="31757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B05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创新业务，实现流程自定义</a:t>
            </a:r>
            <a:endParaRPr lang="en-US" altLang="zh-CN" sz="1600" dirty="0" smtClean="0">
              <a:solidFill>
                <a:srgbClr val="00B05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B05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监督学校整体事务运作、推动流程优化再造</a:t>
            </a:r>
            <a:endParaRPr lang="en-US" altLang="zh-CN" sz="1600" dirty="0" smtClean="0">
              <a:solidFill>
                <a:srgbClr val="00B05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B05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为师生提供一站式综合服务</a:t>
            </a:r>
            <a:endParaRPr lang="zh-CN" altLang="en-US" sz="1600" dirty="0" smtClean="0">
              <a:solidFill>
                <a:srgbClr val="00B05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9" name="TextBox 24"/>
          <p:cNvSpPr txBox="1">
            <a:spLocks noChangeArrowheads="1"/>
          </p:cNvSpPr>
          <p:nvPr/>
        </p:nvSpPr>
        <p:spPr bwMode="auto">
          <a:xfrm>
            <a:off x="1173725" y="4560129"/>
            <a:ext cx="36120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构建统一信息</a:t>
            </a:r>
            <a:r>
              <a:rPr lang="zh-CN" altLang="en-US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标准</a:t>
            </a:r>
            <a:endParaRPr lang="en-US" altLang="zh-CN" sz="1600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通过ETL数据交换进行数据过滤、数据清洗</a:t>
            </a:r>
            <a:endParaRPr lang="en-US" altLang="zh-CN" sz="1600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消除信息孤岛，实现数据交换与共享</a:t>
            </a:r>
            <a:endParaRPr lang="en-US" altLang="zh-CN" sz="1600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监控、提升数据产出质量</a:t>
            </a:r>
            <a:endParaRPr lang="zh-CN" altLang="en-US" sz="1600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20" name="TextBox 22"/>
          <p:cNvSpPr txBox="1">
            <a:spLocks noChangeArrowheads="1"/>
          </p:cNvSpPr>
          <p:nvPr/>
        </p:nvSpPr>
        <p:spPr bwMode="auto">
          <a:xfrm>
            <a:off x="7981660" y="4560129"/>
            <a:ext cx="3681878" cy="152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统一用户、角色、密码</a:t>
            </a:r>
            <a:r>
              <a:rPr lang="zh-CN" altLang="en-US" sz="1600" dirty="0" smtClean="0">
                <a:solidFill>
                  <a:schemeClr val="accent4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管理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4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统一授权管理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4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统一身份识别、单点登录、身份校验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171450" lvl="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4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访问日志、运行审计、系统监控</a:t>
            </a:r>
            <a:endParaRPr lang="zh-CN" altLang="en-US" sz="1600" dirty="0" smtClean="0">
              <a:solidFill>
                <a:schemeClr val="accent4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1" name="TextBox 8"/>
          <p:cNvSpPr txBox="1"/>
          <p:nvPr/>
        </p:nvSpPr>
        <p:spPr bwMode="auto">
          <a:xfrm>
            <a:off x="7981660" y="2551075"/>
            <a:ext cx="3452167" cy="152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业务系统各种应用服务</a:t>
            </a:r>
            <a:r>
              <a:rPr lang="zh-CN" altLang="en-US" sz="1600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集成</a:t>
            </a:r>
            <a:endParaRPr lang="en-US" altLang="zh-CN" sz="1600" dirty="0" smtClean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统一信息服务入口</a:t>
            </a:r>
            <a:endParaRPr lang="en-US" altLang="zh-CN" sz="1600" dirty="0" smtClean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灵活定义各类主题构建个性化门户</a:t>
            </a:r>
            <a:endParaRPr lang="en-US" altLang="zh-CN" sz="1600" dirty="0" smtClean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发布与宣传各种校内外信息</a:t>
            </a:r>
            <a:endParaRPr lang="zh-CN" altLang="en-US" sz="1600" dirty="0" smtClean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基础平台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统一信息门户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732155" y="769619"/>
            <a:ext cx="10692130" cy="14979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 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统一信息门户</a:t>
            </a:r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：</a:t>
            </a:r>
            <a:endParaRPr lang="zh-CN" altLang="en-US" sz="1800" b="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indent="0" algn="l"/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集成学校业务系统中各种应用服务，将分立于各个业务系统的功能有效地组织起来，为各类用户提供一个统一的信息服务入口；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灵活的主题、模板以及菜单配置</a:t>
            </a:r>
            <a:r>
              <a:rPr lang="zh-CN" altLang="en-US" sz="1600" b="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功能模块灵活组合，为全校师生提供</a:t>
            </a:r>
            <a:r>
              <a:rPr lang="zh-CN" altLang="en-US" sz="1600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“一站式”、“个性化”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的信息服务；同时实现对校内外的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信息公开与宣传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，打造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校园综合信息门户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。</a:t>
            </a:r>
            <a:endParaRPr lang="zh-CN" altLang="en-US" sz="1600" b="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2127" y="2637155"/>
            <a:ext cx="6278880" cy="3762375"/>
            <a:chOff x="1064" y="4153"/>
            <a:chExt cx="9888" cy="5925"/>
          </a:xfrm>
        </p:grpSpPr>
        <p:sp>
          <p:nvSpPr>
            <p:cNvPr id="18436" name="Freeform 78"/>
            <p:cNvSpPr/>
            <p:nvPr/>
          </p:nvSpPr>
          <p:spPr bwMode="auto">
            <a:xfrm rot="1794316">
              <a:off x="3439" y="5795"/>
              <a:ext cx="2298" cy="2132"/>
            </a:xfrm>
            <a:custGeom>
              <a:avLst/>
              <a:gdLst>
                <a:gd name="T0" fmla="*/ 2147483647 w 819"/>
                <a:gd name="T1" fmla="*/ 2147483647 h 819"/>
                <a:gd name="T2" fmla="*/ 2147483647 w 819"/>
                <a:gd name="T3" fmla="*/ 2147483647 h 819"/>
                <a:gd name="T4" fmla="*/ 2147483647 w 819"/>
                <a:gd name="T5" fmla="*/ 2147483647 h 819"/>
                <a:gd name="T6" fmla="*/ 2147483647 w 819"/>
                <a:gd name="T7" fmla="*/ 2147483647 h 819"/>
                <a:gd name="T8" fmla="*/ 2147483647 w 819"/>
                <a:gd name="T9" fmla="*/ 2147483647 h 819"/>
                <a:gd name="T10" fmla="*/ 2147483647 w 819"/>
                <a:gd name="T11" fmla="*/ 2147483647 h 819"/>
                <a:gd name="T12" fmla="*/ 2147483647 w 819"/>
                <a:gd name="T13" fmla="*/ 2147483647 h 819"/>
                <a:gd name="T14" fmla="*/ 2147483647 w 819"/>
                <a:gd name="T15" fmla="*/ 2147483647 h 819"/>
                <a:gd name="T16" fmla="*/ 2147483647 w 819"/>
                <a:gd name="T17" fmla="*/ 2147483647 h 819"/>
                <a:gd name="T18" fmla="*/ 2147483647 w 819"/>
                <a:gd name="T19" fmla="*/ 2147483647 h 819"/>
                <a:gd name="T20" fmla="*/ 2147483647 w 819"/>
                <a:gd name="T21" fmla="*/ 2147483647 h 819"/>
                <a:gd name="T22" fmla="*/ 2147483647 w 819"/>
                <a:gd name="T23" fmla="*/ 2147483647 h 819"/>
                <a:gd name="T24" fmla="*/ 2147483647 w 819"/>
                <a:gd name="T25" fmla="*/ 2147483647 h 819"/>
                <a:gd name="T26" fmla="*/ 2147483647 w 819"/>
                <a:gd name="T27" fmla="*/ 2147483647 h 819"/>
                <a:gd name="T28" fmla="*/ 2147483647 w 819"/>
                <a:gd name="T29" fmla="*/ 2147483647 h 819"/>
                <a:gd name="T30" fmla="*/ 2147483647 w 819"/>
                <a:gd name="T31" fmla="*/ 2147483647 h 819"/>
                <a:gd name="T32" fmla="*/ 2147483647 w 819"/>
                <a:gd name="T33" fmla="*/ 2147483647 h 819"/>
                <a:gd name="T34" fmla="*/ 2147483647 w 819"/>
                <a:gd name="T35" fmla="*/ 2147483647 h 819"/>
                <a:gd name="T36" fmla="*/ 2147483647 w 819"/>
                <a:gd name="T37" fmla="*/ 2147483647 h 819"/>
                <a:gd name="T38" fmla="*/ 2147483647 w 819"/>
                <a:gd name="T39" fmla="*/ 2147483647 h 819"/>
                <a:gd name="T40" fmla="*/ 2147483647 w 819"/>
                <a:gd name="T41" fmla="*/ 2147483647 h 819"/>
                <a:gd name="T42" fmla="*/ 2147483647 w 819"/>
                <a:gd name="T43" fmla="*/ 2147483647 h 819"/>
                <a:gd name="T44" fmla="*/ 2147483647 w 819"/>
                <a:gd name="T45" fmla="*/ 2147483647 h 819"/>
                <a:gd name="T46" fmla="*/ 2147483647 w 819"/>
                <a:gd name="T47" fmla="*/ 2147483647 h 819"/>
                <a:gd name="T48" fmla="*/ 2147483647 w 819"/>
                <a:gd name="T49" fmla="*/ 2147483647 h 819"/>
                <a:gd name="T50" fmla="*/ 2147483647 w 819"/>
                <a:gd name="T51" fmla="*/ 2147483647 h 819"/>
                <a:gd name="T52" fmla="*/ 2147483647 w 819"/>
                <a:gd name="T53" fmla="*/ 2147483647 h 819"/>
                <a:gd name="T54" fmla="*/ 2147483647 w 819"/>
                <a:gd name="T55" fmla="*/ 2147483647 h 819"/>
                <a:gd name="T56" fmla="*/ 2147483647 w 819"/>
                <a:gd name="T57" fmla="*/ 2147483647 h 8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9"/>
                <a:gd name="T88" fmla="*/ 0 h 819"/>
                <a:gd name="T89" fmla="*/ 819 w 819"/>
                <a:gd name="T90" fmla="*/ 819 h 81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9" h="819">
                  <a:moveTo>
                    <a:pt x="399" y="216"/>
                  </a:moveTo>
                  <a:cubicBezTo>
                    <a:pt x="465" y="216"/>
                    <a:pt x="480" y="200"/>
                    <a:pt x="472" y="181"/>
                  </a:cubicBezTo>
                  <a:cubicBezTo>
                    <a:pt x="455" y="144"/>
                    <a:pt x="425" y="139"/>
                    <a:pt x="433" y="88"/>
                  </a:cubicBezTo>
                  <a:cubicBezTo>
                    <a:pt x="447" y="0"/>
                    <a:pt x="588" y="0"/>
                    <a:pt x="601" y="88"/>
                  </a:cubicBezTo>
                  <a:cubicBezTo>
                    <a:pt x="609" y="139"/>
                    <a:pt x="580" y="144"/>
                    <a:pt x="563" y="181"/>
                  </a:cubicBezTo>
                  <a:cubicBezTo>
                    <a:pt x="554" y="200"/>
                    <a:pt x="570" y="216"/>
                    <a:pt x="636" y="216"/>
                  </a:cubicBezTo>
                  <a:cubicBezTo>
                    <a:pt x="819" y="216"/>
                    <a:pt x="819" y="216"/>
                    <a:pt x="819" y="216"/>
                  </a:cubicBezTo>
                  <a:cubicBezTo>
                    <a:pt x="819" y="399"/>
                    <a:pt x="819" y="399"/>
                    <a:pt x="819" y="399"/>
                  </a:cubicBezTo>
                  <a:cubicBezTo>
                    <a:pt x="819" y="465"/>
                    <a:pt x="803" y="481"/>
                    <a:pt x="784" y="472"/>
                  </a:cubicBezTo>
                  <a:cubicBezTo>
                    <a:pt x="747" y="455"/>
                    <a:pt x="742" y="426"/>
                    <a:pt x="691" y="434"/>
                  </a:cubicBezTo>
                  <a:cubicBezTo>
                    <a:pt x="603" y="447"/>
                    <a:pt x="603" y="588"/>
                    <a:pt x="691" y="602"/>
                  </a:cubicBezTo>
                  <a:cubicBezTo>
                    <a:pt x="742" y="610"/>
                    <a:pt x="747" y="580"/>
                    <a:pt x="784" y="563"/>
                  </a:cubicBezTo>
                  <a:cubicBezTo>
                    <a:pt x="803" y="555"/>
                    <a:pt x="819" y="570"/>
                    <a:pt x="819" y="636"/>
                  </a:cubicBezTo>
                  <a:cubicBezTo>
                    <a:pt x="819" y="819"/>
                    <a:pt x="819" y="819"/>
                    <a:pt x="819" y="819"/>
                  </a:cubicBezTo>
                  <a:cubicBezTo>
                    <a:pt x="636" y="819"/>
                    <a:pt x="636" y="819"/>
                    <a:pt x="636" y="819"/>
                  </a:cubicBezTo>
                  <a:cubicBezTo>
                    <a:pt x="570" y="819"/>
                    <a:pt x="554" y="803"/>
                    <a:pt x="563" y="784"/>
                  </a:cubicBezTo>
                  <a:cubicBezTo>
                    <a:pt x="580" y="747"/>
                    <a:pt x="609" y="743"/>
                    <a:pt x="601" y="691"/>
                  </a:cubicBezTo>
                  <a:cubicBezTo>
                    <a:pt x="588" y="603"/>
                    <a:pt x="447" y="603"/>
                    <a:pt x="433" y="691"/>
                  </a:cubicBezTo>
                  <a:cubicBezTo>
                    <a:pt x="425" y="743"/>
                    <a:pt x="455" y="747"/>
                    <a:pt x="472" y="784"/>
                  </a:cubicBezTo>
                  <a:cubicBezTo>
                    <a:pt x="480" y="803"/>
                    <a:pt x="465" y="819"/>
                    <a:pt x="399" y="819"/>
                  </a:cubicBezTo>
                  <a:cubicBezTo>
                    <a:pt x="216" y="819"/>
                    <a:pt x="216" y="819"/>
                    <a:pt x="216" y="819"/>
                  </a:cubicBezTo>
                  <a:cubicBezTo>
                    <a:pt x="216" y="636"/>
                    <a:pt x="216" y="636"/>
                    <a:pt x="216" y="636"/>
                  </a:cubicBezTo>
                  <a:cubicBezTo>
                    <a:pt x="216" y="570"/>
                    <a:pt x="200" y="555"/>
                    <a:pt x="180" y="563"/>
                  </a:cubicBezTo>
                  <a:cubicBezTo>
                    <a:pt x="144" y="580"/>
                    <a:pt x="139" y="610"/>
                    <a:pt x="88" y="602"/>
                  </a:cubicBezTo>
                  <a:cubicBezTo>
                    <a:pt x="0" y="588"/>
                    <a:pt x="0" y="447"/>
                    <a:pt x="88" y="434"/>
                  </a:cubicBezTo>
                  <a:cubicBezTo>
                    <a:pt x="139" y="426"/>
                    <a:pt x="144" y="455"/>
                    <a:pt x="180" y="472"/>
                  </a:cubicBezTo>
                  <a:cubicBezTo>
                    <a:pt x="200" y="481"/>
                    <a:pt x="216" y="465"/>
                    <a:pt x="216" y="399"/>
                  </a:cubicBezTo>
                  <a:cubicBezTo>
                    <a:pt x="216" y="216"/>
                    <a:pt x="216" y="216"/>
                    <a:pt x="216" y="216"/>
                  </a:cubicBezTo>
                  <a:lnTo>
                    <a:pt x="399" y="216"/>
                  </a:lnTo>
                  <a:close/>
                </a:path>
              </a:pathLst>
            </a:custGeom>
            <a:solidFill>
              <a:srgbClr val="4886D8"/>
            </a:solidFill>
            <a:ln w="19050">
              <a:solidFill>
                <a:srgbClr val="FFFFFF"/>
              </a:solidFill>
              <a:bevel/>
            </a:ln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8437" name="Freeform 76"/>
            <p:cNvSpPr/>
            <p:nvPr/>
          </p:nvSpPr>
          <p:spPr bwMode="auto">
            <a:xfrm rot="1794316">
              <a:off x="5904" y="6036"/>
              <a:ext cx="2232" cy="2119"/>
            </a:xfrm>
            <a:custGeom>
              <a:avLst/>
              <a:gdLst>
                <a:gd name="T0" fmla="*/ 2147483647 w 819"/>
                <a:gd name="T1" fmla="*/ 2147483647 h 819"/>
                <a:gd name="T2" fmla="*/ 2147483647 w 819"/>
                <a:gd name="T3" fmla="*/ 2147483647 h 819"/>
                <a:gd name="T4" fmla="*/ 2147483647 w 819"/>
                <a:gd name="T5" fmla="*/ 2147483647 h 819"/>
                <a:gd name="T6" fmla="*/ 2147483647 w 819"/>
                <a:gd name="T7" fmla="*/ 2147483647 h 819"/>
                <a:gd name="T8" fmla="*/ 2147483647 w 819"/>
                <a:gd name="T9" fmla="*/ 2147483647 h 819"/>
                <a:gd name="T10" fmla="*/ 2147483647 w 819"/>
                <a:gd name="T11" fmla="*/ 2147483647 h 819"/>
                <a:gd name="T12" fmla="*/ 2147483647 w 819"/>
                <a:gd name="T13" fmla="*/ 2147483647 h 819"/>
                <a:gd name="T14" fmla="*/ 2147483647 w 819"/>
                <a:gd name="T15" fmla="*/ 2147483647 h 819"/>
                <a:gd name="T16" fmla="*/ 2147483647 w 819"/>
                <a:gd name="T17" fmla="*/ 2147483647 h 819"/>
                <a:gd name="T18" fmla="*/ 2147483647 w 819"/>
                <a:gd name="T19" fmla="*/ 2147483647 h 819"/>
                <a:gd name="T20" fmla="*/ 2147483647 w 819"/>
                <a:gd name="T21" fmla="*/ 2147483647 h 819"/>
                <a:gd name="T22" fmla="*/ 2147483647 w 819"/>
                <a:gd name="T23" fmla="*/ 2147483647 h 819"/>
                <a:gd name="T24" fmla="*/ 2147483647 w 819"/>
                <a:gd name="T25" fmla="*/ 2147483647 h 819"/>
                <a:gd name="T26" fmla="*/ 2147483647 w 819"/>
                <a:gd name="T27" fmla="*/ 0 h 819"/>
                <a:gd name="T28" fmla="*/ 2147483647 w 819"/>
                <a:gd name="T29" fmla="*/ 0 h 819"/>
                <a:gd name="T30" fmla="*/ 2147483647 w 819"/>
                <a:gd name="T31" fmla="*/ 2147483647 h 819"/>
                <a:gd name="T32" fmla="*/ 2147483647 w 819"/>
                <a:gd name="T33" fmla="*/ 2147483647 h 819"/>
                <a:gd name="T34" fmla="*/ 2147483647 w 819"/>
                <a:gd name="T35" fmla="*/ 2147483647 h 819"/>
                <a:gd name="T36" fmla="*/ 2147483647 w 819"/>
                <a:gd name="T37" fmla="*/ 2147483647 h 819"/>
                <a:gd name="T38" fmla="*/ 2147483647 w 819"/>
                <a:gd name="T39" fmla="*/ 0 h 819"/>
                <a:gd name="T40" fmla="*/ 0 w 819"/>
                <a:gd name="T41" fmla="*/ 0 h 819"/>
                <a:gd name="T42" fmla="*/ 0 w 819"/>
                <a:gd name="T43" fmla="*/ 2147483647 h 819"/>
                <a:gd name="T44" fmla="*/ 2147483647 w 819"/>
                <a:gd name="T45" fmla="*/ 2147483647 h 819"/>
                <a:gd name="T46" fmla="*/ 2147483647 w 819"/>
                <a:gd name="T47" fmla="*/ 2147483647 h 819"/>
                <a:gd name="T48" fmla="*/ 2147483647 w 819"/>
                <a:gd name="T49" fmla="*/ 2147483647 h 819"/>
                <a:gd name="T50" fmla="*/ 2147483647 w 819"/>
                <a:gd name="T51" fmla="*/ 2147483647 h 819"/>
                <a:gd name="T52" fmla="*/ 0 w 819"/>
                <a:gd name="T53" fmla="*/ 2147483647 h 819"/>
                <a:gd name="T54" fmla="*/ 0 w 819"/>
                <a:gd name="T55" fmla="*/ 2147483647 h 819"/>
                <a:gd name="T56" fmla="*/ 2147483647 w 819"/>
                <a:gd name="T57" fmla="*/ 2147483647 h 8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9"/>
                <a:gd name="T88" fmla="*/ 0 h 819"/>
                <a:gd name="T89" fmla="*/ 819 w 819"/>
                <a:gd name="T90" fmla="*/ 819 h 81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4886D8"/>
            </a:solidFill>
            <a:ln w="19050">
              <a:solidFill>
                <a:srgbClr val="FFFFFF"/>
              </a:solidFill>
              <a:bevel/>
            </a:ln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8438" name="Freeform 77"/>
            <p:cNvSpPr/>
            <p:nvPr/>
          </p:nvSpPr>
          <p:spPr bwMode="auto">
            <a:xfrm rot="1794316">
              <a:off x="4753" y="4703"/>
              <a:ext cx="2264" cy="2140"/>
            </a:xfrm>
            <a:custGeom>
              <a:avLst/>
              <a:gdLst>
                <a:gd name="T0" fmla="*/ 2147483647 w 819"/>
                <a:gd name="T1" fmla="*/ 2147483647 h 819"/>
                <a:gd name="T2" fmla="*/ 2147483647 w 819"/>
                <a:gd name="T3" fmla="*/ 2147483647 h 819"/>
                <a:gd name="T4" fmla="*/ 2147483647 w 819"/>
                <a:gd name="T5" fmla="*/ 2147483647 h 819"/>
                <a:gd name="T6" fmla="*/ 2147483647 w 819"/>
                <a:gd name="T7" fmla="*/ 2147483647 h 819"/>
                <a:gd name="T8" fmla="*/ 2147483647 w 819"/>
                <a:gd name="T9" fmla="*/ 2147483647 h 819"/>
                <a:gd name="T10" fmla="*/ 2147483647 w 819"/>
                <a:gd name="T11" fmla="*/ 2147483647 h 819"/>
                <a:gd name="T12" fmla="*/ 2147483647 w 819"/>
                <a:gd name="T13" fmla="*/ 2147483647 h 819"/>
                <a:gd name="T14" fmla="*/ 2147483647 w 819"/>
                <a:gd name="T15" fmla="*/ 2147483647 h 819"/>
                <a:gd name="T16" fmla="*/ 2147483647 w 819"/>
                <a:gd name="T17" fmla="*/ 2147483647 h 819"/>
                <a:gd name="T18" fmla="*/ 2147483647 w 819"/>
                <a:gd name="T19" fmla="*/ 2147483647 h 819"/>
                <a:gd name="T20" fmla="*/ 2147483647 w 819"/>
                <a:gd name="T21" fmla="*/ 2147483647 h 819"/>
                <a:gd name="T22" fmla="*/ 2147483647 w 819"/>
                <a:gd name="T23" fmla="*/ 2147483647 h 819"/>
                <a:gd name="T24" fmla="*/ 2147483647 w 819"/>
                <a:gd name="T25" fmla="*/ 2147483647 h 819"/>
                <a:gd name="T26" fmla="*/ 2147483647 w 819"/>
                <a:gd name="T27" fmla="*/ 2147483647 h 819"/>
                <a:gd name="T28" fmla="*/ 2147483647 w 819"/>
                <a:gd name="T29" fmla="*/ 2147483647 h 819"/>
                <a:gd name="T30" fmla="*/ 2147483647 w 819"/>
                <a:gd name="T31" fmla="*/ 2147483647 h 819"/>
                <a:gd name="T32" fmla="*/ 2147483647 w 819"/>
                <a:gd name="T33" fmla="*/ 2147483647 h 819"/>
                <a:gd name="T34" fmla="*/ 2147483647 w 819"/>
                <a:gd name="T35" fmla="*/ 2147483647 h 819"/>
                <a:gd name="T36" fmla="*/ 2147483647 w 819"/>
                <a:gd name="T37" fmla="*/ 2147483647 h 819"/>
                <a:gd name="T38" fmla="*/ 2147483647 w 819"/>
                <a:gd name="T39" fmla="*/ 2147483647 h 819"/>
                <a:gd name="T40" fmla="*/ 0 w 819"/>
                <a:gd name="T41" fmla="*/ 2147483647 h 819"/>
                <a:gd name="T42" fmla="*/ 0 w 819"/>
                <a:gd name="T43" fmla="*/ 2147483647 h 819"/>
                <a:gd name="T44" fmla="*/ 2147483647 w 819"/>
                <a:gd name="T45" fmla="*/ 2147483647 h 819"/>
                <a:gd name="T46" fmla="*/ 2147483647 w 819"/>
                <a:gd name="T47" fmla="*/ 2147483647 h 819"/>
                <a:gd name="T48" fmla="*/ 2147483647 w 819"/>
                <a:gd name="T49" fmla="*/ 2147483647 h 819"/>
                <a:gd name="T50" fmla="*/ 2147483647 w 819"/>
                <a:gd name="T51" fmla="*/ 2147483647 h 819"/>
                <a:gd name="T52" fmla="*/ 0 w 819"/>
                <a:gd name="T53" fmla="*/ 2147483647 h 819"/>
                <a:gd name="T54" fmla="*/ 0 w 819"/>
                <a:gd name="T55" fmla="*/ 2147483647 h 819"/>
                <a:gd name="T56" fmla="*/ 2147483647 w 819"/>
                <a:gd name="T57" fmla="*/ 2147483647 h 8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9"/>
                <a:gd name="T88" fmla="*/ 0 h 819"/>
                <a:gd name="T89" fmla="*/ 819 w 819"/>
                <a:gd name="T90" fmla="*/ 819 h 81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1C4885"/>
            </a:solidFill>
            <a:ln w="19050">
              <a:solidFill>
                <a:srgbClr val="FFFFFF"/>
              </a:solidFill>
              <a:bevel/>
            </a:ln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8439" name="Freeform 79"/>
            <p:cNvSpPr/>
            <p:nvPr/>
          </p:nvSpPr>
          <p:spPr bwMode="auto">
            <a:xfrm rot="1794316">
              <a:off x="4647" y="7120"/>
              <a:ext cx="2207" cy="2134"/>
            </a:xfrm>
            <a:custGeom>
              <a:avLst/>
              <a:gdLst>
                <a:gd name="T0" fmla="*/ 2147483647 w 819"/>
                <a:gd name="T1" fmla="*/ 2147483647 h 819"/>
                <a:gd name="T2" fmla="*/ 2147483647 w 819"/>
                <a:gd name="T3" fmla="*/ 2147483647 h 819"/>
                <a:gd name="T4" fmla="*/ 2147483647 w 819"/>
                <a:gd name="T5" fmla="*/ 2147483647 h 819"/>
                <a:gd name="T6" fmla="*/ 2147483647 w 819"/>
                <a:gd name="T7" fmla="*/ 2147483647 h 819"/>
                <a:gd name="T8" fmla="*/ 2147483647 w 819"/>
                <a:gd name="T9" fmla="*/ 2147483647 h 819"/>
                <a:gd name="T10" fmla="*/ 2147483647 w 819"/>
                <a:gd name="T11" fmla="*/ 2147483647 h 819"/>
                <a:gd name="T12" fmla="*/ 2147483647 w 819"/>
                <a:gd name="T13" fmla="*/ 0 h 819"/>
                <a:gd name="T14" fmla="*/ 2147483647 w 819"/>
                <a:gd name="T15" fmla="*/ 0 h 819"/>
                <a:gd name="T16" fmla="*/ 2147483647 w 819"/>
                <a:gd name="T17" fmla="*/ 2147483647 h 819"/>
                <a:gd name="T18" fmla="*/ 2147483647 w 819"/>
                <a:gd name="T19" fmla="*/ 2147483647 h 819"/>
                <a:gd name="T20" fmla="*/ 2147483647 w 819"/>
                <a:gd name="T21" fmla="*/ 2147483647 h 819"/>
                <a:gd name="T22" fmla="*/ 2147483647 w 819"/>
                <a:gd name="T23" fmla="*/ 2147483647 h 819"/>
                <a:gd name="T24" fmla="*/ 2147483647 w 819"/>
                <a:gd name="T25" fmla="*/ 0 h 819"/>
                <a:gd name="T26" fmla="*/ 2147483647 w 819"/>
                <a:gd name="T27" fmla="*/ 0 h 819"/>
                <a:gd name="T28" fmla="*/ 2147483647 w 819"/>
                <a:gd name="T29" fmla="*/ 2147483647 h 819"/>
                <a:gd name="T30" fmla="*/ 2147483647 w 819"/>
                <a:gd name="T31" fmla="*/ 2147483647 h 819"/>
                <a:gd name="T32" fmla="*/ 2147483647 w 819"/>
                <a:gd name="T33" fmla="*/ 2147483647 h 819"/>
                <a:gd name="T34" fmla="*/ 2147483647 w 819"/>
                <a:gd name="T35" fmla="*/ 2147483647 h 819"/>
                <a:gd name="T36" fmla="*/ 2147483647 w 819"/>
                <a:gd name="T37" fmla="*/ 2147483647 h 819"/>
                <a:gd name="T38" fmla="*/ 2147483647 w 819"/>
                <a:gd name="T39" fmla="*/ 2147483647 h 819"/>
                <a:gd name="T40" fmla="*/ 2147483647 w 819"/>
                <a:gd name="T41" fmla="*/ 2147483647 h 819"/>
                <a:gd name="T42" fmla="*/ 2147483647 w 819"/>
                <a:gd name="T43" fmla="*/ 2147483647 h 819"/>
                <a:gd name="T44" fmla="*/ 2147483647 w 819"/>
                <a:gd name="T45" fmla="*/ 2147483647 h 819"/>
                <a:gd name="T46" fmla="*/ 2147483647 w 819"/>
                <a:gd name="T47" fmla="*/ 2147483647 h 819"/>
                <a:gd name="T48" fmla="*/ 2147483647 w 819"/>
                <a:gd name="T49" fmla="*/ 2147483647 h 819"/>
                <a:gd name="T50" fmla="*/ 2147483647 w 819"/>
                <a:gd name="T51" fmla="*/ 2147483647 h 819"/>
                <a:gd name="T52" fmla="*/ 2147483647 w 819"/>
                <a:gd name="T53" fmla="*/ 2147483647 h 819"/>
                <a:gd name="T54" fmla="*/ 2147483647 w 819"/>
                <a:gd name="T55" fmla="*/ 2147483647 h 819"/>
                <a:gd name="T56" fmla="*/ 2147483647 w 819"/>
                <a:gd name="T57" fmla="*/ 2147483647 h 8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9"/>
                <a:gd name="T88" fmla="*/ 0 h 819"/>
                <a:gd name="T89" fmla="*/ 819 w 819"/>
                <a:gd name="T90" fmla="*/ 819 h 81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9" h="819">
                  <a:moveTo>
                    <a:pt x="216" y="420"/>
                  </a:moveTo>
                  <a:cubicBezTo>
                    <a:pt x="216" y="354"/>
                    <a:pt x="200" y="339"/>
                    <a:pt x="181" y="347"/>
                  </a:cubicBezTo>
                  <a:cubicBezTo>
                    <a:pt x="144" y="364"/>
                    <a:pt x="139" y="394"/>
                    <a:pt x="88" y="386"/>
                  </a:cubicBezTo>
                  <a:cubicBezTo>
                    <a:pt x="0" y="372"/>
                    <a:pt x="0" y="231"/>
                    <a:pt x="88" y="218"/>
                  </a:cubicBezTo>
                  <a:cubicBezTo>
                    <a:pt x="139" y="210"/>
                    <a:pt x="144" y="239"/>
                    <a:pt x="181" y="256"/>
                  </a:cubicBezTo>
                  <a:cubicBezTo>
                    <a:pt x="200" y="265"/>
                    <a:pt x="216" y="249"/>
                    <a:pt x="216" y="183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465" y="0"/>
                    <a:pt x="481" y="16"/>
                    <a:pt x="472" y="35"/>
                  </a:cubicBezTo>
                  <a:cubicBezTo>
                    <a:pt x="455" y="72"/>
                    <a:pt x="426" y="77"/>
                    <a:pt x="434" y="128"/>
                  </a:cubicBezTo>
                  <a:cubicBezTo>
                    <a:pt x="447" y="216"/>
                    <a:pt x="588" y="216"/>
                    <a:pt x="602" y="128"/>
                  </a:cubicBezTo>
                  <a:cubicBezTo>
                    <a:pt x="610" y="77"/>
                    <a:pt x="580" y="72"/>
                    <a:pt x="563" y="35"/>
                  </a:cubicBezTo>
                  <a:cubicBezTo>
                    <a:pt x="555" y="16"/>
                    <a:pt x="570" y="0"/>
                    <a:pt x="636" y="0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183"/>
                    <a:pt x="819" y="183"/>
                    <a:pt x="819" y="183"/>
                  </a:cubicBezTo>
                  <a:cubicBezTo>
                    <a:pt x="819" y="249"/>
                    <a:pt x="803" y="265"/>
                    <a:pt x="784" y="256"/>
                  </a:cubicBezTo>
                  <a:cubicBezTo>
                    <a:pt x="747" y="239"/>
                    <a:pt x="743" y="210"/>
                    <a:pt x="691" y="218"/>
                  </a:cubicBezTo>
                  <a:cubicBezTo>
                    <a:pt x="603" y="231"/>
                    <a:pt x="603" y="372"/>
                    <a:pt x="691" y="386"/>
                  </a:cubicBezTo>
                  <a:cubicBezTo>
                    <a:pt x="743" y="394"/>
                    <a:pt x="747" y="364"/>
                    <a:pt x="784" y="347"/>
                  </a:cubicBezTo>
                  <a:cubicBezTo>
                    <a:pt x="803" y="339"/>
                    <a:pt x="819" y="354"/>
                    <a:pt x="819" y="420"/>
                  </a:cubicBezTo>
                  <a:cubicBezTo>
                    <a:pt x="819" y="603"/>
                    <a:pt x="819" y="603"/>
                    <a:pt x="819" y="603"/>
                  </a:cubicBezTo>
                  <a:cubicBezTo>
                    <a:pt x="636" y="603"/>
                    <a:pt x="636" y="603"/>
                    <a:pt x="636" y="603"/>
                  </a:cubicBezTo>
                  <a:cubicBezTo>
                    <a:pt x="570" y="603"/>
                    <a:pt x="555" y="619"/>
                    <a:pt x="563" y="639"/>
                  </a:cubicBezTo>
                  <a:cubicBezTo>
                    <a:pt x="580" y="675"/>
                    <a:pt x="610" y="680"/>
                    <a:pt x="602" y="731"/>
                  </a:cubicBezTo>
                  <a:cubicBezTo>
                    <a:pt x="588" y="819"/>
                    <a:pt x="447" y="819"/>
                    <a:pt x="434" y="731"/>
                  </a:cubicBezTo>
                  <a:cubicBezTo>
                    <a:pt x="426" y="680"/>
                    <a:pt x="455" y="675"/>
                    <a:pt x="472" y="639"/>
                  </a:cubicBezTo>
                  <a:cubicBezTo>
                    <a:pt x="481" y="619"/>
                    <a:pt x="465" y="603"/>
                    <a:pt x="399" y="603"/>
                  </a:cubicBezTo>
                  <a:cubicBezTo>
                    <a:pt x="216" y="603"/>
                    <a:pt x="216" y="603"/>
                    <a:pt x="216" y="603"/>
                  </a:cubicBezTo>
                  <a:lnTo>
                    <a:pt x="216" y="420"/>
                  </a:lnTo>
                  <a:close/>
                </a:path>
              </a:pathLst>
            </a:custGeom>
            <a:solidFill>
              <a:srgbClr val="1C4885"/>
            </a:solidFill>
            <a:ln w="19050">
              <a:solidFill>
                <a:srgbClr val="FFFFFF"/>
              </a:solidFill>
              <a:bevel/>
            </a:ln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8440" name="Text Placeholder 3"/>
            <p:cNvSpPr txBox="1">
              <a:spLocks noChangeArrowheads="1"/>
            </p:cNvSpPr>
            <p:nvPr/>
          </p:nvSpPr>
          <p:spPr bwMode="auto">
            <a:xfrm>
              <a:off x="5122" y="5455"/>
              <a:ext cx="1115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300" b="1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01</a:t>
              </a:r>
              <a:endParaRPr lang="en-US" altLang="zh-CN" sz="2300" b="1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8441" name="Text Placeholder 3"/>
            <p:cNvSpPr txBox="1">
              <a:spLocks noChangeArrowheads="1"/>
            </p:cNvSpPr>
            <p:nvPr/>
          </p:nvSpPr>
          <p:spPr bwMode="auto">
            <a:xfrm>
              <a:off x="4174" y="6708"/>
              <a:ext cx="1115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300" b="1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03</a:t>
              </a:r>
              <a:endParaRPr lang="en-US" altLang="zh-CN" sz="2300" b="1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8442" name="Text Placeholder 3"/>
            <p:cNvSpPr txBox="1">
              <a:spLocks noChangeArrowheads="1"/>
            </p:cNvSpPr>
            <p:nvPr/>
          </p:nvSpPr>
          <p:spPr bwMode="auto">
            <a:xfrm>
              <a:off x="5419" y="7864"/>
              <a:ext cx="931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300" b="1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04</a:t>
              </a:r>
              <a:endParaRPr lang="en-US" altLang="zh-CN" sz="2300" b="1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8443" name="Text Placeholder 3"/>
            <p:cNvSpPr txBox="1">
              <a:spLocks noChangeArrowheads="1"/>
            </p:cNvSpPr>
            <p:nvPr/>
          </p:nvSpPr>
          <p:spPr bwMode="auto">
            <a:xfrm>
              <a:off x="6116" y="6708"/>
              <a:ext cx="1475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300" b="1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02</a:t>
              </a:r>
              <a:endParaRPr lang="en-US" altLang="zh-CN" sz="2300" b="1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8446" name="TextBox 13"/>
            <p:cNvSpPr txBox="1">
              <a:spLocks noChangeArrowheads="1"/>
            </p:cNvSpPr>
            <p:nvPr/>
          </p:nvSpPr>
          <p:spPr bwMode="auto">
            <a:xfrm>
              <a:off x="6764" y="4642"/>
              <a:ext cx="2763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提供各种业务系统，集成入口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8447" name="TextBox 13"/>
            <p:cNvSpPr txBox="1">
              <a:spLocks noChangeArrowheads="1"/>
            </p:cNvSpPr>
            <p:nvPr/>
          </p:nvSpPr>
          <p:spPr bwMode="auto">
            <a:xfrm>
              <a:off x="8310" y="7608"/>
              <a:ext cx="2642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自定义编辑网站模块展示位置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8451" name="TextBox 13"/>
            <p:cNvSpPr txBox="1">
              <a:spLocks noChangeArrowheads="1"/>
            </p:cNvSpPr>
            <p:nvPr/>
          </p:nvSpPr>
          <p:spPr bwMode="auto">
            <a:xfrm>
              <a:off x="6683" y="4153"/>
              <a:ext cx="2306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易拓展</a:t>
              </a:r>
              <a:endPara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" name="TextBox 13"/>
            <p:cNvSpPr txBox="1">
              <a:spLocks noChangeArrowheads="1"/>
            </p:cNvSpPr>
            <p:nvPr/>
          </p:nvSpPr>
          <p:spPr bwMode="auto">
            <a:xfrm>
              <a:off x="1064" y="6215"/>
              <a:ext cx="2395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支持统一授权管理控制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" name="TextBox 13"/>
            <p:cNvSpPr txBox="1">
              <a:spLocks noChangeArrowheads="1"/>
            </p:cNvSpPr>
            <p:nvPr/>
          </p:nvSpPr>
          <p:spPr bwMode="auto">
            <a:xfrm>
              <a:off x="1755" y="5555"/>
              <a:ext cx="2306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</a:pPr>
              <a:r>
                <a:rPr lang="zh-CN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易控制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" name="TextBox 13"/>
            <p:cNvSpPr txBox="1">
              <a:spLocks noChangeArrowheads="1"/>
            </p:cNvSpPr>
            <p:nvPr/>
          </p:nvSpPr>
          <p:spPr bwMode="auto">
            <a:xfrm>
              <a:off x="3683" y="9266"/>
              <a:ext cx="2756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提供拖拽式个性化的门户体验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3683" y="8727"/>
              <a:ext cx="2306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</a:pPr>
              <a:r>
                <a:rPr lang="zh-CN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易操作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310" y="7028"/>
              <a:ext cx="18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spcBef>
                  <a:spcPct val="20000"/>
                </a:spcBef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Arial" panose="020B0604020202020204" pitchFamily="34" charset="0"/>
                </a:rPr>
                <a:t>易编辑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r="33256"/>
          <a:stretch>
            <a:fillRect/>
          </a:stretch>
        </p:blipFill>
        <p:spPr>
          <a:xfrm>
            <a:off x="7981314" y="2320290"/>
            <a:ext cx="3091815" cy="2691130"/>
          </a:xfrm>
          <a:prstGeom prst="rect">
            <a:avLst/>
          </a:prstGeom>
        </p:spPr>
      </p:pic>
      <p:sp>
        <p:nvSpPr>
          <p:cNvPr id="23" name="文本框 1"/>
          <p:cNvSpPr txBox="1"/>
          <p:nvPr/>
        </p:nvSpPr>
        <p:spPr>
          <a:xfrm>
            <a:off x="7751127" y="5093017"/>
            <a:ext cx="2214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应用集成</a:t>
            </a:r>
            <a:endParaRPr lang="en-US" altLang="zh-CN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统一入口</a:t>
            </a:r>
            <a:endParaRPr lang="en-US" altLang="zh-CN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布局自定义</a:t>
            </a:r>
            <a:endParaRPr lang="zh-CN" altLang="en-US" sz="1600" b="1" dirty="0" smtClean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4" name="文本框 1"/>
          <p:cNvSpPr txBox="1"/>
          <p:nvPr/>
        </p:nvSpPr>
        <p:spPr>
          <a:xfrm>
            <a:off x="9522775" y="5093017"/>
            <a:ext cx="2214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6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内容自定义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二级站点自定义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个人门户自定义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基础平台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统一身份认证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731889" y="734059"/>
            <a:ext cx="10983595" cy="14979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 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统一身份认证</a:t>
            </a:r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：</a:t>
            </a:r>
            <a:endParaRPr lang="zh-CN" altLang="en-US" sz="1600" b="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indent="0" algn="l"/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建设以LDAP目录服务和认证服务为基础的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统一用户管理、授权管理和身份认证体系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，将组织信息、用户信息统一存储，进行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集中身份认证，规范应用系统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的用户认证方式；提高应用系统的安全性和使用方便性，实现全部应用的单点登录用户整合。</a:t>
            </a:r>
            <a:endParaRPr lang="zh-CN" altLang="en-US" sz="1600" b="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035" y="2404110"/>
            <a:ext cx="2858770" cy="268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787872" y="3183614"/>
            <a:ext cx="205803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rPr>
              <a:t>多渠道单点登录</a:t>
            </a:r>
            <a:endParaRPr lang="en-US" altLang="zh-CN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3449443" y="3188146"/>
            <a:ext cx="1672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285750" indent="-285750" algn="ctr" defTabSz="1216025">
              <a:spcBef>
                <a:spcPct val="20000"/>
              </a:spcBef>
              <a:buFont typeface="Wingdings" panose="05000000000000000000" pitchFamily="2" charset="2"/>
              <a:buChar char="u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ym typeface="Arial" panose="020B0604020202020204" pitchFamily="34" charset="0"/>
              </a:rPr>
              <a:t>统一用户管理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5686897" y="3212072"/>
            <a:ext cx="19224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285750" indent="-285750" algn="ctr" defTabSz="1216025">
              <a:spcBef>
                <a:spcPct val="20000"/>
              </a:spcBef>
              <a:buFont typeface="Wingdings" panose="05000000000000000000" pitchFamily="2" charset="2"/>
              <a:buChar char="u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ym typeface="Arial" panose="020B0604020202020204" pitchFamily="34" charset="0"/>
              </a:rPr>
              <a:t>统一授权管理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5744816" y="5267505"/>
            <a:ext cx="19105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285750" indent="-285750" algn="ctr" defTabSz="1216025">
              <a:spcBef>
                <a:spcPct val="20000"/>
              </a:spcBef>
              <a:buFont typeface="Wingdings" panose="05000000000000000000" pitchFamily="2" charset="2"/>
              <a:buChar char="u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ym typeface="Arial" panose="020B0604020202020204" pitchFamily="34" charset="0"/>
              </a:rPr>
              <a:t>对外集成接口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860956" y="5279846"/>
            <a:ext cx="17831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285750" indent="-285750" algn="ctr" defTabSz="1216025">
              <a:spcBef>
                <a:spcPct val="20000"/>
              </a:spcBef>
              <a:buFont typeface="Wingdings" panose="05000000000000000000" pitchFamily="2" charset="2"/>
              <a:buChar char="u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ym typeface="Arial" panose="020B0604020202020204" pitchFamily="34" charset="0"/>
              </a:rPr>
              <a:t>用户认证服务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>
            <a:spLocks noChangeArrowheads="1"/>
          </p:cNvSpPr>
          <p:nvPr/>
        </p:nvSpPr>
        <p:spPr bwMode="auto">
          <a:xfrm>
            <a:off x="3370803" y="5279846"/>
            <a:ext cx="1672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285750" indent="-285750" algn="ctr" defTabSz="1216025">
              <a:spcBef>
                <a:spcPct val="20000"/>
              </a:spcBef>
              <a:buFont typeface="Wingdings" panose="05000000000000000000" pitchFamily="2" charset="2"/>
              <a:buChar char="u"/>
              <a:defRPr sz="1600" b="1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ym typeface="Arial" panose="020B0604020202020204" pitchFamily="34" charset="0"/>
              </a:rPr>
              <a:t>认证审计管理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787872" y="3516354"/>
            <a:ext cx="205803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账号、扫码登录、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QQ/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微信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微博第三方登录、手机验证登录等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5" name="TextBox 33"/>
          <p:cNvSpPr txBox="1"/>
          <p:nvPr/>
        </p:nvSpPr>
        <p:spPr>
          <a:xfrm>
            <a:off x="3365890" y="3506553"/>
            <a:ext cx="194116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pPr algn="ctr"/>
            <a:r>
              <a:rPr lang="zh-CN" altLang="en-US" dirty="0"/>
              <a:t>用户数据模型、用户身份库</a:t>
            </a:r>
            <a:r>
              <a:rPr lang="zh-CN" altLang="en-US" dirty="0" smtClean="0"/>
              <a:t>、用户</a:t>
            </a:r>
            <a:r>
              <a:rPr lang="zh-CN" altLang="en-US" dirty="0"/>
              <a:t>信息同步管理</a:t>
            </a:r>
            <a:endParaRPr lang="zh-CN" altLang="en-US" dirty="0"/>
          </a:p>
        </p:txBody>
      </p:sp>
      <p:sp>
        <p:nvSpPr>
          <p:cNvPr id="36" name="TextBox 34"/>
          <p:cNvSpPr txBox="1"/>
          <p:nvPr/>
        </p:nvSpPr>
        <p:spPr>
          <a:xfrm>
            <a:off x="6141557" y="3516947"/>
            <a:ext cx="116573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角色管理、权限管理</a:t>
            </a:r>
            <a:endParaRPr lang="en-US" altLang="zh-CN" dirty="0"/>
          </a:p>
        </p:txBody>
      </p:sp>
      <p:sp>
        <p:nvSpPr>
          <p:cNvPr id="37" name="TextBox 35"/>
          <p:cNvSpPr txBox="1"/>
          <p:nvPr/>
        </p:nvSpPr>
        <p:spPr>
          <a:xfrm>
            <a:off x="5634889" y="5569011"/>
            <a:ext cx="213042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pPr algn="ctr"/>
            <a:r>
              <a:rPr lang="zh-CN" altLang="en-US" dirty="0"/>
              <a:t>标准集成接口、跨平台</a:t>
            </a:r>
            <a:r>
              <a:rPr lang="en-US" altLang="zh-CN" dirty="0"/>
              <a:t>/</a:t>
            </a:r>
            <a:r>
              <a:rPr lang="zh-CN" altLang="en-US" dirty="0"/>
              <a:t>各种开发语言对接</a:t>
            </a:r>
            <a:endParaRPr lang="en-US" altLang="zh-CN" dirty="0"/>
          </a:p>
        </p:txBody>
      </p:sp>
      <p:sp>
        <p:nvSpPr>
          <p:cNvPr id="38" name="TextBox 36"/>
          <p:cNvSpPr txBox="1"/>
          <p:nvPr/>
        </p:nvSpPr>
        <p:spPr>
          <a:xfrm>
            <a:off x="695950" y="5573901"/>
            <a:ext cx="1948141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en-US" altLang="zh-CN" dirty="0"/>
              <a:t>7*24</a:t>
            </a:r>
            <a:r>
              <a:rPr lang="zh-CN" altLang="en-US" dirty="0"/>
              <a:t>小时的验证服务</a:t>
            </a:r>
            <a:endParaRPr lang="zh-CN" altLang="en-US" dirty="0"/>
          </a:p>
          <a:p>
            <a:r>
              <a:rPr lang="zh-CN" altLang="en-US" dirty="0"/>
              <a:t>、高负荷快速认证</a:t>
            </a:r>
            <a:endParaRPr lang="en-US" altLang="zh-CN" dirty="0"/>
          </a:p>
        </p:txBody>
      </p:sp>
      <p:sp>
        <p:nvSpPr>
          <p:cNvPr id="39" name="TextBox 37"/>
          <p:cNvSpPr txBox="1"/>
          <p:nvPr/>
        </p:nvSpPr>
        <p:spPr>
          <a:xfrm>
            <a:off x="3321845" y="5578277"/>
            <a:ext cx="2030462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日志系统、审计分析、</a:t>
            </a:r>
            <a:r>
              <a:rPr lang="zh-CN" altLang="en-US" dirty="0" smtClean="0"/>
              <a:t>审计</a:t>
            </a:r>
            <a:r>
              <a:rPr lang="zh-CN" altLang="en-US" dirty="0"/>
              <a:t>报告、入侵预警</a:t>
            </a:r>
            <a:endParaRPr lang="en-US" altLang="zh-CN" dirty="0"/>
          </a:p>
        </p:txBody>
      </p:sp>
      <p:sp>
        <p:nvSpPr>
          <p:cNvPr id="41" name="TextBox 13"/>
          <p:cNvSpPr txBox="1">
            <a:spLocks noChangeArrowheads="1"/>
          </p:cNvSpPr>
          <p:nvPr/>
        </p:nvSpPr>
        <p:spPr bwMode="auto">
          <a:xfrm>
            <a:off x="8461375" y="5484858"/>
            <a:ext cx="12604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B0F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rPr>
              <a:t>安全性</a:t>
            </a:r>
            <a:endParaRPr lang="zh-CN" altLang="en-US" sz="1600" b="1" dirty="0">
              <a:solidFill>
                <a:srgbClr val="00B0F0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>
            <a:spLocks noChangeArrowheads="1"/>
          </p:cNvSpPr>
          <p:nvPr/>
        </p:nvSpPr>
        <p:spPr bwMode="auto">
          <a:xfrm>
            <a:off x="9879259" y="5495870"/>
            <a:ext cx="12604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285750" indent="-285750" defTabSz="1216025">
              <a:spcBef>
                <a:spcPct val="20000"/>
              </a:spcBef>
              <a:buFont typeface="Wingdings" panose="05000000000000000000" pitchFamily="2" charset="2"/>
              <a:buChar char="l"/>
              <a:defRPr sz="1600" b="1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B0F0"/>
                </a:solidFill>
                <a:sym typeface="Arial" panose="020B0604020202020204" pitchFamily="34" charset="0"/>
              </a:rPr>
              <a:t>便捷性</a:t>
            </a:r>
            <a:endParaRPr lang="zh-CN" altLang="en-US" dirty="0">
              <a:solidFill>
                <a:srgbClr val="00B0F0"/>
              </a:solidFill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>
            <a:spLocks noChangeArrowheads="1"/>
          </p:cNvSpPr>
          <p:nvPr/>
        </p:nvSpPr>
        <p:spPr bwMode="auto">
          <a:xfrm>
            <a:off x="8483506" y="6050396"/>
            <a:ext cx="12604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285750" indent="-285750" defTabSz="1216025">
              <a:spcBef>
                <a:spcPct val="20000"/>
              </a:spcBef>
              <a:buFont typeface="Wingdings" panose="05000000000000000000" pitchFamily="2" charset="2"/>
              <a:buChar char="l"/>
              <a:defRPr sz="1600" b="1">
                <a:solidFill>
                  <a:schemeClr val="accent5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B0F0"/>
                </a:solidFill>
                <a:sym typeface="Arial" panose="020B0604020202020204" pitchFamily="34" charset="0"/>
              </a:rPr>
              <a:t>统一性</a:t>
            </a:r>
            <a:endParaRPr lang="zh-CN" altLang="en-US" dirty="0">
              <a:solidFill>
                <a:srgbClr val="00B0F0"/>
              </a:solidFill>
              <a:sym typeface="Arial" panose="020B0604020202020204" pitchFamily="34" charset="0"/>
            </a:endParaRPr>
          </a:p>
        </p:txBody>
      </p:sp>
      <p:sp>
        <p:nvSpPr>
          <p:cNvPr id="47" name="TextBox 13"/>
          <p:cNvSpPr txBox="1">
            <a:spLocks noChangeArrowheads="1"/>
          </p:cNvSpPr>
          <p:nvPr/>
        </p:nvSpPr>
        <p:spPr bwMode="auto">
          <a:xfrm>
            <a:off x="9879258" y="6050395"/>
            <a:ext cx="12604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285750" indent="-285750" defTabSz="1216025">
              <a:spcBef>
                <a:spcPct val="20000"/>
              </a:spcBef>
              <a:buFont typeface="Wingdings" panose="05000000000000000000" pitchFamily="2" charset="2"/>
              <a:buChar char="l"/>
              <a:defRPr sz="1600" b="1">
                <a:solidFill>
                  <a:schemeClr val="accent5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B0F0"/>
                </a:solidFill>
                <a:sym typeface="Arial" panose="020B0604020202020204" pitchFamily="34" charset="0"/>
              </a:rPr>
              <a:t>可拓展性</a:t>
            </a:r>
            <a:endParaRPr lang="zh-CN" altLang="en-US" dirty="0">
              <a:solidFill>
                <a:srgbClr val="00B0F0"/>
              </a:solidFill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920746" y="2548255"/>
            <a:ext cx="480695" cy="491490"/>
            <a:chOff x="8785" y="3420"/>
            <a:chExt cx="757" cy="774"/>
          </a:xfrm>
          <a:solidFill>
            <a:schemeClr val="accent2"/>
          </a:solidFill>
        </p:grpSpPr>
        <p:sp>
          <p:nvSpPr>
            <p:cNvPr id="49" name="Freeform 1482"/>
            <p:cNvSpPr/>
            <p:nvPr/>
          </p:nvSpPr>
          <p:spPr bwMode="auto">
            <a:xfrm>
              <a:off x="8785" y="3420"/>
              <a:ext cx="757" cy="774"/>
            </a:xfrm>
            <a:custGeom>
              <a:avLst/>
              <a:gdLst>
                <a:gd name="T0" fmla="*/ 53 w 76"/>
                <a:gd name="T1" fmla="*/ 20 h 79"/>
                <a:gd name="T2" fmla="*/ 54 w 76"/>
                <a:gd name="T3" fmla="*/ 25 h 79"/>
                <a:gd name="T4" fmla="*/ 56 w 76"/>
                <a:gd name="T5" fmla="*/ 26 h 79"/>
                <a:gd name="T6" fmla="*/ 68 w 76"/>
                <a:gd name="T7" fmla="*/ 28 h 79"/>
                <a:gd name="T8" fmla="*/ 70 w 76"/>
                <a:gd name="T9" fmla="*/ 28 h 79"/>
                <a:gd name="T10" fmla="*/ 75 w 76"/>
                <a:gd name="T11" fmla="*/ 23 h 79"/>
                <a:gd name="T12" fmla="*/ 75 w 76"/>
                <a:gd name="T13" fmla="*/ 22 h 79"/>
                <a:gd name="T14" fmla="*/ 74 w 76"/>
                <a:gd name="T15" fmla="*/ 9 h 79"/>
                <a:gd name="T16" fmla="*/ 74 w 76"/>
                <a:gd name="T17" fmla="*/ 8 h 79"/>
                <a:gd name="T18" fmla="*/ 69 w 76"/>
                <a:gd name="T19" fmla="*/ 6 h 79"/>
                <a:gd name="T20" fmla="*/ 66 w 76"/>
                <a:gd name="T21" fmla="*/ 8 h 79"/>
                <a:gd name="T22" fmla="*/ 65 w 76"/>
                <a:gd name="T23" fmla="*/ 9 h 79"/>
                <a:gd name="T24" fmla="*/ 39 w 76"/>
                <a:gd name="T25" fmla="*/ 0 h 79"/>
                <a:gd name="T26" fmla="*/ 0 w 76"/>
                <a:gd name="T27" fmla="*/ 39 h 79"/>
                <a:gd name="T28" fmla="*/ 39 w 76"/>
                <a:gd name="T29" fmla="*/ 79 h 79"/>
                <a:gd name="T30" fmla="*/ 72 w 76"/>
                <a:gd name="T31" fmla="*/ 61 h 79"/>
                <a:gd name="T32" fmla="*/ 71 w 76"/>
                <a:gd name="T33" fmla="*/ 54 h 79"/>
                <a:gd name="T34" fmla="*/ 64 w 76"/>
                <a:gd name="T35" fmla="*/ 55 h 79"/>
                <a:gd name="T36" fmla="*/ 39 w 76"/>
                <a:gd name="T37" fmla="*/ 68 h 79"/>
                <a:gd name="T38" fmla="*/ 10 w 76"/>
                <a:gd name="T39" fmla="*/ 39 h 79"/>
                <a:gd name="T40" fmla="*/ 39 w 76"/>
                <a:gd name="T41" fmla="*/ 10 h 79"/>
                <a:gd name="T42" fmla="*/ 57 w 76"/>
                <a:gd name="T43" fmla="*/ 16 h 79"/>
                <a:gd name="T44" fmla="*/ 56 w 76"/>
                <a:gd name="T45" fmla="*/ 17 h 79"/>
                <a:gd name="T46" fmla="*/ 53 w 76"/>
                <a:gd name="T47" fmla="*/ 2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79">
                  <a:moveTo>
                    <a:pt x="53" y="20"/>
                  </a:moveTo>
                  <a:cubicBezTo>
                    <a:pt x="50" y="22"/>
                    <a:pt x="51" y="25"/>
                    <a:pt x="54" y="25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9" y="26"/>
                    <a:pt x="65" y="27"/>
                    <a:pt x="68" y="2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3" y="29"/>
                    <a:pt x="76" y="27"/>
                    <a:pt x="75" y="2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18"/>
                    <a:pt x="75" y="13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4"/>
                    <a:pt x="72" y="3"/>
                    <a:pt x="69" y="6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8" y="3"/>
                    <a:pt x="49" y="0"/>
                    <a:pt x="39" y="0"/>
                  </a:cubicBezTo>
                  <a:cubicBezTo>
                    <a:pt x="18" y="0"/>
                    <a:pt x="0" y="18"/>
                    <a:pt x="0" y="39"/>
                  </a:cubicBezTo>
                  <a:cubicBezTo>
                    <a:pt x="0" y="61"/>
                    <a:pt x="18" y="79"/>
                    <a:pt x="39" y="79"/>
                  </a:cubicBezTo>
                  <a:cubicBezTo>
                    <a:pt x="53" y="79"/>
                    <a:pt x="65" y="72"/>
                    <a:pt x="72" y="61"/>
                  </a:cubicBezTo>
                  <a:cubicBezTo>
                    <a:pt x="74" y="58"/>
                    <a:pt x="73" y="55"/>
                    <a:pt x="71" y="54"/>
                  </a:cubicBezTo>
                  <a:cubicBezTo>
                    <a:pt x="68" y="52"/>
                    <a:pt x="65" y="53"/>
                    <a:pt x="64" y="55"/>
                  </a:cubicBezTo>
                  <a:cubicBezTo>
                    <a:pt x="58" y="63"/>
                    <a:pt x="49" y="68"/>
                    <a:pt x="39" y="68"/>
                  </a:cubicBezTo>
                  <a:cubicBezTo>
                    <a:pt x="23" y="68"/>
                    <a:pt x="11" y="55"/>
                    <a:pt x="10" y="39"/>
                  </a:cubicBezTo>
                  <a:cubicBezTo>
                    <a:pt x="11" y="23"/>
                    <a:pt x="23" y="10"/>
                    <a:pt x="39" y="10"/>
                  </a:cubicBezTo>
                  <a:cubicBezTo>
                    <a:pt x="46" y="10"/>
                    <a:pt x="52" y="13"/>
                    <a:pt x="57" y="16"/>
                  </a:cubicBezTo>
                  <a:cubicBezTo>
                    <a:pt x="56" y="17"/>
                    <a:pt x="56" y="17"/>
                    <a:pt x="56" y="17"/>
                  </a:cubicBezTo>
                  <a:lnTo>
                    <a:pt x="53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50" name="Freeform 390"/>
            <p:cNvSpPr/>
            <p:nvPr/>
          </p:nvSpPr>
          <p:spPr bwMode="auto">
            <a:xfrm>
              <a:off x="8967" y="3586"/>
              <a:ext cx="397" cy="389"/>
            </a:xfrm>
            <a:custGeom>
              <a:avLst/>
              <a:gdLst>
                <a:gd name="T0" fmla="*/ 252 w 288"/>
                <a:gd name="T1" fmla="*/ 189 h 252"/>
                <a:gd name="T2" fmla="*/ 171 w 288"/>
                <a:gd name="T3" fmla="*/ 154 h 252"/>
                <a:gd name="T4" fmla="*/ 195 w 288"/>
                <a:gd name="T5" fmla="*/ 108 h 252"/>
                <a:gd name="T6" fmla="*/ 199 w 288"/>
                <a:gd name="T7" fmla="*/ 74 h 252"/>
                <a:gd name="T8" fmla="*/ 198 w 288"/>
                <a:gd name="T9" fmla="*/ 38 h 252"/>
                <a:gd name="T10" fmla="*/ 144 w 288"/>
                <a:gd name="T11" fmla="*/ 0 h 252"/>
                <a:gd name="T12" fmla="*/ 89 w 288"/>
                <a:gd name="T13" fmla="*/ 38 h 252"/>
                <a:gd name="T14" fmla="*/ 88 w 288"/>
                <a:gd name="T15" fmla="*/ 74 h 252"/>
                <a:gd name="T16" fmla="*/ 92 w 288"/>
                <a:gd name="T17" fmla="*/ 108 h 252"/>
                <a:gd name="T18" fmla="*/ 117 w 288"/>
                <a:gd name="T19" fmla="*/ 154 h 252"/>
                <a:gd name="T20" fmla="*/ 36 w 288"/>
                <a:gd name="T21" fmla="*/ 189 h 252"/>
                <a:gd name="T22" fmla="*/ 0 w 288"/>
                <a:gd name="T23" fmla="*/ 222 h 252"/>
                <a:gd name="T24" fmla="*/ 0 w 288"/>
                <a:gd name="T25" fmla="*/ 252 h 252"/>
                <a:gd name="T26" fmla="*/ 288 w 288"/>
                <a:gd name="T27" fmla="*/ 252 h 252"/>
                <a:gd name="T28" fmla="*/ 288 w 288"/>
                <a:gd name="T29" fmla="*/ 222 h 252"/>
                <a:gd name="T30" fmla="*/ 252 w 288"/>
                <a:gd name="T31" fmla="*/ 189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52">
                  <a:moveTo>
                    <a:pt x="252" y="189"/>
                  </a:moveTo>
                  <a:cubicBezTo>
                    <a:pt x="235" y="181"/>
                    <a:pt x="209" y="161"/>
                    <a:pt x="171" y="154"/>
                  </a:cubicBezTo>
                  <a:cubicBezTo>
                    <a:pt x="180" y="144"/>
                    <a:pt x="188" y="127"/>
                    <a:pt x="195" y="108"/>
                  </a:cubicBezTo>
                  <a:cubicBezTo>
                    <a:pt x="200" y="97"/>
                    <a:pt x="199" y="87"/>
                    <a:pt x="199" y="74"/>
                  </a:cubicBezTo>
                  <a:cubicBezTo>
                    <a:pt x="199" y="63"/>
                    <a:pt x="201" y="47"/>
                    <a:pt x="198" y="38"/>
                  </a:cubicBezTo>
                  <a:cubicBezTo>
                    <a:pt x="190" y="8"/>
                    <a:pt x="169" y="0"/>
                    <a:pt x="144" y="0"/>
                  </a:cubicBezTo>
                  <a:cubicBezTo>
                    <a:pt x="119" y="0"/>
                    <a:pt x="97" y="8"/>
                    <a:pt x="89" y="38"/>
                  </a:cubicBezTo>
                  <a:cubicBezTo>
                    <a:pt x="86" y="47"/>
                    <a:pt x="88" y="63"/>
                    <a:pt x="88" y="74"/>
                  </a:cubicBezTo>
                  <a:cubicBezTo>
                    <a:pt x="88" y="87"/>
                    <a:pt x="88" y="97"/>
                    <a:pt x="92" y="108"/>
                  </a:cubicBezTo>
                  <a:cubicBezTo>
                    <a:pt x="100" y="128"/>
                    <a:pt x="107" y="144"/>
                    <a:pt x="117" y="154"/>
                  </a:cubicBezTo>
                  <a:cubicBezTo>
                    <a:pt x="79" y="161"/>
                    <a:pt x="53" y="181"/>
                    <a:pt x="36" y="189"/>
                  </a:cubicBezTo>
                  <a:cubicBezTo>
                    <a:pt x="0" y="205"/>
                    <a:pt x="0" y="222"/>
                    <a:pt x="0" y="22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288" y="252"/>
                    <a:pt x="288" y="252"/>
                    <a:pt x="288" y="252"/>
                  </a:cubicBezTo>
                  <a:cubicBezTo>
                    <a:pt x="288" y="222"/>
                    <a:pt x="288" y="222"/>
                    <a:pt x="288" y="222"/>
                  </a:cubicBezTo>
                  <a:cubicBezTo>
                    <a:pt x="288" y="222"/>
                    <a:pt x="288" y="205"/>
                    <a:pt x="252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597660" y="4638675"/>
            <a:ext cx="401320" cy="465455"/>
            <a:chOff x="7324924" y="886524"/>
            <a:chExt cx="496028" cy="618205"/>
          </a:xfrm>
          <a:solidFill>
            <a:schemeClr val="accent2"/>
          </a:solidFill>
        </p:grpSpPr>
        <p:sp>
          <p:nvSpPr>
            <p:cNvPr id="52" name="Freeform 1575"/>
            <p:cNvSpPr>
              <a:spLocks noEditPoints="1"/>
            </p:cNvSpPr>
            <p:nvPr/>
          </p:nvSpPr>
          <p:spPr bwMode="auto">
            <a:xfrm>
              <a:off x="7324924" y="1124866"/>
              <a:ext cx="496028" cy="379863"/>
            </a:xfrm>
            <a:custGeom>
              <a:avLst/>
              <a:gdLst>
                <a:gd name="T0" fmla="*/ 80 w 80"/>
                <a:gd name="T1" fmla="*/ 19 h 62"/>
                <a:gd name="T2" fmla="*/ 80 w 80"/>
                <a:gd name="T3" fmla="*/ 10 h 62"/>
                <a:gd name="T4" fmla="*/ 70 w 80"/>
                <a:gd name="T5" fmla="*/ 0 h 62"/>
                <a:gd name="T6" fmla="*/ 10 w 80"/>
                <a:gd name="T7" fmla="*/ 0 h 62"/>
                <a:gd name="T8" fmla="*/ 0 w 80"/>
                <a:gd name="T9" fmla="*/ 10 h 62"/>
                <a:gd name="T10" fmla="*/ 0 w 80"/>
                <a:gd name="T11" fmla="*/ 53 h 62"/>
                <a:gd name="T12" fmla="*/ 10 w 80"/>
                <a:gd name="T13" fmla="*/ 62 h 62"/>
                <a:gd name="T14" fmla="*/ 70 w 80"/>
                <a:gd name="T15" fmla="*/ 62 h 62"/>
                <a:gd name="T16" fmla="*/ 80 w 80"/>
                <a:gd name="T17" fmla="*/ 53 h 62"/>
                <a:gd name="T18" fmla="*/ 80 w 80"/>
                <a:gd name="T19" fmla="*/ 50 h 62"/>
                <a:gd name="T20" fmla="*/ 67 w 80"/>
                <a:gd name="T21" fmla="*/ 50 h 62"/>
                <a:gd name="T22" fmla="*/ 67 w 80"/>
                <a:gd name="T23" fmla="*/ 45 h 62"/>
                <a:gd name="T24" fmla="*/ 80 w 80"/>
                <a:gd name="T25" fmla="*/ 45 h 62"/>
                <a:gd name="T26" fmla="*/ 80 w 80"/>
                <a:gd name="T27" fmla="*/ 38 h 62"/>
                <a:gd name="T28" fmla="*/ 67 w 80"/>
                <a:gd name="T29" fmla="*/ 38 h 62"/>
                <a:gd name="T30" fmla="*/ 67 w 80"/>
                <a:gd name="T31" fmla="*/ 32 h 62"/>
                <a:gd name="T32" fmla="*/ 80 w 80"/>
                <a:gd name="T33" fmla="*/ 32 h 62"/>
                <a:gd name="T34" fmla="*/ 80 w 80"/>
                <a:gd name="T35" fmla="*/ 25 h 62"/>
                <a:gd name="T36" fmla="*/ 67 w 80"/>
                <a:gd name="T37" fmla="*/ 25 h 62"/>
                <a:gd name="T38" fmla="*/ 67 w 80"/>
                <a:gd name="T39" fmla="*/ 19 h 62"/>
                <a:gd name="T40" fmla="*/ 80 w 80"/>
                <a:gd name="T41" fmla="*/ 19 h 62"/>
                <a:gd name="T42" fmla="*/ 43 w 80"/>
                <a:gd name="T43" fmla="*/ 36 h 62"/>
                <a:gd name="T44" fmla="*/ 43 w 80"/>
                <a:gd name="T45" fmla="*/ 43 h 62"/>
                <a:gd name="T46" fmla="*/ 40 w 80"/>
                <a:gd name="T47" fmla="*/ 46 h 62"/>
                <a:gd name="T48" fmla="*/ 36 w 80"/>
                <a:gd name="T49" fmla="*/ 43 h 62"/>
                <a:gd name="T50" fmla="*/ 36 w 80"/>
                <a:gd name="T51" fmla="*/ 36 h 62"/>
                <a:gd name="T52" fmla="*/ 32 w 80"/>
                <a:gd name="T53" fmla="*/ 29 h 62"/>
                <a:gd name="T54" fmla="*/ 40 w 80"/>
                <a:gd name="T55" fmla="*/ 21 h 62"/>
                <a:gd name="T56" fmla="*/ 48 w 80"/>
                <a:gd name="T57" fmla="*/ 29 h 62"/>
                <a:gd name="T58" fmla="*/ 43 w 80"/>
                <a:gd name="T59" fmla="*/ 3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" h="62">
                  <a:moveTo>
                    <a:pt x="80" y="19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8"/>
                    <a:pt x="5" y="62"/>
                    <a:pt x="1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5" y="62"/>
                    <a:pt x="80" y="58"/>
                    <a:pt x="80" y="53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80" y="19"/>
                  </a:lnTo>
                  <a:close/>
                  <a:moveTo>
                    <a:pt x="43" y="36"/>
                  </a:move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2" y="46"/>
                    <a:pt x="40" y="46"/>
                  </a:cubicBezTo>
                  <a:cubicBezTo>
                    <a:pt x="38" y="46"/>
                    <a:pt x="36" y="44"/>
                    <a:pt x="36" y="43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4" y="35"/>
                    <a:pt x="32" y="32"/>
                    <a:pt x="32" y="29"/>
                  </a:cubicBezTo>
                  <a:cubicBezTo>
                    <a:pt x="32" y="25"/>
                    <a:pt x="36" y="21"/>
                    <a:pt x="40" y="21"/>
                  </a:cubicBezTo>
                  <a:cubicBezTo>
                    <a:pt x="44" y="21"/>
                    <a:pt x="48" y="25"/>
                    <a:pt x="48" y="29"/>
                  </a:cubicBezTo>
                  <a:cubicBezTo>
                    <a:pt x="48" y="32"/>
                    <a:pt x="46" y="35"/>
                    <a:pt x="4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53" name="Freeform 1576"/>
            <p:cNvSpPr/>
            <p:nvPr/>
          </p:nvSpPr>
          <p:spPr bwMode="auto">
            <a:xfrm>
              <a:off x="7370017" y="886524"/>
              <a:ext cx="398322" cy="223447"/>
            </a:xfrm>
            <a:custGeom>
              <a:avLst/>
              <a:gdLst>
                <a:gd name="T0" fmla="*/ 11 w 64"/>
                <a:gd name="T1" fmla="*/ 25 h 36"/>
                <a:gd name="T2" fmla="*/ 27 w 64"/>
                <a:gd name="T3" fmla="*/ 9 h 36"/>
                <a:gd name="T4" fmla="*/ 37 w 64"/>
                <a:gd name="T5" fmla="*/ 9 h 36"/>
                <a:gd name="T6" fmla="*/ 53 w 64"/>
                <a:gd name="T7" fmla="*/ 25 h 36"/>
                <a:gd name="T8" fmla="*/ 53 w 64"/>
                <a:gd name="T9" fmla="*/ 36 h 36"/>
                <a:gd name="T10" fmla="*/ 64 w 64"/>
                <a:gd name="T11" fmla="*/ 36 h 36"/>
                <a:gd name="T12" fmla="*/ 64 w 64"/>
                <a:gd name="T13" fmla="*/ 22 h 36"/>
                <a:gd name="T14" fmla="*/ 42 w 64"/>
                <a:gd name="T15" fmla="*/ 0 h 36"/>
                <a:gd name="T16" fmla="*/ 22 w 64"/>
                <a:gd name="T17" fmla="*/ 0 h 36"/>
                <a:gd name="T18" fmla="*/ 0 w 64"/>
                <a:gd name="T19" fmla="*/ 22 h 36"/>
                <a:gd name="T20" fmla="*/ 0 w 64"/>
                <a:gd name="T21" fmla="*/ 36 h 36"/>
                <a:gd name="T22" fmla="*/ 11 w 64"/>
                <a:gd name="T23" fmla="*/ 36 h 36"/>
                <a:gd name="T24" fmla="*/ 11 w 64"/>
                <a:gd name="T25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36">
                  <a:moveTo>
                    <a:pt x="11" y="25"/>
                  </a:moveTo>
                  <a:cubicBezTo>
                    <a:pt x="11" y="16"/>
                    <a:pt x="18" y="9"/>
                    <a:pt x="2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46" y="9"/>
                    <a:pt x="53" y="16"/>
                    <a:pt x="53" y="25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10"/>
                    <a:pt x="54" y="0"/>
                    <a:pt x="4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  <p:sp>
        <p:nvSpPr>
          <p:cNvPr id="54" name="Freeform 1602"/>
          <p:cNvSpPr>
            <a:spLocks noEditPoints="1"/>
          </p:cNvSpPr>
          <p:nvPr/>
        </p:nvSpPr>
        <p:spPr bwMode="auto">
          <a:xfrm>
            <a:off x="6489498" y="2629324"/>
            <a:ext cx="467409" cy="485668"/>
          </a:xfrm>
          <a:custGeom>
            <a:avLst/>
            <a:gdLst>
              <a:gd name="T0" fmla="*/ 82 w 85"/>
              <a:gd name="T1" fmla="*/ 2 h 93"/>
              <a:gd name="T2" fmla="*/ 75 w 85"/>
              <a:gd name="T3" fmla="*/ 0 h 93"/>
              <a:gd name="T4" fmla="*/ 9 w 85"/>
              <a:gd name="T5" fmla="*/ 0 h 93"/>
              <a:gd name="T6" fmla="*/ 2 w 85"/>
              <a:gd name="T7" fmla="*/ 2 h 93"/>
              <a:gd name="T8" fmla="*/ 0 w 85"/>
              <a:gd name="T9" fmla="*/ 9 h 93"/>
              <a:gd name="T10" fmla="*/ 0 w 85"/>
              <a:gd name="T11" fmla="*/ 61 h 93"/>
              <a:gd name="T12" fmla="*/ 2 w 85"/>
              <a:gd name="T13" fmla="*/ 68 h 93"/>
              <a:gd name="T14" fmla="*/ 9 w 85"/>
              <a:gd name="T15" fmla="*/ 70 h 93"/>
              <a:gd name="T16" fmla="*/ 75 w 85"/>
              <a:gd name="T17" fmla="*/ 70 h 93"/>
              <a:gd name="T18" fmla="*/ 82 w 85"/>
              <a:gd name="T19" fmla="*/ 68 h 93"/>
              <a:gd name="T20" fmla="*/ 85 w 85"/>
              <a:gd name="T21" fmla="*/ 61 h 93"/>
              <a:gd name="T22" fmla="*/ 85 w 85"/>
              <a:gd name="T23" fmla="*/ 9 h 93"/>
              <a:gd name="T24" fmla="*/ 82 w 85"/>
              <a:gd name="T25" fmla="*/ 2 h 93"/>
              <a:gd name="T26" fmla="*/ 80 w 85"/>
              <a:gd name="T27" fmla="*/ 61 h 93"/>
              <a:gd name="T28" fmla="*/ 79 w 85"/>
              <a:gd name="T29" fmla="*/ 64 h 93"/>
              <a:gd name="T30" fmla="*/ 75 w 85"/>
              <a:gd name="T31" fmla="*/ 66 h 93"/>
              <a:gd name="T32" fmla="*/ 9 w 85"/>
              <a:gd name="T33" fmla="*/ 66 h 93"/>
              <a:gd name="T34" fmla="*/ 6 w 85"/>
              <a:gd name="T35" fmla="*/ 64 h 93"/>
              <a:gd name="T36" fmla="*/ 4 w 85"/>
              <a:gd name="T37" fmla="*/ 61 h 93"/>
              <a:gd name="T38" fmla="*/ 4 w 85"/>
              <a:gd name="T39" fmla="*/ 9 h 93"/>
              <a:gd name="T40" fmla="*/ 6 w 85"/>
              <a:gd name="T41" fmla="*/ 6 h 93"/>
              <a:gd name="T42" fmla="*/ 9 w 85"/>
              <a:gd name="T43" fmla="*/ 4 h 93"/>
              <a:gd name="T44" fmla="*/ 75 w 85"/>
              <a:gd name="T45" fmla="*/ 4 h 93"/>
              <a:gd name="T46" fmla="*/ 79 w 85"/>
              <a:gd name="T47" fmla="*/ 6 h 93"/>
              <a:gd name="T48" fmla="*/ 80 w 85"/>
              <a:gd name="T49" fmla="*/ 9 h 93"/>
              <a:gd name="T50" fmla="*/ 80 w 85"/>
              <a:gd name="T51" fmla="*/ 61 h 93"/>
              <a:gd name="T52" fmla="*/ 82 w 85"/>
              <a:gd name="T53" fmla="*/ 72 h 93"/>
              <a:gd name="T54" fmla="*/ 3 w 85"/>
              <a:gd name="T55" fmla="*/ 72 h 93"/>
              <a:gd name="T56" fmla="*/ 1 w 85"/>
              <a:gd name="T57" fmla="*/ 72 h 93"/>
              <a:gd name="T58" fmla="*/ 1 w 85"/>
              <a:gd name="T59" fmla="*/ 74 h 93"/>
              <a:gd name="T60" fmla="*/ 1 w 85"/>
              <a:gd name="T61" fmla="*/ 91 h 93"/>
              <a:gd name="T62" fmla="*/ 1 w 85"/>
              <a:gd name="T63" fmla="*/ 92 h 93"/>
              <a:gd name="T64" fmla="*/ 3 w 85"/>
              <a:gd name="T65" fmla="*/ 93 h 93"/>
              <a:gd name="T66" fmla="*/ 82 w 85"/>
              <a:gd name="T67" fmla="*/ 93 h 93"/>
              <a:gd name="T68" fmla="*/ 84 w 85"/>
              <a:gd name="T69" fmla="*/ 92 h 93"/>
              <a:gd name="T70" fmla="*/ 84 w 85"/>
              <a:gd name="T71" fmla="*/ 91 h 93"/>
              <a:gd name="T72" fmla="*/ 84 w 85"/>
              <a:gd name="T73" fmla="*/ 74 h 93"/>
              <a:gd name="T74" fmla="*/ 84 w 85"/>
              <a:gd name="T75" fmla="*/ 72 h 93"/>
              <a:gd name="T76" fmla="*/ 82 w 85"/>
              <a:gd name="T77" fmla="*/ 72 h 93"/>
              <a:gd name="T78" fmla="*/ 79 w 85"/>
              <a:gd name="T79" fmla="*/ 88 h 93"/>
              <a:gd name="T80" fmla="*/ 5 w 85"/>
              <a:gd name="T81" fmla="*/ 88 h 93"/>
              <a:gd name="T82" fmla="*/ 5 w 85"/>
              <a:gd name="T83" fmla="*/ 77 h 93"/>
              <a:gd name="T84" fmla="*/ 79 w 85"/>
              <a:gd name="T85" fmla="*/ 77 h 93"/>
              <a:gd name="T86" fmla="*/ 79 w 85"/>
              <a:gd name="T87" fmla="*/ 88 h 93"/>
              <a:gd name="T88" fmla="*/ 10 w 85"/>
              <a:gd name="T89" fmla="*/ 86 h 93"/>
              <a:gd name="T90" fmla="*/ 47 w 85"/>
              <a:gd name="T91" fmla="*/ 86 h 93"/>
              <a:gd name="T92" fmla="*/ 48 w 85"/>
              <a:gd name="T93" fmla="*/ 86 h 93"/>
              <a:gd name="T94" fmla="*/ 49 w 85"/>
              <a:gd name="T95" fmla="*/ 84 h 93"/>
              <a:gd name="T96" fmla="*/ 49 w 85"/>
              <a:gd name="T97" fmla="*/ 81 h 93"/>
              <a:gd name="T98" fmla="*/ 48 w 85"/>
              <a:gd name="T99" fmla="*/ 80 h 93"/>
              <a:gd name="T100" fmla="*/ 47 w 85"/>
              <a:gd name="T101" fmla="*/ 79 h 93"/>
              <a:gd name="T102" fmla="*/ 10 w 85"/>
              <a:gd name="T103" fmla="*/ 79 h 93"/>
              <a:gd name="T104" fmla="*/ 8 w 85"/>
              <a:gd name="T105" fmla="*/ 80 h 93"/>
              <a:gd name="T106" fmla="*/ 7 w 85"/>
              <a:gd name="T107" fmla="*/ 81 h 93"/>
              <a:gd name="T108" fmla="*/ 7 w 85"/>
              <a:gd name="T109" fmla="*/ 84 h 93"/>
              <a:gd name="T110" fmla="*/ 8 w 85"/>
              <a:gd name="T111" fmla="*/ 86 h 93"/>
              <a:gd name="T112" fmla="*/ 10 w 85"/>
              <a:gd name="T113" fmla="*/ 8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5" h="93">
                <a:moveTo>
                  <a:pt x="82" y="2"/>
                </a:moveTo>
                <a:cubicBezTo>
                  <a:pt x="81" y="1"/>
                  <a:pt x="78" y="0"/>
                  <a:pt x="75" y="0"/>
                </a:cubicBezTo>
                <a:cubicBezTo>
                  <a:pt x="9" y="0"/>
                  <a:pt x="9" y="0"/>
                  <a:pt x="9" y="0"/>
                </a:cubicBezTo>
                <a:cubicBezTo>
                  <a:pt x="7" y="0"/>
                  <a:pt x="4" y="1"/>
                  <a:pt x="2" y="2"/>
                </a:cubicBezTo>
                <a:cubicBezTo>
                  <a:pt x="1" y="4"/>
                  <a:pt x="0" y="6"/>
                  <a:pt x="0" y="9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1" y="66"/>
                  <a:pt x="2" y="68"/>
                </a:cubicBezTo>
                <a:cubicBezTo>
                  <a:pt x="4" y="69"/>
                  <a:pt x="7" y="70"/>
                  <a:pt x="9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8" y="70"/>
                  <a:pt x="81" y="69"/>
                  <a:pt x="82" y="68"/>
                </a:cubicBezTo>
                <a:cubicBezTo>
                  <a:pt x="84" y="66"/>
                  <a:pt x="85" y="63"/>
                  <a:pt x="85" y="61"/>
                </a:cubicBezTo>
                <a:cubicBezTo>
                  <a:pt x="85" y="9"/>
                  <a:pt x="85" y="9"/>
                  <a:pt x="85" y="9"/>
                </a:cubicBezTo>
                <a:cubicBezTo>
                  <a:pt x="85" y="6"/>
                  <a:pt x="84" y="4"/>
                  <a:pt x="82" y="2"/>
                </a:cubicBezTo>
                <a:close/>
                <a:moveTo>
                  <a:pt x="80" y="61"/>
                </a:moveTo>
                <a:cubicBezTo>
                  <a:pt x="80" y="62"/>
                  <a:pt x="80" y="63"/>
                  <a:pt x="79" y="64"/>
                </a:cubicBezTo>
                <a:cubicBezTo>
                  <a:pt x="78" y="65"/>
                  <a:pt x="77" y="66"/>
                  <a:pt x="75" y="66"/>
                </a:cubicBezTo>
                <a:cubicBezTo>
                  <a:pt x="9" y="66"/>
                  <a:pt x="9" y="66"/>
                  <a:pt x="9" y="66"/>
                </a:cubicBezTo>
                <a:cubicBezTo>
                  <a:pt x="8" y="66"/>
                  <a:pt x="7" y="65"/>
                  <a:pt x="6" y="64"/>
                </a:cubicBezTo>
                <a:cubicBezTo>
                  <a:pt x="5" y="63"/>
                  <a:pt x="4" y="62"/>
                  <a:pt x="4" y="61"/>
                </a:cubicBezTo>
                <a:cubicBezTo>
                  <a:pt x="4" y="9"/>
                  <a:pt x="4" y="9"/>
                  <a:pt x="4" y="9"/>
                </a:cubicBezTo>
                <a:cubicBezTo>
                  <a:pt x="4" y="8"/>
                  <a:pt x="5" y="7"/>
                  <a:pt x="6" y="6"/>
                </a:cubicBezTo>
                <a:cubicBezTo>
                  <a:pt x="7" y="5"/>
                  <a:pt x="8" y="4"/>
                  <a:pt x="9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7" y="4"/>
                  <a:pt x="78" y="5"/>
                  <a:pt x="79" y="6"/>
                </a:cubicBezTo>
                <a:cubicBezTo>
                  <a:pt x="80" y="7"/>
                  <a:pt x="80" y="8"/>
                  <a:pt x="80" y="9"/>
                </a:cubicBezTo>
                <a:lnTo>
                  <a:pt x="80" y="61"/>
                </a:lnTo>
                <a:close/>
                <a:moveTo>
                  <a:pt x="82" y="72"/>
                </a:moveTo>
                <a:cubicBezTo>
                  <a:pt x="3" y="72"/>
                  <a:pt x="3" y="72"/>
                  <a:pt x="3" y="72"/>
                </a:cubicBezTo>
                <a:cubicBezTo>
                  <a:pt x="2" y="72"/>
                  <a:pt x="2" y="72"/>
                  <a:pt x="1" y="72"/>
                </a:cubicBezTo>
                <a:cubicBezTo>
                  <a:pt x="1" y="73"/>
                  <a:pt x="1" y="73"/>
                  <a:pt x="1" y="74"/>
                </a:cubicBezTo>
                <a:cubicBezTo>
                  <a:pt x="1" y="91"/>
                  <a:pt x="1" y="91"/>
                  <a:pt x="1" y="91"/>
                </a:cubicBezTo>
                <a:cubicBezTo>
                  <a:pt x="1" y="91"/>
                  <a:pt x="1" y="92"/>
                  <a:pt x="1" y="92"/>
                </a:cubicBezTo>
                <a:cubicBezTo>
                  <a:pt x="2" y="93"/>
                  <a:pt x="2" y="93"/>
                  <a:pt x="3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3" y="93"/>
                  <a:pt x="83" y="93"/>
                  <a:pt x="84" y="92"/>
                </a:cubicBezTo>
                <a:cubicBezTo>
                  <a:pt x="84" y="92"/>
                  <a:pt x="84" y="91"/>
                  <a:pt x="84" y="91"/>
                </a:cubicBezTo>
                <a:cubicBezTo>
                  <a:pt x="84" y="74"/>
                  <a:pt x="84" y="74"/>
                  <a:pt x="84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3" y="72"/>
                  <a:pt x="83" y="72"/>
                  <a:pt x="82" y="72"/>
                </a:cubicBezTo>
                <a:close/>
                <a:moveTo>
                  <a:pt x="79" y="88"/>
                </a:moveTo>
                <a:cubicBezTo>
                  <a:pt x="5" y="88"/>
                  <a:pt x="5" y="88"/>
                  <a:pt x="5" y="88"/>
                </a:cubicBezTo>
                <a:cubicBezTo>
                  <a:pt x="5" y="77"/>
                  <a:pt x="5" y="77"/>
                  <a:pt x="5" y="77"/>
                </a:cubicBezTo>
                <a:cubicBezTo>
                  <a:pt x="79" y="77"/>
                  <a:pt x="79" y="77"/>
                  <a:pt x="79" y="77"/>
                </a:cubicBezTo>
                <a:lnTo>
                  <a:pt x="79" y="88"/>
                </a:lnTo>
                <a:close/>
                <a:moveTo>
                  <a:pt x="10" y="86"/>
                </a:move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8" y="86"/>
                  <a:pt x="48" y="86"/>
                </a:cubicBezTo>
                <a:cubicBezTo>
                  <a:pt x="49" y="85"/>
                  <a:pt x="49" y="85"/>
                  <a:pt x="49" y="84"/>
                </a:cubicBezTo>
                <a:cubicBezTo>
                  <a:pt x="49" y="81"/>
                  <a:pt x="49" y="81"/>
                  <a:pt x="49" y="81"/>
                </a:cubicBezTo>
                <a:cubicBezTo>
                  <a:pt x="49" y="81"/>
                  <a:pt x="49" y="80"/>
                  <a:pt x="48" y="80"/>
                </a:cubicBezTo>
                <a:cubicBezTo>
                  <a:pt x="48" y="79"/>
                  <a:pt x="47" y="79"/>
                  <a:pt x="47" y="79"/>
                </a:cubicBezTo>
                <a:cubicBezTo>
                  <a:pt x="10" y="79"/>
                  <a:pt x="10" y="79"/>
                  <a:pt x="10" y="79"/>
                </a:cubicBezTo>
                <a:cubicBezTo>
                  <a:pt x="9" y="79"/>
                  <a:pt x="8" y="79"/>
                  <a:pt x="8" y="80"/>
                </a:cubicBezTo>
                <a:cubicBezTo>
                  <a:pt x="8" y="80"/>
                  <a:pt x="7" y="81"/>
                  <a:pt x="7" y="81"/>
                </a:cubicBezTo>
                <a:cubicBezTo>
                  <a:pt x="7" y="84"/>
                  <a:pt x="7" y="84"/>
                  <a:pt x="7" y="84"/>
                </a:cubicBezTo>
                <a:cubicBezTo>
                  <a:pt x="7" y="85"/>
                  <a:pt x="8" y="85"/>
                  <a:pt x="8" y="86"/>
                </a:cubicBezTo>
                <a:cubicBezTo>
                  <a:pt x="8" y="86"/>
                  <a:pt x="9" y="86"/>
                  <a:pt x="10" y="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38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476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214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952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3753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6491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229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1967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 panose="020F0502020204030204"/>
            </a:endParaRPr>
          </a:p>
        </p:txBody>
      </p:sp>
      <p:sp>
        <p:nvSpPr>
          <p:cNvPr id="58" name="Freeform 183"/>
          <p:cNvSpPr>
            <a:spLocks noEditPoints="1"/>
          </p:cNvSpPr>
          <p:nvPr/>
        </p:nvSpPr>
        <p:spPr bwMode="auto">
          <a:xfrm>
            <a:off x="1597881" y="2572349"/>
            <a:ext cx="439081" cy="443397"/>
          </a:xfrm>
          <a:custGeom>
            <a:avLst/>
            <a:gdLst>
              <a:gd name="T0" fmla="*/ 139 w 249"/>
              <a:gd name="T1" fmla="*/ 98 h 288"/>
              <a:gd name="T2" fmla="*/ 88 w 249"/>
              <a:gd name="T3" fmla="*/ 147 h 288"/>
              <a:gd name="T4" fmla="*/ 2 w 249"/>
              <a:gd name="T5" fmla="*/ 221 h 288"/>
              <a:gd name="T6" fmla="*/ 7 w 249"/>
              <a:gd name="T7" fmla="*/ 237 h 288"/>
              <a:gd name="T8" fmla="*/ 14 w 249"/>
              <a:gd name="T9" fmla="*/ 247 h 288"/>
              <a:gd name="T10" fmla="*/ 24 w 249"/>
              <a:gd name="T11" fmla="*/ 258 h 288"/>
              <a:gd name="T12" fmla="*/ 38 w 249"/>
              <a:gd name="T13" fmla="*/ 267 h 288"/>
              <a:gd name="T14" fmla="*/ 49 w 249"/>
              <a:gd name="T15" fmla="*/ 273 h 288"/>
              <a:gd name="T16" fmla="*/ 67 w 249"/>
              <a:gd name="T17" fmla="*/ 280 h 288"/>
              <a:gd name="T18" fmla="*/ 95 w 249"/>
              <a:gd name="T19" fmla="*/ 286 h 288"/>
              <a:gd name="T20" fmla="*/ 131 w 249"/>
              <a:gd name="T21" fmla="*/ 288 h 288"/>
              <a:gd name="T22" fmla="*/ 161 w 249"/>
              <a:gd name="T23" fmla="*/ 285 h 288"/>
              <a:gd name="T24" fmla="*/ 183 w 249"/>
              <a:gd name="T25" fmla="*/ 280 h 288"/>
              <a:gd name="T26" fmla="*/ 202 w 249"/>
              <a:gd name="T27" fmla="*/ 272 h 288"/>
              <a:gd name="T28" fmla="*/ 217 w 249"/>
              <a:gd name="T29" fmla="*/ 264 h 288"/>
              <a:gd name="T30" fmla="*/ 227 w 249"/>
              <a:gd name="T31" fmla="*/ 257 h 288"/>
              <a:gd name="T32" fmla="*/ 235 w 249"/>
              <a:gd name="T33" fmla="*/ 249 h 288"/>
              <a:gd name="T34" fmla="*/ 242 w 249"/>
              <a:gd name="T35" fmla="*/ 239 h 288"/>
              <a:gd name="T36" fmla="*/ 245 w 249"/>
              <a:gd name="T37" fmla="*/ 232 h 288"/>
              <a:gd name="T38" fmla="*/ 247 w 249"/>
              <a:gd name="T39" fmla="*/ 224 h 288"/>
              <a:gd name="T40" fmla="*/ 247 w 249"/>
              <a:gd name="T41" fmla="*/ 221 h 288"/>
              <a:gd name="T42" fmla="*/ 101 w 249"/>
              <a:gd name="T43" fmla="*/ 49 h 288"/>
              <a:gd name="T44" fmla="*/ 213 w 249"/>
              <a:gd name="T45" fmla="*/ 217 h 288"/>
              <a:gd name="T46" fmla="*/ 134 w 249"/>
              <a:gd name="T47" fmla="*/ 225 h 288"/>
              <a:gd name="T48" fmla="*/ 52 w 249"/>
              <a:gd name="T49" fmla="*/ 234 h 288"/>
              <a:gd name="T50" fmla="*/ 35 w 249"/>
              <a:gd name="T51" fmla="*/ 210 h 288"/>
              <a:gd name="T52" fmla="*/ 35 w 249"/>
              <a:gd name="T53" fmla="*/ 209 h 288"/>
              <a:gd name="T54" fmla="*/ 74 w 249"/>
              <a:gd name="T55" fmla="*/ 205 h 288"/>
              <a:gd name="T56" fmla="*/ 42 w 249"/>
              <a:gd name="T57" fmla="*/ 190 h 288"/>
              <a:gd name="T58" fmla="*/ 47 w 249"/>
              <a:gd name="T59" fmla="*/ 185 h 288"/>
              <a:gd name="T60" fmla="*/ 50 w 249"/>
              <a:gd name="T61" fmla="*/ 182 h 288"/>
              <a:gd name="T62" fmla="*/ 55 w 249"/>
              <a:gd name="T63" fmla="*/ 178 h 288"/>
              <a:gd name="T64" fmla="*/ 60 w 249"/>
              <a:gd name="T65" fmla="*/ 175 h 288"/>
              <a:gd name="T66" fmla="*/ 64 w 249"/>
              <a:gd name="T67" fmla="*/ 173 h 288"/>
              <a:gd name="T68" fmla="*/ 70 w 249"/>
              <a:gd name="T69" fmla="*/ 170 h 288"/>
              <a:gd name="T70" fmla="*/ 75 w 249"/>
              <a:gd name="T71" fmla="*/ 168 h 288"/>
              <a:gd name="T72" fmla="*/ 81 w 249"/>
              <a:gd name="T73" fmla="*/ 166 h 288"/>
              <a:gd name="T74" fmla="*/ 86 w 249"/>
              <a:gd name="T75" fmla="*/ 164 h 288"/>
              <a:gd name="T76" fmla="*/ 93 w 249"/>
              <a:gd name="T77" fmla="*/ 163 h 288"/>
              <a:gd name="T78" fmla="*/ 98 w 249"/>
              <a:gd name="T79" fmla="*/ 162 h 288"/>
              <a:gd name="T80" fmla="*/ 105 w 249"/>
              <a:gd name="T81" fmla="*/ 161 h 288"/>
              <a:gd name="T82" fmla="*/ 109 w 249"/>
              <a:gd name="T83" fmla="*/ 160 h 288"/>
              <a:gd name="T84" fmla="*/ 116 w 249"/>
              <a:gd name="T85" fmla="*/ 160 h 288"/>
              <a:gd name="T86" fmla="*/ 140 w 249"/>
              <a:gd name="T87" fmla="*/ 160 h 288"/>
              <a:gd name="T88" fmla="*/ 146 w 249"/>
              <a:gd name="T89" fmla="*/ 161 h 288"/>
              <a:gd name="T90" fmla="*/ 151 w 249"/>
              <a:gd name="T91" fmla="*/ 162 h 288"/>
              <a:gd name="T92" fmla="*/ 161 w 249"/>
              <a:gd name="T93" fmla="*/ 164 h 288"/>
              <a:gd name="T94" fmla="*/ 169 w 249"/>
              <a:gd name="T95" fmla="*/ 166 h 288"/>
              <a:gd name="T96" fmla="*/ 176 w 249"/>
              <a:gd name="T97" fmla="*/ 169 h 288"/>
              <a:gd name="T98" fmla="*/ 183 w 249"/>
              <a:gd name="T99" fmla="*/ 171 h 288"/>
              <a:gd name="T100" fmla="*/ 190 w 249"/>
              <a:gd name="T101" fmla="*/ 175 h 288"/>
              <a:gd name="T102" fmla="*/ 199 w 249"/>
              <a:gd name="T103" fmla="*/ 182 h 288"/>
              <a:gd name="T104" fmla="*/ 204 w 249"/>
              <a:gd name="T105" fmla="*/ 187 h 288"/>
              <a:gd name="T106" fmla="*/ 175 w 249"/>
              <a:gd name="T107" fmla="*/ 190 h 288"/>
              <a:gd name="T108" fmla="*/ 214 w 249"/>
              <a:gd name="T109" fmla="*/ 205 h 288"/>
              <a:gd name="T110" fmla="*/ 74 w 249"/>
              <a:gd name="T111" fmla="*/ 205 h 288"/>
              <a:gd name="T112" fmla="*/ 175 w 249"/>
              <a:gd name="T113" fmla="*/ 191 h 288"/>
              <a:gd name="T114" fmla="*/ 176 w 249"/>
              <a:gd name="T115" fmla="*/ 20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49" h="288">
                <a:moveTo>
                  <a:pt x="244" y="195"/>
                </a:moveTo>
                <a:cubicBezTo>
                  <a:pt x="240" y="186"/>
                  <a:pt x="233" y="179"/>
                  <a:pt x="224" y="172"/>
                </a:cubicBezTo>
                <a:cubicBezTo>
                  <a:pt x="216" y="166"/>
                  <a:pt x="207" y="161"/>
                  <a:pt x="196" y="156"/>
                </a:cubicBezTo>
                <a:cubicBezTo>
                  <a:pt x="186" y="152"/>
                  <a:pt x="174" y="149"/>
                  <a:pt x="162" y="147"/>
                </a:cubicBezTo>
                <a:cubicBezTo>
                  <a:pt x="154" y="145"/>
                  <a:pt x="145" y="145"/>
                  <a:pt x="136" y="144"/>
                </a:cubicBezTo>
                <a:cubicBezTo>
                  <a:pt x="139" y="98"/>
                  <a:pt x="139" y="98"/>
                  <a:pt x="139" y="98"/>
                </a:cubicBezTo>
                <a:cubicBezTo>
                  <a:pt x="160" y="93"/>
                  <a:pt x="176" y="73"/>
                  <a:pt x="176" y="50"/>
                </a:cubicBezTo>
                <a:cubicBezTo>
                  <a:pt x="176" y="22"/>
                  <a:pt x="153" y="0"/>
                  <a:pt x="126" y="0"/>
                </a:cubicBezTo>
                <a:cubicBezTo>
                  <a:pt x="98" y="0"/>
                  <a:pt x="76" y="22"/>
                  <a:pt x="76" y="50"/>
                </a:cubicBezTo>
                <a:cubicBezTo>
                  <a:pt x="76" y="73"/>
                  <a:pt x="91" y="92"/>
                  <a:pt x="112" y="98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105" y="144"/>
                  <a:pt x="96" y="145"/>
                  <a:pt x="88" y="147"/>
                </a:cubicBezTo>
                <a:cubicBezTo>
                  <a:pt x="76" y="149"/>
                  <a:pt x="64" y="152"/>
                  <a:pt x="54" y="156"/>
                </a:cubicBezTo>
                <a:cubicBezTo>
                  <a:pt x="43" y="161"/>
                  <a:pt x="33" y="166"/>
                  <a:pt x="25" y="172"/>
                </a:cubicBezTo>
                <a:cubicBezTo>
                  <a:pt x="16" y="179"/>
                  <a:pt x="10" y="186"/>
                  <a:pt x="6" y="195"/>
                </a:cubicBezTo>
                <a:cubicBezTo>
                  <a:pt x="2" y="203"/>
                  <a:pt x="0" y="212"/>
                  <a:pt x="2" y="221"/>
                </a:cubicBezTo>
                <a:cubicBezTo>
                  <a:pt x="2" y="221"/>
                  <a:pt x="2" y="221"/>
                  <a:pt x="2" y="221"/>
                </a:cubicBezTo>
                <a:cubicBezTo>
                  <a:pt x="2" y="221"/>
                  <a:pt x="2" y="221"/>
                  <a:pt x="2" y="221"/>
                </a:cubicBezTo>
                <a:cubicBezTo>
                  <a:pt x="3" y="224"/>
                  <a:pt x="3" y="224"/>
                  <a:pt x="3" y="224"/>
                </a:cubicBezTo>
                <a:cubicBezTo>
                  <a:pt x="4" y="227"/>
                  <a:pt x="4" y="227"/>
                  <a:pt x="4" y="227"/>
                </a:cubicBezTo>
                <a:cubicBezTo>
                  <a:pt x="4" y="229"/>
                  <a:pt x="4" y="230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6" y="234"/>
                  <a:pt x="6" y="235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8"/>
                  <a:pt x="7" y="238"/>
                  <a:pt x="7" y="238"/>
                </a:cubicBezTo>
                <a:cubicBezTo>
                  <a:pt x="8" y="239"/>
                  <a:pt x="9" y="241"/>
                  <a:pt x="10" y="242"/>
                </a:cubicBezTo>
                <a:cubicBezTo>
                  <a:pt x="10" y="242"/>
                  <a:pt x="10" y="242"/>
                  <a:pt x="10" y="242"/>
                </a:cubicBezTo>
                <a:cubicBezTo>
                  <a:pt x="10" y="243"/>
                  <a:pt x="10" y="243"/>
                  <a:pt x="10" y="243"/>
                </a:cubicBezTo>
                <a:cubicBezTo>
                  <a:pt x="11" y="244"/>
                  <a:pt x="13" y="246"/>
                  <a:pt x="14" y="247"/>
                </a:cubicBezTo>
                <a:cubicBezTo>
                  <a:pt x="14" y="247"/>
                  <a:pt x="14" y="247"/>
                  <a:pt x="14" y="247"/>
                </a:cubicBezTo>
                <a:cubicBezTo>
                  <a:pt x="14" y="248"/>
                  <a:pt x="14" y="248"/>
                  <a:pt x="14" y="248"/>
                </a:cubicBezTo>
                <a:cubicBezTo>
                  <a:pt x="15" y="249"/>
                  <a:pt x="17" y="251"/>
                  <a:pt x="18" y="252"/>
                </a:cubicBezTo>
                <a:cubicBezTo>
                  <a:pt x="18" y="253"/>
                  <a:pt x="19" y="253"/>
                  <a:pt x="19" y="253"/>
                </a:cubicBezTo>
                <a:cubicBezTo>
                  <a:pt x="20" y="254"/>
                  <a:pt x="22" y="256"/>
                  <a:pt x="23" y="257"/>
                </a:cubicBezTo>
                <a:cubicBezTo>
                  <a:pt x="24" y="258"/>
                  <a:pt x="24" y="258"/>
                  <a:pt x="24" y="258"/>
                </a:cubicBezTo>
                <a:cubicBezTo>
                  <a:pt x="24" y="258"/>
                  <a:pt x="24" y="258"/>
                  <a:pt x="24" y="258"/>
                </a:cubicBezTo>
                <a:cubicBezTo>
                  <a:pt x="26" y="259"/>
                  <a:pt x="28" y="261"/>
                  <a:pt x="30" y="262"/>
                </a:cubicBezTo>
                <a:cubicBezTo>
                  <a:pt x="30" y="262"/>
                  <a:pt x="30" y="262"/>
                  <a:pt x="30" y="262"/>
                </a:cubicBezTo>
                <a:cubicBezTo>
                  <a:pt x="30" y="262"/>
                  <a:pt x="30" y="262"/>
                  <a:pt x="30" y="262"/>
                </a:cubicBezTo>
                <a:cubicBezTo>
                  <a:pt x="32" y="264"/>
                  <a:pt x="34" y="265"/>
                  <a:pt x="36" y="266"/>
                </a:cubicBezTo>
                <a:cubicBezTo>
                  <a:pt x="37" y="267"/>
                  <a:pt x="38" y="267"/>
                  <a:pt x="38" y="267"/>
                </a:cubicBezTo>
                <a:cubicBezTo>
                  <a:pt x="38" y="268"/>
                  <a:pt x="38" y="268"/>
                  <a:pt x="38" y="268"/>
                </a:cubicBezTo>
                <a:cubicBezTo>
                  <a:pt x="39" y="268"/>
                  <a:pt x="39" y="268"/>
                  <a:pt x="39" y="268"/>
                </a:cubicBezTo>
                <a:cubicBezTo>
                  <a:pt x="39" y="268"/>
                  <a:pt x="40" y="268"/>
                  <a:pt x="40" y="268"/>
                </a:cubicBezTo>
                <a:cubicBezTo>
                  <a:pt x="42" y="270"/>
                  <a:pt x="45" y="271"/>
                  <a:pt x="48" y="273"/>
                </a:cubicBezTo>
                <a:cubicBezTo>
                  <a:pt x="48" y="273"/>
                  <a:pt x="48" y="273"/>
                  <a:pt x="48" y="273"/>
                </a:cubicBezTo>
                <a:cubicBezTo>
                  <a:pt x="49" y="273"/>
                  <a:pt x="49" y="273"/>
                  <a:pt x="49" y="273"/>
                </a:cubicBezTo>
                <a:cubicBezTo>
                  <a:pt x="51" y="274"/>
                  <a:pt x="54" y="275"/>
                  <a:pt x="57" y="276"/>
                </a:cubicBezTo>
                <a:cubicBezTo>
                  <a:pt x="57" y="276"/>
                  <a:pt x="57" y="276"/>
                  <a:pt x="57" y="276"/>
                </a:cubicBezTo>
                <a:cubicBezTo>
                  <a:pt x="58" y="277"/>
                  <a:pt x="58" y="277"/>
                  <a:pt x="58" y="277"/>
                </a:cubicBezTo>
                <a:cubicBezTo>
                  <a:pt x="61" y="278"/>
                  <a:pt x="64" y="279"/>
                  <a:pt x="67" y="280"/>
                </a:cubicBezTo>
                <a:cubicBezTo>
                  <a:pt x="67" y="280"/>
                  <a:pt x="67" y="280"/>
                  <a:pt x="67" y="280"/>
                </a:cubicBezTo>
                <a:cubicBezTo>
                  <a:pt x="67" y="280"/>
                  <a:pt x="67" y="280"/>
                  <a:pt x="67" y="280"/>
                </a:cubicBezTo>
                <a:cubicBezTo>
                  <a:pt x="71" y="281"/>
                  <a:pt x="74" y="282"/>
                  <a:pt x="77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81" y="284"/>
                  <a:pt x="85" y="284"/>
                  <a:pt x="89" y="285"/>
                </a:cubicBezTo>
                <a:cubicBezTo>
                  <a:pt x="89" y="285"/>
                  <a:pt x="89" y="285"/>
                  <a:pt x="89" y="285"/>
                </a:cubicBezTo>
                <a:cubicBezTo>
                  <a:pt x="91" y="285"/>
                  <a:pt x="92" y="286"/>
                  <a:pt x="94" y="286"/>
                </a:cubicBezTo>
                <a:cubicBezTo>
                  <a:pt x="94" y="286"/>
                  <a:pt x="94" y="286"/>
                  <a:pt x="95" y="286"/>
                </a:cubicBezTo>
                <a:cubicBezTo>
                  <a:pt x="96" y="286"/>
                  <a:pt x="98" y="286"/>
                  <a:pt x="100" y="287"/>
                </a:cubicBezTo>
                <a:cubicBezTo>
                  <a:pt x="100" y="287"/>
                  <a:pt x="101" y="287"/>
                  <a:pt x="101" y="287"/>
                </a:cubicBezTo>
                <a:cubicBezTo>
                  <a:pt x="104" y="287"/>
                  <a:pt x="108" y="288"/>
                  <a:pt x="112" y="288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17" y="288"/>
                  <a:pt x="121" y="288"/>
                  <a:pt x="125" y="288"/>
                </a:cubicBezTo>
                <a:cubicBezTo>
                  <a:pt x="127" y="288"/>
                  <a:pt x="129" y="288"/>
                  <a:pt x="131" y="288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33" y="288"/>
                  <a:pt x="135" y="288"/>
                  <a:pt x="137" y="288"/>
                </a:cubicBezTo>
                <a:cubicBezTo>
                  <a:pt x="137" y="288"/>
                  <a:pt x="137" y="288"/>
                  <a:pt x="137" y="288"/>
                </a:cubicBezTo>
                <a:cubicBezTo>
                  <a:pt x="141" y="288"/>
                  <a:pt x="145" y="287"/>
                  <a:pt x="149" y="287"/>
                </a:cubicBezTo>
                <a:cubicBezTo>
                  <a:pt x="150" y="287"/>
                  <a:pt x="150" y="287"/>
                  <a:pt x="150" y="287"/>
                </a:cubicBezTo>
                <a:cubicBezTo>
                  <a:pt x="153" y="286"/>
                  <a:pt x="157" y="286"/>
                  <a:pt x="161" y="285"/>
                </a:cubicBezTo>
                <a:cubicBezTo>
                  <a:pt x="161" y="285"/>
                  <a:pt x="161" y="285"/>
                  <a:pt x="161" y="285"/>
                </a:cubicBezTo>
                <a:cubicBezTo>
                  <a:pt x="165" y="284"/>
                  <a:pt x="169" y="284"/>
                  <a:pt x="172" y="283"/>
                </a:cubicBezTo>
                <a:cubicBezTo>
                  <a:pt x="172" y="283"/>
                  <a:pt x="172" y="283"/>
                  <a:pt x="172" y="283"/>
                </a:cubicBezTo>
                <a:cubicBezTo>
                  <a:pt x="172" y="283"/>
                  <a:pt x="172" y="283"/>
                  <a:pt x="172" y="283"/>
                </a:cubicBezTo>
                <a:cubicBezTo>
                  <a:pt x="176" y="282"/>
                  <a:pt x="179" y="281"/>
                  <a:pt x="182" y="280"/>
                </a:cubicBezTo>
                <a:cubicBezTo>
                  <a:pt x="183" y="280"/>
                  <a:pt x="183" y="280"/>
                  <a:pt x="183" y="280"/>
                </a:cubicBezTo>
                <a:cubicBezTo>
                  <a:pt x="184" y="279"/>
                  <a:pt x="184" y="279"/>
                  <a:pt x="184" y="279"/>
                </a:cubicBezTo>
                <a:cubicBezTo>
                  <a:pt x="187" y="278"/>
                  <a:pt x="189" y="278"/>
                  <a:pt x="191" y="277"/>
                </a:cubicBezTo>
                <a:cubicBezTo>
                  <a:pt x="192" y="277"/>
                  <a:pt x="193" y="276"/>
                  <a:pt x="194" y="276"/>
                </a:cubicBezTo>
                <a:cubicBezTo>
                  <a:pt x="196" y="275"/>
                  <a:pt x="198" y="274"/>
                  <a:pt x="200" y="273"/>
                </a:cubicBezTo>
                <a:cubicBezTo>
                  <a:pt x="200" y="273"/>
                  <a:pt x="200" y="273"/>
                  <a:pt x="200" y="273"/>
                </a:cubicBezTo>
                <a:cubicBezTo>
                  <a:pt x="201" y="273"/>
                  <a:pt x="202" y="273"/>
                  <a:pt x="202" y="272"/>
                </a:cubicBezTo>
                <a:cubicBezTo>
                  <a:pt x="205" y="271"/>
                  <a:pt x="207" y="270"/>
                  <a:pt x="209" y="269"/>
                </a:cubicBezTo>
                <a:cubicBezTo>
                  <a:pt x="210" y="268"/>
                  <a:pt x="211" y="268"/>
                  <a:pt x="212" y="267"/>
                </a:cubicBezTo>
                <a:cubicBezTo>
                  <a:pt x="213" y="267"/>
                  <a:pt x="213" y="267"/>
                  <a:pt x="213" y="267"/>
                </a:cubicBezTo>
                <a:cubicBezTo>
                  <a:pt x="213" y="266"/>
                  <a:pt x="213" y="266"/>
                  <a:pt x="213" y="266"/>
                </a:cubicBezTo>
                <a:cubicBezTo>
                  <a:pt x="215" y="266"/>
                  <a:pt x="216" y="265"/>
                  <a:pt x="217" y="264"/>
                </a:cubicBezTo>
                <a:cubicBezTo>
                  <a:pt x="217" y="264"/>
                  <a:pt x="217" y="264"/>
                  <a:pt x="217" y="264"/>
                </a:cubicBezTo>
                <a:cubicBezTo>
                  <a:pt x="219" y="263"/>
                  <a:pt x="220" y="262"/>
                  <a:pt x="221" y="261"/>
                </a:cubicBezTo>
                <a:cubicBezTo>
                  <a:pt x="221" y="261"/>
                  <a:pt x="221" y="261"/>
                  <a:pt x="221" y="261"/>
                </a:cubicBezTo>
                <a:cubicBezTo>
                  <a:pt x="222" y="261"/>
                  <a:pt x="222" y="261"/>
                  <a:pt x="222" y="261"/>
                </a:cubicBezTo>
                <a:cubicBezTo>
                  <a:pt x="223" y="260"/>
                  <a:pt x="225" y="259"/>
                  <a:pt x="226" y="258"/>
                </a:cubicBezTo>
                <a:cubicBezTo>
                  <a:pt x="226" y="257"/>
                  <a:pt x="226" y="257"/>
                  <a:pt x="226" y="257"/>
                </a:cubicBezTo>
                <a:cubicBezTo>
                  <a:pt x="227" y="257"/>
                  <a:pt x="227" y="257"/>
                  <a:pt x="227" y="257"/>
                </a:cubicBezTo>
                <a:cubicBezTo>
                  <a:pt x="228" y="256"/>
                  <a:pt x="229" y="255"/>
                  <a:pt x="230" y="253"/>
                </a:cubicBezTo>
                <a:cubicBezTo>
                  <a:pt x="231" y="253"/>
                  <a:pt x="231" y="253"/>
                  <a:pt x="231" y="253"/>
                </a:cubicBezTo>
                <a:cubicBezTo>
                  <a:pt x="231" y="253"/>
                  <a:pt x="231" y="253"/>
                  <a:pt x="231" y="253"/>
                </a:cubicBezTo>
                <a:cubicBezTo>
                  <a:pt x="232" y="252"/>
                  <a:pt x="233" y="250"/>
                  <a:pt x="234" y="249"/>
                </a:cubicBezTo>
                <a:cubicBezTo>
                  <a:pt x="235" y="249"/>
                  <a:pt x="235" y="249"/>
                  <a:pt x="235" y="249"/>
                </a:cubicBezTo>
                <a:cubicBezTo>
                  <a:pt x="235" y="249"/>
                  <a:pt x="235" y="249"/>
                  <a:pt x="235" y="249"/>
                </a:cubicBezTo>
                <a:cubicBezTo>
                  <a:pt x="236" y="248"/>
                  <a:pt x="237" y="247"/>
                  <a:pt x="238" y="245"/>
                </a:cubicBezTo>
                <a:cubicBezTo>
                  <a:pt x="238" y="245"/>
                  <a:pt x="238" y="244"/>
                  <a:pt x="238" y="244"/>
                </a:cubicBezTo>
                <a:cubicBezTo>
                  <a:pt x="239" y="244"/>
                  <a:pt x="239" y="243"/>
                  <a:pt x="239" y="243"/>
                </a:cubicBezTo>
                <a:cubicBezTo>
                  <a:pt x="240" y="242"/>
                  <a:pt x="240" y="242"/>
                  <a:pt x="240" y="242"/>
                </a:cubicBezTo>
                <a:cubicBezTo>
                  <a:pt x="240" y="241"/>
                  <a:pt x="241" y="241"/>
                  <a:pt x="241" y="240"/>
                </a:cubicBezTo>
                <a:cubicBezTo>
                  <a:pt x="241" y="240"/>
                  <a:pt x="241" y="239"/>
                  <a:pt x="242" y="239"/>
                </a:cubicBezTo>
                <a:cubicBezTo>
                  <a:pt x="242" y="238"/>
                  <a:pt x="242" y="238"/>
                  <a:pt x="242" y="238"/>
                </a:cubicBezTo>
                <a:cubicBezTo>
                  <a:pt x="243" y="237"/>
                  <a:pt x="243" y="237"/>
                  <a:pt x="243" y="236"/>
                </a:cubicBezTo>
                <a:cubicBezTo>
                  <a:pt x="243" y="236"/>
                  <a:pt x="243" y="236"/>
                  <a:pt x="243" y="236"/>
                </a:cubicBezTo>
                <a:cubicBezTo>
                  <a:pt x="243" y="236"/>
                  <a:pt x="243" y="235"/>
                  <a:pt x="243" y="235"/>
                </a:cubicBezTo>
                <a:cubicBezTo>
                  <a:pt x="244" y="234"/>
                  <a:pt x="244" y="234"/>
                  <a:pt x="244" y="233"/>
                </a:cubicBezTo>
                <a:cubicBezTo>
                  <a:pt x="245" y="232"/>
                  <a:pt x="245" y="232"/>
                  <a:pt x="245" y="232"/>
                </a:cubicBezTo>
                <a:cubicBezTo>
                  <a:pt x="245" y="232"/>
                  <a:pt x="245" y="232"/>
                  <a:pt x="245" y="232"/>
                </a:cubicBezTo>
                <a:cubicBezTo>
                  <a:pt x="245" y="231"/>
                  <a:pt x="245" y="231"/>
                  <a:pt x="245" y="230"/>
                </a:cubicBezTo>
                <a:cubicBezTo>
                  <a:pt x="245" y="230"/>
                  <a:pt x="245" y="230"/>
                  <a:pt x="245" y="230"/>
                </a:cubicBezTo>
                <a:cubicBezTo>
                  <a:pt x="246" y="229"/>
                  <a:pt x="246" y="229"/>
                  <a:pt x="246" y="229"/>
                </a:cubicBezTo>
                <a:cubicBezTo>
                  <a:pt x="246" y="229"/>
                  <a:pt x="246" y="228"/>
                  <a:pt x="246" y="227"/>
                </a:cubicBezTo>
                <a:cubicBezTo>
                  <a:pt x="247" y="224"/>
                  <a:pt x="247" y="224"/>
                  <a:pt x="247" y="224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9" y="212"/>
                  <a:pt x="248" y="203"/>
                  <a:pt x="244" y="195"/>
                </a:cubicBezTo>
                <a:close/>
                <a:moveTo>
                  <a:pt x="101" y="49"/>
                </a:moveTo>
                <a:cubicBezTo>
                  <a:pt x="94" y="46"/>
                  <a:pt x="90" y="38"/>
                  <a:pt x="93" y="30"/>
                </a:cubicBezTo>
                <a:cubicBezTo>
                  <a:pt x="96" y="22"/>
                  <a:pt x="104" y="17"/>
                  <a:pt x="111" y="20"/>
                </a:cubicBezTo>
                <a:cubicBezTo>
                  <a:pt x="118" y="23"/>
                  <a:pt x="122" y="31"/>
                  <a:pt x="119" y="39"/>
                </a:cubicBezTo>
                <a:cubicBezTo>
                  <a:pt x="116" y="47"/>
                  <a:pt x="108" y="51"/>
                  <a:pt x="101" y="49"/>
                </a:cubicBezTo>
                <a:close/>
                <a:moveTo>
                  <a:pt x="116" y="254"/>
                </a:moveTo>
                <a:cubicBezTo>
                  <a:pt x="116" y="254"/>
                  <a:pt x="116" y="254"/>
                  <a:pt x="116" y="254"/>
                </a:cubicBezTo>
                <a:cubicBezTo>
                  <a:pt x="116" y="252"/>
                  <a:pt x="116" y="252"/>
                  <a:pt x="116" y="252"/>
                </a:cubicBezTo>
                <a:lnTo>
                  <a:pt x="116" y="254"/>
                </a:lnTo>
                <a:close/>
                <a:moveTo>
                  <a:pt x="215" y="212"/>
                </a:moveTo>
                <a:cubicBezTo>
                  <a:pt x="214" y="213"/>
                  <a:pt x="214" y="215"/>
                  <a:pt x="213" y="217"/>
                </a:cubicBezTo>
                <a:cubicBezTo>
                  <a:pt x="210" y="223"/>
                  <a:pt x="205" y="229"/>
                  <a:pt x="198" y="234"/>
                </a:cubicBezTo>
                <a:cubicBezTo>
                  <a:pt x="191" y="239"/>
                  <a:pt x="182" y="244"/>
                  <a:pt x="171" y="247"/>
                </a:cubicBezTo>
                <a:cubicBezTo>
                  <a:pt x="160" y="251"/>
                  <a:pt x="148" y="253"/>
                  <a:pt x="135" y="254"/>
                </a:cubicBezTo>
                <a:cubicBezTo>
                  <a:pt x="134" y="225"/>
                  <a:pt x="134" y="225"/>
                  <a:pt x="134" y="225"/>
                </a:cubicBezTo>
                <a:cubicBezTo>
                  <a:pt x="134" y="225"/>
                  <a:pt x="134" y="225"/>
                  <a:pt x="134" y="225"/>
                </a:cubicBezTo>
                <a:cubicBezTo>
                  <a:pt x="134" y="225"/>
                  <a:pt x="134" y="225"/>
                  <a:pt x="134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5" y="254"/>
                  <a:pt x="115" y="254"/>
                  <a:pt x="115" y="254"/>
                </a:cubicBezTo>
                <a:cubicBezTo>
                  <a:pt x="102" y="253"/>
                  <a:pt x="90" y="251"/>
                  <a:pt x="79" y="247"/>
                </a:cubicBezTo>
                <a:cubicBezTo>
                  <a:pt x="68" y="244"/>
                  <a:pt x="59" y="240"/>
                  <a:pt x="52" y="234"/>
                </a:cubicBezTo>
                <a:cubicBezTo>
                  <a:pt x="45" y="229"/>
                  <a:pt x="40" y="223"/>
                  <a:pt x="37" y="217"/>
                </a:cubicBezTo>
                <a:cubicBezTo>
                  <a:pt x="36" y="215"/>
                  <a:pt x="35" y="213"/>
                  <a:pt x="35" y="212"/>
                </a:cubicBezTo>
                <a:cubicBezTo>
                  <a:pt x="35" y="211"/>
                  <a:pt x="35" y="211"/>
                  <a:pt x="35" y="211"/>
                </a:cubicBezTo>
                <a:cubicBezTo>
                  <a:pt x="35" y="211"/>
                  <a:pt x="35" y="211"/>
                  <a:pt x="35" y="211"/>
                </a:cubicBezTo>
                <a:cubicBezTo>
                  <a:pt x="35" y="211"/>
                  <a:pt x="35" y="211"/>
                  <a:pt x="35" y="211"/>
                </a:cubicBezTo>
                <a:cubicBezTo>
                  <a:pt x="35" y="211"/>
                  <a:pt x="35" y="210"/>
                  <a:pt x="35" y="210"/>
                </a:cubicBezTo>
                <a:cubicBezTo>
                  <a:pt x="35" y="210"/>
                  <a:pt x="35" y="210"/>
                  <a:pt x="35" y="210"/>
                </a:cubicBezTo>
                <a:cubicBezTo>
                  <a:pt x="35" y="210"/>
                  <a:pt x="35" y="210"/>
                  <a:pt x="35" y="210"/>
                </a:cubicBezTo>
                <a:cubicBezTo>
                  <a:pt x="35" y="210"/>
                  <a:pt x="35" y="210"/>
                  <a:pt x="35" y="209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5" y="208"/>
                  <a:pt x="35" y="208"/>
                  <a:pt x="35" y="207"/>
                </a:cubicBezTo>
                <a:cubicBezTo>
                  <a:pt x="35" y="207"/>
                  <a:pt x="35" y="207"/>
                  <a:pt x="35" y="207"/>
                </a:cubicBezTo>
                <a:cubicBezTo>
                  <a:pt x="35" y="207"/>
                  <a:pt x="35" y="207"/>
                  <a:pt x="35" y="207"/>
                </a:cubicBezTo>
                <a:cubicBezTo>
                  <a:pt x="35" y="207"/>
                  <a:pt x="35" y="206"/>
                  <a:pt x="35" y="206"/>
                </a:cubicBezTo>
                <a:cubicBezTo>
                  <a:pt x="35" y="206"/>
                  <a:pt x="35" y="205"/>
                  <a:pt x="35" y="205"/>
                </a:cubicBezTo>
                <a:cubicBezTo>
                  <a:pt x="74" y="205"/>
                  <a:pt x="74" y="205"/>
                  <a:pt x="74" y="205"/>
                </a:cubicBezTo>
                <a:cubicBezTo>
                  <a:pt x="74" y="205"/>
                  <a:pt x="74" y="205"/>
                  <a:pt x="74" y="205"/>
                </a:cubicBezTo>
                <a:cubicBezTo>
                  <a:pt x="74" y="205"/>
                  <a:pt x="74" y="205"/>
                  <a:pt x="74" y="205"/>
                </a:cubicBezTo>
                <a:cubicBezTo>
                  <a:pt x="76" y="191"/>
                  <a:pt x="76" y="191"/>
                  <a:pt x="76" y="191"/>
                </a:cubicBezTo>
                <a:cubicBezTo>
                  <a:pt x="76" y="190"/>
                  <a:pt x="76" y="190"/>
                  <a:pt x="76" y="190"/>
                </a:cubicBezTo>
                <a:cubicBezTo>
                  <a:pt x="76" y="190"/>
                  <a:pt x="76" y="190"/>
                  <a:pt x="76" y="190"/>
                </a:cubicBezTo>
                <a:cubicBezTo>
                  <a:pt x="42" y="190"/>
                  <a:pt x="42" y="190"/>
                  <a:pt x="42" y="190"/>
                </a:cubicBezTo>
                <a:cubicBezTo>
                  <a:pt x="42" y="190"/>
                  <a:pt x="42" y="190"/>
                  <a:pt x="42" y="190"/>
                </a:cubicBezTo>
                <a:cubicBezTo>
                  <a:pt x="43" y="190"/>
                  <a:pt x="43" y="189"/>
                  <a:pt x="43" y="189"/>
                </a:cubicBezTo>
                <a:cubicBezTo>
                  <a:pt x="43" y="189"/>
                  <a:pt x="44" y="189"/>
                  <a:pt x="44" y="188"/>
                </a:cubicBezTo>
                <a:cubicBezTo>
                  <a:pt x="44" y="188"/>
                  <a:pt x="44" y="188"/>
                  <a:pt x="45" y="187"/>
                </a:cubicBezTo>
                <a:cubicBezTo>
                  <a:pt x="45" y="187"/>
                  <a:pt x="45" y="187"/>
                  <a:pt x="46" y="186"/>
                </a:cubicBezTo>
                <a:cubicBezTo>
                  <a:pt x="46" y="186"/>
                  <a:pt x="46" y="186"/>
                  <a:pt x="47" y="185"/>
                </a:cubicBezTo>
                <a:cubicBezTo>
                  <a:pt x="47" y="185"/>
                  <a:pt x="47" y="185"/>
                  <a:pt x="47" y="185"/>
                </a:cubicBezTo>
                <a:cubicBezTo>
                  <a:pt x="47" y="185"/>
                  <a:pt x="47" y="185"/>
                  <a:pt x="47" y="185"/>
                </a:cubicBezTo>
                <a:cubicBezTo>
                  <a:pt x="47" y="184"/>
                  <a:pt x="47" y="184"/>
                  <a:pt x="47" y="184"/>
                </a:cubicBezTo>
                <a:cubicBezTo>
                  <a:pt x="48" y="184"/>
                  <a:pt x="48" y="184"/>
                  <a:pt x="48" y="184"/>
                </a:cubicBezTo>
                <a:cubicBezTo>
                  <a:pt x="48" y="184"/>
                  <a:pt x="48" y="184"/>
                  <a:pt x="49" y="183"/>
                </a:cubicBezTo>
                <a:cubicBezTo>
                  <a:pt x="49" y="183"/>
                  <a:pt x="49" y="183"/>
                  <a:pt x="50" y="182"/>
                </a:cubicBezTo>
                <a:cubicBezTo>
                  <a:pt x="50" y="182"/>
                  <a:pt x="51" y="182"/>
                  <a:pt x="51" y="181"/>
                </a:cubicBezTo>
                <a:cubicBezTo>
                  <a:pt x="51" y="181"/>
                  <a:pt x="51" y="181"/>
                  <a:pt x="51" y="181"/>
                </a:cubicBezTo>
                <a:cubicBezTo>
                  <a:pt x="51" y="181"/>
                  <a:pt x="51" y="181"/>
                  <a:pt x="51" y="181"/>
                </a:cubicBezTo>
                <a:cubicBezTo>
                  <a:pt x="52" y="181"/>
                  <a:pt x="52" y="181"/>
                  <a:pt x="52" y="180"/>
                </a:cubicBezTo>
                <a:cubicBezTo>
                  <a:pt x="53" y="180"/>
                  <a:pt x="53" y="180"/>
                  <a:pt x="54" y="179"/>
                </a:cubicBezTo>
                <a:cubicBezTo>
                  <a:pt x="54" y="179"/>
                  <a:pt x="55" y="179"/>
                  <a:pt x="55" y="178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5" y="178"/>
                  <a:pt x="56" y="178"/>
                  <a:pt x="56" y="178"/>
                </a:cubicBezTo>
                <a:cubicBezTo>
                  <a:pt x="56" y="178"/>
                  <a:pt x="56" y="177"/>
                  <a:pt x="57" y="177"/>
                </a:cubicBezTo>
                <a:cubicBezTo>
                  <a:pt x="57" y="177"/>
                  <a:pt x="58" y="176"/>
                  <a:pt x="59" y="176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2" y="174"/>
                  <a:pt x="63" y="174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65" y="173"/>
                  <a:pt x="65" y="172"/>
                  <a:pt x="65" y="172"/>
                </a:cubicBezTo>
                <a:cubicBezTo>
                  <a:pt x="66" y="172"/>
                  <a:pt x="66" y="172"/>
                  <a:pt x="66" y="172"/>
                </a:cubicBezTo>
                <a:cubicBezTo>
                  <a:pt x="66" y="172"/>
                  <a:pt x="66" y="172"/>
                  <a:pt x="66" y="172"/>
                </a:cubicBezTo>
                <a:cubicBezTo>
                  <a:pt x="66" y="172"/>
                  <a:pt x="67" y="172"/>
                  <a:pt x="67" y="171"/>
                </a:cubicBezTo>
                <a:cubicBezTo>
                  <a:pt x="68" y="171"/>
                  <a:pt x="68" y="171"/>
                  <a:pt x="69" y="171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2" y="169"/>
                  <a:pt x="73" y="169"/>
                  <a:pt x="74" y="168"/>
                </a:cubicBezTo>
                <a:cubicBezTo>
                  <a:pt x="75" y="168"/>
                  <a:pt x="75" y="168"/>
                  <a:pt x="75" y="168"/>
                </a:cubicBezTo>
                <a:cubicBezTo>
                  <a:pt x="75" y="168"/>
                  <a:pt x="75" y="168"/>
                  <a:pt x="75" y="168"/>
                </a:cubicBezTo>
                <a:cubicBezTo>
                  <a:pt x="75" y="168"/>
                  <a:pt x="76" y="168"/>
                  <a:pt x="76" y="168"/>
                </a:cubicBezTo>
                <a:cubicBezTo>
                  <a:pt x="76" y="168"/>
                  <a:pt x="76" y="168"/>
                  <a:pt x="76" y="168"/>
                </a:cubicBezTo>
                <a:cubicBezTo>
                  <a:pt x="77" y="167"/>
                  <a:pt x="77" y="167"/>
                  <a:pt x="77" y="167"/>
                </a:cubicBezTo>
                <a:cubicBezTo>
                  <a:pt x="78" y="167"/>
                  <a:pt x="79" y="167"/>
                  <a:pt x="80" y="166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6"/>
                  <a:pt x="81" y="166"/>
                  <a:pt x="81" y="166"/>
                </a:cubicBezTo>
                <a:cubicBezTo>
                  <a:pt x="81" y="166"/>
                  <a:pt x="81" y="166"/>
                  <a:pt x="8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83" y="166"/>
                  <a:pt x="83" y="166"/>
                  <a:pt x="83" y="166"/>
                </a:cubicBezTo>
                <a:cubicBezTo>
                  <a:pt x="84" y="165"/>
                  <a:pt x="85" y="165"/>
                  <a:pt x="85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87" y="164"/>
                  <a:pt x="87" y="164"/>
                  <a:pt x="8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9" y="164"/>
                  <a:pt x="89" y="164"/>
                  <a:pt x="89" y="164"/>
                </a:cubicBezTo>
                <a:cubicBezTo>
                  <a:pt x="90" y="163"/>
                  <a:pt x="91" y="163"/>
                  <a:pt x="92" y="163"/>
                </a:cubicBezTo>
                <a:cubicBezTo>
                  <a:pt x="92" y="163"/>
                  <a:pt x="92" y="163"/>
                  <a:pt x="92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5" y="162"/>
                  <a:pt x="96" y="162"/>
                  <a:pt x="98" y="162"/>
                </a:cubicBezTo>
                <a:cubicBezTo>
                  <a:pt x="98" y="162"/>
                  <a:pt x="98" y="162"/>
                  <a:pt x="98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1" y="161"/>
                  <a:pt x="101" y="161"/>
                  <a:pt x="102" y="161"/>
                </a:cubicBezTo>
                <a:cubicBezTo>
                  <a:pt x="103" y="161"/>
                  <a:pt x="104" y="161"/>
                  <a:pt x="104" y="161"/>
                </a:cubicBezTo>
                <a:cubicBezTo>
                  <a:pt x="105" y="161"/>
                  <a:pt x="105" y="161"/>
                  <a:pt x="105" y="161"/>
                </a:cubicBezTo>
                <a:cubicBezTo>
                  <a:pt x="105" y="161"/>
                  <a:pt x="105" y="161"/>
                  <a:pt x="105" y="161"/>
                </a:cubicBezTo>
                <a:cubicBezTo>
                  <a:pt x="105" y="161"/>
                  <a:pt x="105" y="161"/>
                  <a:pt x="105" y="161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7" y="161"/>
                  <a:pt x="107" y="161"/>
                  <a:pt x="107" y="161"/>
                </a:cubicBezTo>
                <a:cubicBezTo>
                  <a:pt x="107" y="161"/>
                  <a:pt x="108" y="160"/>
                  <a:pt x="109" y="160"/>
                </a:cubicBezTo>
                <a:cubicBezTo>
                  <a:pt x="110" y="160"/>
                  <a:pt x="111" y="160"/>
                  <a:pt x="111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13" y="160"/>
                  <a:pt x="113" y="160"/>
                  <a:pt x="113" y="160"/>
                </a:cubicBezTo>
                <a:cubicBezTo>
                  <a:pt x="114" y="160"/>
                  <a:pt x="114" y="160"/>
                  <a:pt x="115" y="160"/>
                </a:cubicBezTo>
                <a:cubicBezTo>
                  <a:pt x="115" y="160"/>
                  <a:pt x="115" y="160"/>
                  <a:pt x="116" y="160"/>
                </a:cubicBezTo>
                <a:cubicBezTo>
                  <a:pt x="118" y="200"/>
                  <a:pt x="118" y="200"/>
                  <a:pt x="118" y="200"/>
                </a:cubicBezTo>
                <a:cubicBezTo>
                  <a:pt x="133" y="200"/>
                  <a:pt x="133" y="200"/>
                  <a:pt x="133" y="200"/>
                </a:cubicBezTo>
                <a:cubicBezTo>
                  <a:pt x="135" y="160"/>
                  <a:pt x="135" y="160"/>
                  <a:pt x="135" y="160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8" y="160"/>
                  <a:pt x="138" y="160"/>
                  <a:pt x="138" y="160"/>
                </a:cubicBezTo>
                <a:cubicBezTo>
                  <a:pt x="139" y="160"/>
                  <a:pt x="139" y="160"/>
                  <a:pt x="140" y="16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42" y="161"/>
                  <a:pt x="143" y="161"/>
                  <a:pt x="143" y="1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1"/>
                  <a:pt x="146" y="161"/>
                  <a:pt x="146" y="161"/>
                </a:cubicBezTo>
                <a:cubicBezTo>
                  <a:pt x="147" y="161"/>
                  <a:pt x="148" y="161"/>
                  <a:pt x="148" y="161"/>
                </a:cubicBezTo>
                <a:cubicBezTo>
                  <a:pt x="149" y="161"/>
                  <a:pt x="149" y="161"/>
                  <a:pt x="150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2" y="162"/>
                  <a:pt x="152" y="162"/>
                  <a:pt x="152" y="162"/>
                </a:cubicBezTo>
                <a:cubicBezTo>
                  <a:pt x="152" y="162"/>
                  <a:pt x="153" y="162"/>
                  <a:pt x="153" y="162"/>
                </a:cubicBezTo>
                <a:cubicBezTo>
                  <a:pt x="154" y="162"/>
                  <a:pt x="155" y="162"/>
                  <a:pt x="155" y="163"/>
                </a:cubicBezTo>
                <a:cubicBezTo>
                  <a:pt x="156" y="163"/>
                  <a:pt x="157" y="163"/>
                  <a:pt x="157" y="163"/>
                </a:cubicBezTo>
                <a:cubicBezTo>
                  <a:pt x="158" y="163"/>
                  <a:pt x="158" y="163"/>
                  <a:pt x="159" y="163"/>
                </a:cubicBezTo>
                <a:cubicBezTo>
                  <a:pt x="160" y="164"/>
                  <a:pt x="160" y="164"/>
                  <a:pt x="161" y="164"/>
                </a:cubicBezTo>
                <a:cubicBezTo>
                  <a:pt x="162" y="164"/>
                  <a:pt x="162" y="164"/>
                  <a:pt x="163" y="164"/>
                </a:cubicBezTo>
                <a:cubicBezTo>
                  <a:pt x="164" y="165"/>
                  <a:pt x="165" y="165"/>
                  <a:pt x="166" y="165"/>
                </a:cubicBezTo>
                <a:cubicBezTo>
                  <a:pt x="166" y="165"/>
                  <a:pt x="167" y="165"/>
                  <a:pt x="168" y="166"/>
                </a:cubicBezTo>
                <a:cubicBezTo>
                  <a:pt x="168" y="166"/>
                  <a:pt x="168" y="166"/>
                  <a:pt x="168" y="166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7"/>
                  <a:pt x="171" y="167"/>
                  <a:pt x="171" y="167"/>
                </a:cubicBezTo>
                <a:cubicBezTo>
                  <a:pt x="171" y="167"/>
                  <a:pt x="171" y="167"/>
                  <a:pt x="172" y="167"/>
                </a:cubicBezTo>
                <a:cubicBezTo>
                  <a:pt x="173" y="167"/>
                  <a:pt x="174" y="168"/>
                  <a:pt x="176" y="169"/>
                </a:cubicBezTo>
                <a:cubicBezTo>
                  <a:pt x="177" y="169"/>
                  <a:pt x="177" y="169"/>
                  <a:pt x="178" y="169"/>
                </a:cubicBezTo>
                <a:cubicBezTo>
                  <a:pt x="179" y="170"/>
                  <a:pt x="179" y="170"/>
                  <a:pt x="179" y="170"/>
                </a:cubicBezTo>
                <a:cubicBezTo>
                  <a:pt x="179" y="170"/>
                  <a:pt x="180" y="170"/>
                  <a:pt x="180" y="170"/>
                </a:cubicBezTo>
                <a:cubicBezTo>
                  <a:pt x="180" y="170"/>
                  <a:pt x="181" y="171"/>
                  <a:pt x="181" y="171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182" y="171"/>
                  <a:pt x="182" y="171"/>
                  <a:pt x="183" y="171"/>
                </a:cubicBezTo>
                <a:cubicBezTo>
                  <a:pt x="183" y="171"/>
                  <a:pt x="183" y="172"/>
                  <a:pt x="183" y="172"/>
                </a:cubicBezTo>
                <a:cubicBezTo>
                  <a:pt x="183" y="172"/>
                  <a:pt x="183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5" y="173"/>
                  <a:pt x="187" y="173"/>
                  <a:pt x="188" y="174"/>
                </a:cubicBezTo>
                <a:cubicBezTo>
                  <a:pt x="189" y="175"/>
                  <a:pt x="189" y="175"/>
                  <a:pt x="189" y="175"/>
                </a:cubicBezTo>
                <a:cubicBezTo>
                  <a:pt x="189" y="175"/>
                  <a:pt x="189" y="175"/>
                  <a:pt x="190" y="175"/>
                </a:cubicBezTo>
                <a:cubicBezTo>
                  <a:pt x="191" y="176"/>
                  <a:pt x="193" y="177"/>
                  <a:pt x="195" y="178"/>
                </a:cubicBezTo>
                <a:cubicBezTo>
                  <a:pt x="195" y="178"/>
                  <a:pt x="195" y="178"/>
                  <a:pt x="195" y="178"/>
                </a:cubicBezTo>
                <a:cubicBezTo>
                  <a:pt x="195" y="178"/>
                  <a:pt x="195" y="179"/>
                  <a:pt x="195" y="179"/>
                </a:cubicBezTo>
                <a:cubicBezTo>
                  <a:pt x="195" y="179"/>
                  <a:pt x="195" y="179"/>
                  <a:pt x="196" y="179"/>
                </a:cubicBezTo>
                <a:cubicBezTo>
                  <a:pt x="197" y="180"/>
                  <a:pt x="198" y="180"/>
                  <a:pt x="199" y="181"/>
                </a:cubicBezTo>
                <a:cubicBezTo>
                  <a:pt x="199" y="181"/>
                  <a:pt x="199" y="181"/>
                  <a:pt x="199" y="182"/>
                </a:cubicBezTo>
                <a:cubicBezTo>
                  <a:pt x="199" y="182"/>
                  <a:pt x="199" y="182"/>
                  <a:pt x="199" y="182"/>
                </a:cubicBezTo>
                <a:cubicBezTo>
                  <a:pt x="200" y="182"/>
                  <a:pt x="200" y="183"/>
                  <a:pt x="201" y="183"/>
                </a:cubicBezTo>
                <a:cubicBezTo>
                  <a:pt x="201" y="183"/>
                  <a:pt x="201" y="183"/>
                  <a:pt x="201" y="183"/>
                </a:cubicBezTo>
                <a:cubicBezTo>
                  <a:pt x="202" y="184"/>
                  <a:pt x="203" y="185"/>
                  <a:pt x="204" y="186"/>
                </a:cubicBezTo>
                <a:cubicBezTo>
                  <a:pt x="204" y="186"/>
                  <a:pt x="204" y="186"/>
                  <a:pt x="204" y="186"/>
                </a:cubicBezTo>
                <a:cubicBezTo>
                  <a:pt x="204" y="186"/>
                  <a:pt x="204" y="186"/>
                  <a:pt x="204" y="187"/>
                </a:cubicBezTo>
                <a:cubicBezTo>
                  <a:pt x="205" y="187"/>
                  <a:pt x="205" y="187"/>
                  <a:pt x="205" y="187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7" y="189"/>
                  <a:pt x="207" y="190"/>
                  <a:pt x="208" y="190"/>
                </a:cubicBezTo>
                <a:cubicBezTo>
                  <a:pt x="175" y="190"/>
                  <a:pt x="175" y="190"/>
                  <a:pt x="175" y="190"/>
                </a:cubicBezTo>
                <a:cubicBezTo>
                  <a:pt x="175" y="190"/>
                  <a:pt x="175" y="190"/>
                  <a:pt x="175" y="190"/>
                </a:cubicBezTo>
                <a:cubicBezTo>
                  <a:pt x="175" y="191"/>
                  <a:pt x="175" y="191"/>
                  <a:pt x="175" y="191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214" y="205"/>
                  <a:pt x="214" y="205"/>
                  <a:pt x="214" y="205"/>
                </a:cubicBezTo>
                <a:cubicBezTo>
                  <a:pt x="214" y="206"/>
                  <a:pt x="215" y="206"/>
                  <a:pt x="215" y="207"/>
                </a:cubicBezTo>
                <a:cubicBezTo>
                  <a:pt x="215" y="208"/>
                  <a:pt x="215" y="209"/>
                  <a:pt x="215" y="210"/>
                </a:cubicBezTo>
                <a:cubicBezTo>
                  <a:pt x="215" y="210"/>
                  <a:pt x="215" y="211"/>
                  <a:pt x="215" y="212"/>
                </a:cubicBezTo>
                <a:close/>
                <a:moveTo>
                  <a:pt x="70" y="205"/>
                </a:moveTo>
                <a:cubicBezTo>
                  <a:pt x="74" y="205"/>
                  <a:pt x="74" y="205"/>
                  <a:pt x="74" y="205"/>
                </a:cubicBezTo>
                <a:cubicBezTo>
                  <a:pt x="74" y="205"/>
                  <a:pt x="74" y="205"/>
                  <a:pt x="74" y="205"/>
                </a:cubicBezTo>
                <a:lnTo>
                  <a:pt x="70" y="205"/>
                </a:lnTo>
                <a:close/>
                <a:moveTo>
                  <a:pt x="75" y="192"/>
                </a:moveTo>
                <a:cubicBezTo>
                  <a:pt x="76" y="191"/>
                  <a:pt x="76" y="191"/>
                  <a:pt x="76" y="191"/>
                </a:cubicBezTo>
                <a:cubicBezTo>
                  <a:pt x="76" y="191"/>
                  <a:pt x="76" y="191"/>
                  <a:pt x="76" y="191"/>
                </a:cubicBezTo>
                <a:lnTo>
                  <a:pt x="75" y="192"/>
                </a:lnTo>
                <a:close/>
                <a:moveTo>
                  <a:pt x="175" y="191"/>
                </a:moveTo>
                <a:cubicBezTo>
                  <a:pt x="175" y="191"/>
                  <a:pt x="175" y="191"/>
                  <a:pt x="175" y="191"/>
                </a:cubicBezTo>
                <a:cubicBezTo>
                  <a:pt x="179" y="191"/>
                  <a:pt x="179" y="191"/>
                  <a:pt x="179" y="191"/>
                </a:cubicBezTo>
                <a:lnTo>
                  <a:pt x="175" y="191"/>
                </a:lnTo>
                <a:close/>
                <a:moveTo>
                  <a:pt x="176" y="204"/>
                </a:move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lnTo>
                  <a:pt x="176" y="2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38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476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214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9520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3753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6491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229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19675" algn="l" defTabSz="1254760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 panose="020F0502020204030204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888766" y="4707482"/>
            <a:ext cx="471122" cy="444157"/>
            <a:chOff x="7350" y="7141"/>
            <a:chExt cx="528" cy="478"/>
          </a:xfrm>
          <a:solidFill>
            <a:schemeClr val="accent2"/>
          </a:solidFill>
        </p:grpSpPr>
        <p:sp>
          <p:nvSpPr>
            <p:cNvPr id="60" name="Freeform 635"/>
            <p:cNvSpPr/>
            <p:nvPr/>
          </p:nvSpPr>
          <p:spPr bwMode="auto">
            <a:xfrm>
              <a:off x="7578" y="7141"/>
              <a:ext cx="300" cy="478"/>
            </a:xfrm>
            <a:custGeom>
              <a:avLst/>
              <a:gdLst>
                <a:gd name="T0" fmla="*/ 148 w 164"/>
                <a:gd name="T1" fmla="*/ 0 h 262"/>
                <a:gd name="T2" fmla="*/ 16 w 164"/>
                <a:gd name="T3" fmla="*/ 0 h 262"/>
                <a:gd name="T4" fmla="*/ 0 w 164"/>
                <a:gd name="T5" fmla="*/ 16 h 262"/>
                <a:gd name="T6" fmla="*/ 0 w 164"/>
                <a:gd name="T7" fmla="*/ 40 h 262"/>
                <a:gd name="T8" fmla="*/ 37 w 164"/>
                <a:gd name="T9" fmla="*/ 71 h 262"/>
                <a:gd name="T10" fmla="*/ 37 w 164"/>
                <a:gd name="T11" fmla="*/ 37 h 262"/>
                <a:gd name="T12" fmla="*/ 128 w 164"/>
                <a:gd name="T13" fmla="*/ 37 h 262"/>
                <a:gd name="T14" fmla="*/ 128 w 164"/>
                <a:gd name="T15" fmla="*/ 262 h 262"/>
                <a:gd name="T16" fmla="*/ 164 w 164"/>
                <a:gd name="T17" fmla="*/ 262 h 262"/>
                <a:gd name="T18" fmla="*/ 164 w 164"/>
                <a:gd name="T19" fmla="*/ 16 h 262"/>
                <a:gd name="T20" fmla="*/ 148 w 164"/>
                <a:gd name="T21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62">
                  <a:moveTo>
                    <a:pt x="14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5" y="0"/>
                    <a:pt x="0" y="5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28" y="262"/>
                    <a:pt x="128" y="262"/>
                    <a:pt x="128" y="262"/>
                  </a:cubicBezTo>
                  <a:cubicBezTo>
                    <a:pt x="164" y="262"/>
                    <a:pt x="164" y="262"/>
                    <a:pt x="164" y="262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5"/>
                    <a:pt x="159" y="0"/>
                    <a:pt x="1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61" name="Freeform 636"/>
            <p:cNvSpPr/>
            <p:nvPr/>
          </p:nvSpPr>
          <p:spPr bwMode="auto">
            <a:xfrm>
              <a:off x="7578" y="7513"/>
              <a:ext cx="68" cy="105"/>
            </a:xfrm>
            <a:custGeom>
              <a:avLst/>
              <a:gdLst>
                <a:gd name="T0" fmla="*/ 0 w 27"/>
                <a:gd name="T1" fmla="*/ 42 h 42"/>
                <a:gd name="T2" fmla="*/ 27 w 27"/>
                <a:gd name="T3" fmla="*/ 42 h 42"/>
                <a:gd name="T4" fmla="*/ 27 w 27"/>
                <a:gd name="T5" fmla="*/ 0 h 42"/>
                <a:gd name="T6" fmla="*/ 0 w 27"/>
                <a:gd name="T7" fmla="*/ 23 h 42"/>
                <a:gd name="T8" fmla="*/ 0 w 27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2">
                  <a:moveTo>
                    <a:pt x="0" y="42"/>
                  </a:moveTo>
                  <a:lnTo>
                    <a:pt x="27" y="42"/>
                  </a:lnTo>
                  <a:lnTo>
                    <a:pt x="27" y="0"/>
                  </a:lnTo>
                  <a:lnTo>
                    <a:pt x="0" y="23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62" name="Freeform 637"/>
            <p:cNvSpPr/>
            <p:nvPr/>
          </p:nvSpPr>
          <p:spPr bwMode="auto">
            <a:xfrm>
              <a:off x="7350" y="7236"/>
              <a:ext cx="368" cy="313"/>
            </a:xfrm>
            <a:custGeom>
              <a:avLst/>
              <a:gdLst>
                <a:gd name="T0" fmla="*/ 108 w 201"/>
                <a:gd name="T1" fmla="*/ 3 h 171"/>
                <a:gd name="T2" fmla="*/ 102 w 201"/>
                <a:gd name="T3" fmla="*/ 0 h 171"/>
                <a:gd name="T4" fmla="*/ 97 w 201"/>
                <a:gd name="T5" fmla="*/ 8 h 171"/>
                <a:gd name="T6" fmla="*/ 97 w 201"/>
                <a:gd name="T7" fmla="*/ 47 h 171"/>
                <a:gd name="T8" fmla="*/ 97 w 201"/>
                <a:gd name="T9" fmla="*/ 62 h 171"/>
                <a:gd name="T10" fmla="*/ 15 w 201"/>
                <a:gd name="T11" fmla="*/ 62 h 171"/>
                <a:gd name="T12" fmla="*/ 0 w 201"/>
                <a:gd name="T13" fmla="*/ 77 h 171"/>
                <a:gd name="T14" fmla="*/ 0 w 201"/>
                <a:gd name="T15" fmla="*/ 94 h 171"/>
                <a:gd name="T16" fmla="*/ 15 w 201"/>
                <a:gd name="T17" fmla="*/ 109 h 171"/>
                <a:gd name="T18" fmla="*/ 97 w 201"/>
                <a:gd name="T19" fmla="*/ 109 h 171"/>
                <a:gd name="T20" fmla="*/ 97 w 201"/>
                <a:gd name="T21" fmla="*/ 124 h 171"/>
                <a:gd name="T22" fmla="*/ 97 w 201"/>
                <a:gd name="T23" fmla="*/ 163 h 171"/>
                <a:gd name="T24" fmla="*/ 102 w 201"/>
                <a:gd name="T25" fmla="*/ 171 h 171"/>
                <a:gd name="T26" fmla="*/ 108 w 201"/>
                <a:gd name="T27" fmla="*/ 168 h 171"/>
                <a:gd name="T28" fmla="*/ 195 w 201"/>
                <a:gd name="T29" fmla="*/ 95 h 171"/>
                <a:gd name="T30" fmla="*/ 195 w 201"/>
                <a:gd name="T31" fmla="*/ 76 h 171"/>
                <a:gd name="T32" fmla="*/ 108 w 201"/>
                <a:gd name="T33" fmla="*/ 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1" h="171">
                  <a:moveTo>
                    <a:pt x="108" y="3"/>
                  </a:moveTo>
                  <a:cubicBezTo>
                    <a:pt x="106" y="1"/>
                    <a:pt x="104" y="0"/>
                    <a:pt x="102" y="0"/>
                  </a:cubicBezTo>
                  <a:cubicBezTo>
                    <a:pt x="99" y="0"/>
                    <a:pt x="97" y="3"/>
                    <a:pt x="97" y="8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7" y="51"/>
                    <a:pt x="97" y="56"/>
                    <a:pt x="97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7" y="62"/>
                    <a:pt x="0" y="69"/>
                    <a:pt x="0" y="7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2"/>
                    <a:pt x="7" y="109"/>
                    <a:pt x="15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15"/>
                    <a:pt x="97" y="120"/>
                    <a:pt x="97" y="124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97" y="168"/>
                    <a:pt x="99" y="171"/>
                    <a:pt x="102" y="171"/>
                  </a:cubicBezTo>
                  <a:cubicBezTo>
                    <a:pt x="104" y="171"/>
                    <a:pt x="106" y="170"/>
                    <a:pt x="108" y="168"/>
                  </a:cubicBezTo>
                  <a:cubicBezTo>
                    <a:pt x="195" y="95"/>
                    <a:pt x="195" y="95"/>
                    <a:pt x="195" y="95"/>
                  </a:cubicBezTo>
                  <a:cubicBezTo>
                    <a:pt x="201" y="90"/>
                    <a:pt x="201" y="81"/>
                    <a:pt x="195" y="76"/>
                  </a:cubicBezTo>
                  <a:lnTo>
                    <a:pt x="108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492149" y="4741150"/>
            <a:ext cx="464758" cy="437634"/>
            <a:chOff x="18864" y="4054"/>
            <a:chExt cx="525" cy="315"/>
          </a:xfrm>
          <a:solidFill>
            <a:schemeClr val="accent2"/>
          </a:solidFill>
        </p:grpSpPr>
        <p:sp>
          <p:nvSpPr>
            <p:cNvPr id="64" name="Freeform 543"/>
            <p:cNvSpPr/>
            <p:nvPr/>
          </p:nvSpPr>
          <p:spPr bwMode="auto">
            <a:xfrm>
              <a:off x="18864" y="4259"/>
              <a:ext cx="525" cy="110"/>
            </a:xfrm>
            <a:custGeom>
              <a:avLst/>
              <a:gdLst>
                <a:gd name="T0" fmla="*/ 61 w 210"/>
                <a:gd name="T1" fmla="*/ 44 h 44"/>
                <a:gd name="T2" fmla="*/ 210 w 210"/>
                <a:gd name="T3" fmla="*/ 44 h 44"/>
                <a:gd name="T4" fmla="*/ 177 w 210"/>
                <a:gd name="T5" fmla="*/ 20 h 44"/>
                <a:gd name="T6" fmla="*/ 61 w 210"/>
                <a:gd name="T7" fmla="*/ 20 h 44"/>
                <a:gd name="T8" fmla="*/ 55 w 210"/>
                <a:gd name="T9" fmla="*/ 20 h 44"/>
                <a:gd name="T10" fmla="*/ 51 w 210"/>
                <a:gd name="T11" fmla="*/ 17 h 44"/>
                <a:gd name="T12" fmla="*/ 27 w 210"/>
                <a:gd name="T13" fmla="*/ 0 h 44"/>
                <a:gd name="T14" fmla="*/ 0 w 210"/>
                <a:gd name="T15" fmla="*/ 0 h 44"/>
                <a:gd name="T16" fmla="*/ 61 w 210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44">
                  <a:moveTo>
                    <a:pt x="61" y="44"/>
                  </a:moveTo>
                  <a:lnTo>
                    <a:pt x="210" y="44"/>
                  </a:lnTo>
                  <a:lnTo>
                    <a:pt x="177" y="20"/>
                  </a:lnTo>
                  <a:lnTo>
                    <a:pt x="61" y="20"/>
                  </a:lnTo>
                  <a:lnTo>
                    <a:pt x="55" y="20"/>
                  </a:lnTo>
                  <a:lnTo>
                    <a:pt x="51" y="17"/>
                  </a:lnTo>
                  <a:lnTo>
                    <a:pt x="27" y="0"/>
                  </a:lnTo>
                  <a:lnTo>
                    <a:pt x="0" y="0"/>
                  </a:lnTo>
                  <a:lnTo>
                    <a:pt x="6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65" name="Freeform 544"/>
            <p:cNvSpPr/>
            <p:nvPr/>
          </p:nvSpPr>
          <p:spPr bwMode="auto">
            <a:xfrm>
              <a:off x="18864" y="4157"/>
              <a:ext cx="525" cy="110"/>
            </a:xfrm>
            <a:custGeom>
              <a:avLst/>
              <a:gdLst>
                <a:gd name="T0" fmla="*/ 210 w 210"/>
                <a:gd name="T1" fmla="*/ 44 h 44"/>
                <a:gd name="T2" fmla="*/ 177 w 210"/>
                <a:gd name="T3" fmla="*/ 20 h 44"/>
                <a:gd name="T4" fmla="*/ 61 w 210"/>
                <a:gd name="T5" fmla="*/ 20 h 44"/>
                <a:gd name="T6" fmla="*/ 55 w 210"/>
                <a:gd name="T7" fmla="*/ 20 h 44"/>
                <a:gd name="T8" fmla="*/ 51 w 210"/>
                <a:gd name="T9" fmla="*/ 17 h 44"/>
                <a:gd name="T10" fmla="*/ 27 w 210"/>
                <a:gd name="T11" fmla="*/ 0 h 44"/>
                <a:gd name="T12" fmla="*/ 0 w 210"/>
                <a:gd name="T13" fmla="*/ 0 h 44"/>
                <a:gd name="T14" fmla="*/ 61 w 210"/>
                <a:gd name="T15" fmla="*/ 44 h 44"/>
                <a:gd name="T16" fmla="*/ 210 w 210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44">
                  <a:moveTo>
                    <a:pt x="210" y="44"/>
                  </a:moveTo>
                  <a:lnTo>
                    <a:pt x="177" y="20"/>
                  </a:lnTo>
                  <a:lnTo>
                    <a:pt x="61" y="20"/>
                  </a:lnTo>
                  <a:lnTo>
                    <a:pt x="55" y="20"/>
                  </a:lnTo>
                  <a:lnTo>
                    <a:pt x="51" y="17"/>
                  </a:lnTo>
                  <a:lnTo>
                    <a:pt x="27" y="0"/>
                  </a:lnTo>
                  <a:lnTo>
                    <a:pt x="0" y="0"/>
                  </a:lnTo>
                  <a:lnTo>
                    <a:pt x="61" y="44"/>
                  </a:lnTo>
                  <a:lnTo>
                    <a:pt x="21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66" name="Freeform 545"/>
            <p:cNvSpPr/>
            <p:nvPr/>
          </p:nvSpPr>
          <p:spPr bwMode="auto">
            <a:xfrm>
              <a:off x="18864" y="4054"/>
              <a:ext cx="525" cy="110"/>
            </a:xfrm>
            <a:custGeom>
              <a:avLst/>
              <a:gdLst>
                <a:gd name="T0" fmla="*/ 210 w 210"/>
                <a:gd name="T1" fmla="*/ 44 h 44"/>
                <a:gd name="T2" fmla="*/ 149 w 210"/>
                <a:gd name="T3" fmla="*/ 0 h 44"/>
                <a:gd name="T4" fmla="*/ 0 w 210"/>
                <a:gd name="T5" fmla="*/ 0 h 44"/>
                <a:gd name="T6" fmla="*/ 61 w 210"/>
                <a:gd name="T7" fmla="*/ 44 h 44"/>
                <a:gd name="T8" fmla="*/ 210 w 210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4">
                  <a:moveTo>
                    <a:pt x="210" y="44"/>
                  </a:moveTo>
                  <a:lnTo>
                    <a:pt x="149" y="0"/>
                  </a:lnTo>
                  <a:lnTo>
                    <a:pt x="0" y="0"/>
                  </a:lnTo>
                  <a:lnTo>
                    <a:pt x="61" y="44"/>
                  </a:lnTo>
                  <a:lnTo>
                    <a:pt x="21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738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476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8214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09520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3753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6491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229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19675" algn="l" defTabSz="1254760" rtl="0" eaLnBrk="1" latinLnBrk="0" hangingPunct="1"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基础平台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  <a:sym typeface="+mn-ea"/>
              </a:rPr>
              <a:t>统一数据中心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732155" y="653415"/>
            <a:ext cx="10925810" cy="1786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 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统一数据中心：</a:t>
            </a:r>
            <a:endParaRPr lang="zh-CN" altLang="en-US" sz="1600" b="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indent="0" algn="l">
              <a:lnSpc>
                <a:spcPct val="130000"/>
              </a:lnSpc>
            </a:pP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解决学校各个业务应用系统“信息孤岛”问题，搭建一个面向应用、安全可靠、操作便捷、规范统一、扩展性强的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数据共享与交换平台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通过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ETL数据交换进行数据过滤、清洗和双向传递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实现各业务系统和数据中心平台相互之间的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数据交换和共享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基于信息标准建设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学校数据仓库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提供学校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综合查询、决策支持以及大数据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所需的数据信息，为学校教学、科研、管理和服务提供统一、规范、准确、及时的数据服务。</a:t>
            </a:r>
            <a:endParaRPr lang="zh-CN" altLang="en-US" sz="1600" b="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2390" y="3014980"/>
            <a:ext cx="3964940" cy="2779395"/>
          </a:xfrm>
          <a:prstGeom prst="rect">
            <a:avLst/>
          </a:prstGeom>
        </p:spPr>
      </p:pic>
      <p:sp>
        <p:nvSpPr>
          <p:cNvPr id="14" name="KSO_Shape"/>
          <p:cNvSpPr/>
          <p:nvPr/>
        </p:nvSpPr>
        <p:spPr>
          <a:xfrm>
            <a:off x="1516452" y="2675674"/>
            <a:ext cx="456565" cy="373380"/>
          </a:xfrm>
          <a:custGeom>
            <a:avLst/>
            <a:gdLst>
              <a:gd name="connsiteX0" fmla="*/ 0 w 606559"/>
              <a:gd name="connsiteY0" fmla="*/ 98549 h 436964"/>
              <a:gd name="connsiteX1" fmla="*/ 296815 w 606559"/>
              <a:gd name="connsiteY1" fmla="*/ 248835 h 436964"/>
              <a:gd name="connsiteX2" fmla="*/ 606559 w 606559"/>
              <a:gd name="connsiteY2" fmla="*/ 99699 h 436964"/>
              <a:gd name="connsiteX3" fmla="*/ 606559 w 606559"/>
              <a:gd name="connsiteY3" fmla="*/ 367011 h 436964"/>
              <a:gd name="connsiteX4" fmla="*/ 536606 w 606559"/>
              <a:gd name="connsiteY4" fmla="*/ 436964 h 436964"/>
              <a:gd name="connsiteX5" fmla="*/ 69953 w 606559"/>
              <a:gd name="connsiteY5" fmla="*/ 436964 h 436964"/>
              <a:gd name="connsiteX6" fmla="*/ 0 w 606559"/>
              <a:gd name="connsiteY6" fmla="*/ 367011 h 436964"/>
              <a:gd name="connsiteX7" fmla="*/ 69953 w 606559"/>
              <a:gd name="connsiteY7" fmla="*/ 0 h 436964"/>
              <a:gd name="connsiteX8" fmla="*/ 536606 w 606559"/>
              <a:gd name="connsiteY8" fmla="*/ 0 h 436964"/>
              <a:gd name="connsiteX9" fmla="*/ 606559 w 606559"/>
              <a:gd name="connsiteY9" fmla="*/ 69953 h 436964"/>
              <a:gd name="connsiteX10" fmla="*/ 606559 w 606559"/>
              <a:gd name="connsiteY10" fmla="*/ 82447 h 436964"/>
              <a:gd name="connsiteX11" fmla="*/ 296815 w 606559"/>
              <a:gd name="connsiteY11" fmla="*/ 231583 h 436964"/>
              <a:gd name="connsiteX12" fmla="*/ 0 w 606559"/>
              <a:gd name="connsiteY12" fmla="*/ 81297 h 436964"/>
              <a:gd name="connsiteX13" fmla="*/ 0 w 606559"/>
              <a:gd name="connsiteY13" fmla="*/ 69953 h 436964"/>
              <a:gd name="connsiteX14" fmla="*/ 69953 w 606559"/>
              <a:gd name="connsiteY14" fmla="*/ 0 h 43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59" h="436964">
                <a:moveTo>
                  <a:pt x="0" y="98549"/>
                </a:moveTo>
                <a:lnTo>
                  <a:pt x="296815" y="248835"/>
                </a:lnTo>
                <a:lnTo>
                  <a:pt x="606559" y="99699"/>
                </a:lnTo>
                <a:lnTo>
                  <a:pt x="606559" y="367011"/>
                </a:lnTo>
                <a:cubicBezTo>
                  <a:pt x="606559" y="405645"/>
                  <a:pt x="575240" y="436964"/>
                  <a:pt x="536606" y="436964"/>
                </a:cubicBezTo>
                <a:lnTo>
                  <a:pt x="69953" y="436964"/>
                </a:lnTo>
                <a:cubicBezTo>
                  <a:pt x="31319" y="436964"/>
                  <a:pt x="0" y="405645"/>
                  <a:pt x="0" y="367011"/>
                </a:cubicBezTo>
                <a:close/>
                <a:moveTo>
                  <a:pt x="69953" y="0"/>
                </a:moveTo>
                <a:lnTo>
                  <a:pt x="536606" y="0"/>
                </a:lnTo>
                <a:cubicBezTo>
                  <a:pt x="575240" y="0"/>
                  <a:pt x="606559" y="31319"/>
                  <a:pt x="606559" y="69953"/>
                </a:cubicBezTo>
                <a:lnTo>
                  <a:pt x="606559" y="82447"/>
                </a:lnTo>
                <a:lnTo>
                  <a:pt x="296815" y="231583"/>
                </a:lnTo>
                <a:lnTo>
                  <a:pt x="0" y="81297"/>
                </a:lnTo>
                <a:lnTo>
                  <a:pt x="0" y="69953"/>
                </a:lnTo>
                <a:cubicBezTo>
                  <a:pt x="0" y="31319"/>
                  <a:pt x="31319" y="0"/>
                  <a:pt x="6995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10355" y="2758304"/>
            <a:ext cx="474345" cy="400685"/>
            <a:chOff x="16600" y="10000"/>
            <a:chExt cx="747" cy="631"/>
          </a:xfrm>
        </p:grpSpPr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16600" y="10000"/>
              <a:ext cx="747" cy="2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6600" y="10200"/>
              <a:ext cx="747" cy="232"/>
            </a:xfrm>
            <a:custGeom>
              <a:avLst/>
              <a:gdLst>
                <a:gd name="T0" fmla="*/ 64 w 128"/>
                <a:gd name="T1" fmla="*/ 20 h 40"/>
                <a:gd name="T2" fmla="*/ 0 w 128"/>
                <a:gd name="T3" fmla="*/ 0 h 40"/>
                <a:gd name="T4" fmla="*/ 0 w 128"/>
                <a:gd name="T5" fmla="*/ 20 h 40"/>
                <a:gd name="T6" fmla="*/ 64 w 128"/>
                <a:gd name="T7" fmla="*/ 40 h 40"/>
                <a:gd name="T8" fmla="*/ 128 w 128"/>
                <a:gd name="T9" fmla="*/ 20 h 40"/>
                <a:gd name="T10" fmla="*/ 128 w 128"/>
                <a:gd name="T11" fmla="*/ 0 h 40"/>
                <a:gd name="T12" fmla="*/ 64 w 128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0">
                  <a:moveTo>
                    <a:pt x="64" y="20"/>
                  </a:moveTo>
                  <a:cubicBezTo>
                    <a:pt x="29" y="20"/>
                    <a:pt x="0" y="11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9" y="40"/>
                    <a:pt x="64" y="40"/>
                  </a:cubicBezTo>
                  <a:cubicBezTo>
                    <a:pt x="99" y="40"/>
                    <a:pt x="128" y="31"/>
                    <a:pt x="128" y="2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11"/>
                    <a:pt x="99" y="20"/>
                    <a:pt x="64" y="2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600" y="10404"/>
              <a:ext cx="747" cy="227"/>
            </a:xfrm>
            <a:custGeom>
              <a:avLst/>
              <a:gdLst>
                <a:gd name="T0" fmla="*/ 64 w 128"/>
                <a:gd name="T1" fmla="*/ 19 h 39"/>
                <a:gd name="T2" fmla="*/ 0 w 128"/>
                <a:gd name="T3" fmla="*/ 0 h 39"/>
                <a:gd name="T4" fmla="*/ 0 w 128"/>
                <a:gd name="T5" fmla="*/ 19 h 39"/>
                <a:gd name="T6" fmla="*/ 64 w 128"/>
                <a:gd name="T7" fmla="*/ 39 h 39"/>
                <a:gd name="T8" fmla="*/ 128 w 128"/>
                <a:gd name="T9" fmla="*/ 19 h 39"/>
                <a:gd name="T10" fmla="*/ 128 w 128"/>
                <a:gd name="T11" fmla="*/ 0 h 39"/>
                <a:gd name="T12" fmla="*/ 64 w 128"/>
                <a:gd name="T1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9">
                  <a:moveTo>
                    <a:pt x="64" y="19"/>
                  </a:moveTo>
                  <a:cubicBezTo>
                    <a:pt x="29" y="19"/>
                    <a:pt x="0" y="1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0"/>
                    <a:pt x="29" y="39"/>
                    <a:pt x="64" y="39"/>
                  </a:cubicBezTo>
                  <a:cubicBezTo>
                    <a:pt x="99" y="39"/>
                    <a:pt x="128" y="30"/>
                    <a:pt x="128" y="19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10"/>
                    <a:pt x="99" y="19"/>
                    <a:pt x="64" y="1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706686" y="4706937"/>
            <a:ext cx="473075" cy="452120"/>
            <a:chOff x="9138" y="3985"/>
            <a:chExt cx="745" cy="712"/>
          </a:xfrm>
        </p:grpSpPr>
        <p:sp>
          <p:nvSpPr>
            <p:cNvPr id="20" name="Freeform 140"/>
            <p:cNvSpPr>
              <a:spLocks noEditPoints="1"/>
            </p:cNvSpPr>
            <p:nvPr/>
          </p:nvSpPr>
          <p:spPr bwMode="auto">
            <a:xfrm>
              <a:off x="9364" y="4007"/>
              <a:ext cx="175" cy="683"/>
            </a:xfrm>
            <a:custGeom>
              <a:avLst/>
              <a:gdLst>
                <a:gd name="T0" fmla="*/ 0 w 71"/>
                <a:gd name="T1" fmla="*/ 277 h 277"/>
                <a:gd name="T2" fmla="*/ 71 w 71"/>
                <a:gd name="T3" fmla="*/ 277 h 277"/>
                <a:gd name="T4" fmla="*/ 71 w 71"/>
                <a:gd name="T5" fmla="*/ 0 h 277"/>
                <a:gd name="T6" fmla="*/ 0 w 71"/>
                <a:gd name="T7" fmla="*/ 0 h 277"/>
                <a:gd name="T8" fmla="*/ 0 w 71"/>
                <a:gd name="T9" fmla="*/ 277 h 277"/>
                <a:gd name="T10" fmla="*/ 24 w 71"/>
                <a:gd name="T11" fmla="*/ 81 h 277"/>
                <a:gd name="T12" fmla="*/ 47 w 71"/>
                <a:gd name="T13" fmla="*/ 81 h 277"/>
                <a:gd name="T14" fmla="*/ 47 w 71"/>
                <a:gd name="T15" fmla="*/ 197 h 277"/>
                <a:gd name="T16" fmla="*/ 24 w 71"/>
                <a:gd name="T17" fmla="*/ 197 h 277"/>
                <a:gd name="T18" fmla="*/ 24 w 71"/>
                <a:gd name="T19" fmla="*/ 81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277">
                  <a:moveTo>
                    <a:pt x="0" y="277"/>
                  </a:moveTo>
                  <a:lnTo>
                    <a:pt x="71" y="277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277"/>
                  </a:lnTo>
                  <a:close/>
                  <a:moveTo>
                    <a:pt x="24" y="81"/>
                  </a:moveTo>
                  <a:lnTo>
                    <a:pt x="47" y="81"/>
                  </a:lnTo>
                  <a:lnTo>
                    <a:pt x="47" y="197"/>
                  </a:lnTo>
                  <a:lnTo>
                    <a:pt x="24" y="197"/>
                  </a:lnTo>
                  <a:lnTo>
                    <a:pt x="24" y="8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1" name="Freeform 141"/>
            <p:cNvSpPr>
              <a:spLocks noEditPoints="1"/>
            </p:cNvSpPr>
            <p:nvPr/>
          </p:nvSpPr>
          <p:spPr bwMode="auto">
            <a:xfrm>
              <a:off x="9599" y="3985"/>
              <a:ext cx="284" cy="712"/>
            </a:xfrm>
            <a:custGeom>
              <a:avLst/>
              <a:gdLst>
                <a:gd name="T0" fmla="*/ 68 w 115"/>
                <a:gd name="T1" fmla="*/ 0 h 289"/>
                <a:gd name="T2" fmla="*/ 0 w 115"/>
                <a:gd name="T3" fmla="*/ 14 h 289"/>
                <a:gd name="T4" fmla="*/ 47 w 115"/>
                <a:gd name="T5" fmla="*/ 289 h 289"/>
                <a:gd name="T6" fmla="*/ 115 w 115"/>
                <a:gd name="T7" fmla="*/ 274 h 289"/>
                <a:gd name="T8" fmla="*/ 68 w 115"/>
                <a:gd name="T9" fmla="*/ 0 h 289"/>
                <a:gd name="T10" fmla="*/ 35 w 115"/>
                <a:gd name="T11" fmla="*/ 90 h 289"/>
                <a:gd name="T12" fmla="*/ 59 w 115"/>
                <a:gd name="T13" fmla="*/ 85 h 289"/>
                <a:gd name="T14" fmla="*/ 78 w 115"/>
                <a:gd name="T15" fmla="*/ 199 h 289"/>
                <a:gd name="T16" fmla="*/ 56 w 115"/>
                <a:gd name="T17" fmla="*/ 203 h 289"/>
                <a:gd name="T18" fmla="*/ 35 w 115"/>
                <a:gd name="T19" fmla="*/ 9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89">
                  <a:moveTo>
                    <a:pt x="68" y="0"/>
                  </a:moveTo>
                  <a:lnTo>
                    <a:pt x="0" y="14"/>
                  </a:lnTo>
                  <a:lnTo>
                    <a:pt x="47" y="289"/>
                  </a:lnTo>
                  <a:lnTo>
                    <a:pt x="115" y="274"/>
                  </a:lnTo>
                  <a:lnTo>
                    <a:pt x="68" y="0"/>
                  </a:lnTo>
                  <a:close/>
                  <a:moveTo>
                    <a:pt x="35" y="90"/>
                  </a:moveTo>
                  <a:lnTo>
                    <a:pt x="59" y="85"/>
                  </a:lnTo>
                  <a:lnTo>
                    <a:pt x="78" y="199"/>
                  </a:lnTo>
                  <a:lnTo>
                    <a:pt x="56" y="203"/>
                  </a:lnTo>
                  <a:lnTo>
                    <a:pt x="35" y="9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2" name="Freeform 142"/>
            <p:cNvSpPr>
              <a:spLocks noEditPoints="1"/>
            </p:cNvSpPr>
            <p:nvPr/>
          </p:nvSpPr>
          <p:spPr bwMode="auto">
            <a:xfrm>
              <a:off x="9138" y="4002"/>
              <a:ext cx="168" cy="688"/>
            </a:xfrm>
            <a:custGeom>
              <a:avLst/>
              <a:gdLst>
                <a:gd name="T0" fmla="*/ 0 w 68"/>
                <a:gd name="T1" fmla="*/ 279 h 279"/>
                <a:gd name="T2" fmla="*/ 68 w 68"/>
                <a:gd name="T3" fmla="*/ 279 h 279"/>
                <a:gd name="T4" fmla="*/ 68 w 68"/>
                <a:gd name="T5" fmla="*/ 0 h 279"/>
                <a:gd name="T6" fmla="*/ 0 w 68"/>
                <a:gd name="T7" fmla="*/ 0 h 279"/>
                <a:gd name="T8" fmla="*/ 0 w 68"/>
                <a:gd name="T9" fmla="*/ 279 h 279"/>
                <a:gd name="T10" fmla="*/ 23 w 68"/>
                <a:gd name="T11" fmla="*/ 83 h 279"/>
                <a:gd name="T12" fmla="*/ 47 w 68"/>
                <a:gd name="T13" fmla="*/ 83 h 279"/>
                <a:gd name="T14" fmla="*/ 47 w 68"/>
                <a:gd name="T15" fmla="*/ 199 h 279"/>
                <a:gd name="T16" fmla="*/ 23 w 68"/>
                <a:gd name="T17" fmla="*/ 199 h 279"/>
                <a:gd name="T18" fmla="*/ 23 w 68"/>
                <a:gd name="T19" fmla="*/ 8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279">
                  <a:moveTo>
                    <a:pt x="0" y="279"/>
                  </a:moveTo>
                  <a:lnTo>
                    <a:pt x="68" y="279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279"/>
                  </a:lnTo>
                  <a:close/>
                  <a:moveTo>
                    <a:pt x="23" y="83"/>
                  </a:moveTo>
                  <a:lnTo>
                    <a:pt x="47" y="83"/>
                  </a:lnTo>
                  <a:lnTo>
                    <a:pt x="47" y="199"/>
                  </a:lnTo>
                  <a:lnTo>
                    <a:pt x="23" y="199"/>
                  </a:lnTo>
                  <a:lnTo>
                    <a:pt x="23" y="8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26" name="文本框 16"/>
          <p:cNvSpPr txBox="1"/>
          <p:nvPr/>
        </p:nvSpPr>
        <p:spPr>
          <a:xfrm>
            <a:off x="5473224" y="3195977"/>
            <a:ext cx="1736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数据交换</a:t>
            </a:r>
            <a:endParaRPr lang="zh-CN" altLang="en-US" sz="1600" b="1" dirty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5472961" y="3565040"/>
            <a:ext cx="1907964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20000"/>
              </a:lnSpc>
              <a:spcBef>
                <a:spcPct val="20000"/>
              </a:spcBef>
              <a:defRPr sz="140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1300" dirty="0">
                <a:sym typeface="Arial" panose="020B0604020202020204" pitchFamily="34" charset="0"/>
              </a:rPr>
              <a:t>数据抽取，过滤、转换，进行统一存储和对外发布及共享</a:t>
            </a:r>
            <a:endParaRPr lang="zh-CN" altLang="en-US" sz="1300" dirty="0">
              <a:sym typeface="Arial" panose="020B0604020202020204" pitchFamily="34" charset="0"/>
            </a:endParaRPr>
          </a:p>
        </p:txBody>
      </p:sp>
      <p:sp>
        <p:nvSpPr>
          <p:cNvPr id="29" name="文本框 5"/>
          <p:cNvSpPr txBox="1"/>
          <p:nvPr/>
        </p:nvSpPr>
        <p:spPr>
          <a:xfrm>
            <a:off x="5423200" y="5263750"/>
            <a:ext cx="200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</a:t>
            </a:r>
            <a:r>
              <a:rPr lang="zh-CN" altLang="en-US" sz="1600" b="1" dirty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集成</a:t>
            </a:r>
            <a:endParaRPr lang="zh-CN" altLang="en-US" sz="1600" b="1" dirty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5473224" y="5660360"/>
            <a:ext cx="1999434" cy="7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20000"/>
              </a:lnSpc>
              <a:spcBef>
                <a:spcPct val="20000"/>
              </a:spcBef>
              <a:defRPr sz="140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1300" dirty="0">
                <a:sym typeface="Arial" panose="020B0604020202020204" pitchFamily="34" charset="0"/>
              </a:rPr>
              <a:t>基于</a:t>
            </a:r>
            <a:r>
              <a:rPr lang="zh-CN" altLang="en-US" sz="1300" dirty="0">
                <a:sym typeface="Arial" panose="020B0604020202020204" pitchFamily="34" charset="0"/>
              </a:rPr>
              <a:t>ETL</a:t>
            </a:r>
            <a:r>
              <a:rPr lang="zh-CN" altLang="en-US" sz="1300" dirty="0">
                <a:sym typeface="Arial" panose="020B0604020202020204" pitchFamily="34" charset="0"/>
              </a:rPr>
              <a:t>转换工具，集成学校业务系统主流</a:t>
            </a:r>
            <a:r>
              <a:rPr lang="zh-CN" altLang="en-US" sz="1300" dirty="0">
                <a:sym typeface="Arial" panose="020B0604020202020204" pitchFamily="34" charset="0"/>
              </a:rPr>
              <a:t>数据库类型，</a:t>
            </a:r>
            <a:r>
              <a:rPr lang="zh-CN" altLang="en-US" sz="1300" dirty="0">
                <a:sym typeface="Arial" panose="020B0604020202020204" pitchFamily="34" charset="0"/>
              </a:rPr>
              <a:t>提供标准</a:t>
            </a:r>
            <a:r>
              <a:rPr lang="zh-CN" altLang="en-US" sz="1300" dirty="0">
                <a:sym typeface="Arial" panose="020B0604020202020204" pitchFamily="34" charset="0"/>
              </a:rPr>
              <a:t>API</a:t>
            </a:r>
            <a:r>
              <a:rPr lang="zh-CN" altLang="en-US" sz="1300" dirty="0">
                <a:sym typeface="Arial" panose="020B0604020202020204" pitchFamily="34" charset="0"/>
              </a:rPr>
              <a:t>接口</a:t>
            </a:r>
            <a:endParaRPr lang="zh-CN" altLang="en-US" sz="1300" dirty="0">
              <a:sym typeface="Arial" panose="020B0604020202020204" pitchFamily="34" charset="0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560070" y="5263750"/>
            <a:ext cx="1912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数据存储</a:t>
            </a:r>
            <a:endParaRPr lang="zh-CN" altLang="en-US" sz="1600" b="1" dirty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673735" y="5661025"/>
            <a:ext cx="185737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20000"/>
              </a:lnSpc>
              <a:spcBef>
                <a:spcPct val="20000"/>
              </a:spcBef>
              <a:defRPr sz="140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1300" dirty="0">
                <a:sym typeface="Arial" panose="020B0604020202020204" pitchFamily="34" charset="0"/>
              </a:rPr>
              <a:t>数据定期备份与历史追溯，保证档期数据共享，提供</a:t>
            </a:r>
            <a:r>
              <a:rPr lang="zh-CN" altLang="en-US" sz="1300" dirty="0">
                <a:sym typeface="Arial" panose="020B0604020202020204" pitchFamily="34" charset="0"/>
              </a:rPr>
              <a:t>数据分析</a:t>
            </a:r>
            <a:r>
              <a:rPr lang="zh-CN" altLang="en-US" sz="1300" dirty="0">
                <a:sym typeface="Arial" panose="020B0604020202020204" pitchFamily="34" charset="0"/>
              </a:rPr>
              <a:t>支持</a:t>
            </a:r>
            <a:endParaRPr lang="zh-CN" altLang="en-US" sz="1300" dirty="0">
              <a:sym typeface="Arial" panose="020B0604020202020204" pitchFamily="34" charset="0"/>
            </a:endParaRPr>
          </a:p>
        </p:txBody>
      </p:sp>
      <p:sp>
        <p:nvSpPr>
          <p:cNvPr id="33" name="文本框 10"/>
          <p:cNvSpPr txBox="1"/>
          <p:nvPr/>
        </p:nvSpPr>
        <p:spPr>
          <a:xfrm>
            <a:off x="3075653" y="5265559"/>
            <a:ext cx="1735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数据质量</a:t>
            </a:r>
            <a:endParaRPr lang="zh-CN" altLang="en-US" sz="1600" b="1" dirty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4" name="TextBox 13"/>
          <p:cNvSpPr txBox="1">
            <a:spLocks noChangeArrowheads="1"/>
          </p:cNvSpPr>
          <p:nvPr/>
        </p:nvSpPr>
        <p:spPr bwMode="auto">
          <a:xfrm>
            <a:off x="3075940" y="5660390"/>
            <a:ext cx="20066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20000"/>
              </a:lnSpc>
              <a:spcBef>
                <a:spcPct val="20000"/>
              </a:spcBef>
              <a:defRPr sz="140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1300" dirty="0">
                <a:sym typeface="Arial" panose="020B0604020202020204" pitchFamily="34" charset="0"/>
              </a:rPr>
              <a:t>根据数据特征制定不同的质量监控规则，监控数据质量，解决质量问题</a:t>
            </a:r>
            <a:endParaRPr lang="zh-CN" altLang="en-US" sz="1300" dirty="0">
              <a:sym typeface="Arial" panose="020B0604020202020204" pitchFamily="34" charset="0"/>
            </a:endParaRPr>
          </a:p>
        </p:txBody>
      </p:sp>
      <p:sp>
        <p:nvSpPr>
          <p:cNvPr id="35" name="文本框 16"/>
          <p:cNvSpPr txBox="1"/>
          <p:nvPr/>
        </p:nvSpPr>
        <p:spPr>
          <a:xfrm>
            <a:off x="3284262" y="3195977"/>
            <a:ext cx="152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中心数据库</a:t>
            </a:r>
            <a:endParaRPr lang="zh-CN" altLang="en-US" sz="1600" b="1" dirty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6" name="文本框 16"/>
          <p:cNvSpPr txBox="1"/>
          <p:nvPr/>
        </p:nvSpPr>
        <p:spPr>
          <a:xfrm>
            <a:off x="779818" y="3182671"/>
            <a:ext cx="192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信息</a:t>
            </a:r>
            <a:r>
              <a:rPr lang="zh-CN" altLang="en-US" sz="1600" b="1" dirty="0" smtClean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标准</a:t>
            </a:r>
            <a:endParaRPr lang="zh-CN" altLang="en-US" sz="1600" b="1" dirty="0">
              <a:solidFill>
                <a:srgbClr val="0070C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7" name="TextBox 13"/>
          <p:cNvSpPr txBox="1">
            <a:spLocks noChangeArrowheads="1"/>
          </p:cNvSpPr>
          <p:nvPr/>
        </p:nvSpPr>
        <p:spPr bwMode="auto">
          <a:xfrm>
            <a:off x="3171550" y="3564405"/>
            <a:ext cx="1836081" cy="7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20000"/>
              </a:lnSpc>
              <a:spcBef>
                <a:spcPct val="20000"/>
              </a:spcBef>
              <a:defRPr sz="140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1300" dirty="0">
                <a:sym typeface="Arial" panose="020B0604020202020204" pitchFamily="34" charset="0"/>
              </a:rPr>
              <a:t>各类数据库规划，按照信息标准进行数据库内容建设、逐步扩展</a:t>
            </a:r>
            <a:endParaRPr lang="zh-CN" altLang="en-US" sz="1300" dirty="0"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>
            <a:spLocks noChangeArrowheads="1"/>
          </p:cNvSpPr>
          <p:nvPr/>
        </p:nvSpPr>
        <p:spPr bwMode="auto">
          <a:xfrm>
            <a:off x="796514" y="3564405"/>
            <a:ext cx="1734611" cy="7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20000"/>
              </a:lnSpc>
              <a:spcBef>
                <a:spcPct val="20000"/>
              </a:spcBef>
              <a:defRPr sz="140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742950" indent="-28575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300" dirty="0">
                <a:sym typeface="Arial" panose="020B0604020202020204" pitchFamily="34" charset="0"/>
              </a:rPr>
              <a:t>提供国家、各省教育信息化标准、行业代码等，学校可自定义</a:t>
            </a:r>
            <a:endParaRPr lang="zh-CN" altLang="en-US" sz="1300" dirty="0">
              <a:sym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425964" y="4780597"/>
            <a:ext cx="459985" cy="378460"/>
            <a:chOff x="7371" y="11017"/>
            <a:chExt cx="502" cy="480"/>
          </a:xfrm>
        </p:grpSpPr>
        <p:sp>
          <p:nvSpPr>
            <p:cNvPr id="40" name="Freeform 668"/>
            <p:cNvSpPr>
              <a:spLocks noEditPoints="1"/>
            </p:cNvSpPr>
            <p:nvPr/>
          </p:nvSpPr>
          <p:spPr bwMode="auto">
            <a:xfrm>
              <a:off x="7371" y="11017"/>
              <a:ext cx="502" cy="231"/>
            </a:xfrm>
            <a:custGeom>
              <a:avLst/>
              <a:gdLst>
                <a:gd name="T0" fmla="*/ 104 w 111"/>
                <a:gd name="T1" fmla="*/ 31 h 51"/>
                <a:gd name="T2" fmla="*/ 82 w 111"/>
                <a:gd name="T3" fmla="*/ 0 h 51"/>
                <a:gd name="T4" fmla="*/ 30 w 111"/>
                <a:gd name="T5" fmla="*/ 0 h 51"/>
                <a:gd name="T6" fmla="*/ 7 w 111"/>
                <a:gd name="T7" fmla="*/ 31 h 51"/>
                <a:gd name="T8" fmla="*/ 0 w 111"/>
                <a:gd name="T9" fmla="*/ 31 h 51"/>
                <a:gd name="T10" fmla="*/ 0 w 111"/>
                <a:gd name="T11" fmla="*/ 51 h 51"/>
                <a:gd name="T12" fmla="*/ 111 w 111"/>
                <a:gd name="T13" fmla="*/ 51 h 51"/>
                <a:gd name="T14" fmla="*/ 111 w 111"/>
                <a:gd name="T15" fmla="*/ 31 h 51"/>
                <a:gd name="T16" fmla="*/ 104 w 111"/>
                <a:gd name="T17" fmla="*/ 31 h 51"/>
                <a:gd name="T18" fmla="*/ 12 w 111"/>
                <a:gd name="T19" fmla="*/ 45 h 51"/>
                <a:gd name="T20" fmla="*/ 7 w 111"/>
                <a:gd name="T21" fmla="*/ 45 h 51"/>
                <a:gd name="T22" fmla="*/ 7 w 111"/>
                <a:gd name="T23" fmla="*/ 37 h 51"/>
                <a:gd name="T24" fmla="*/ 12 w 111"/>
                <a:gd name="T25" fmla="*/ 37 h 51"/>
                <a:gd name="T26" fmla="*/ 12 w 111"/>
                <a:gd name="T27" fmla="*/ 45 h 51"/>
                <a:gd name="T28" fmla="*/ 21 w 111"/>
                <a:gd name="T29" fmla="*/ 45 h 51"/>
                <a:gd name="T30" fmla="*/ 16 w 111"/>
                <a:gd name="T31" fmla="*/ 45 h 51"/>
                <a:gd name="T32" fmla="*/ 16 w 111"/>
                <a:gd name="T33" fmla="*/ 37 h 51"/>
                <a:gd name="T34" fmla="*/ 21 w 111"/>
                <a:gd name="T35" fmla="*/ 37 h 51"/>
                <a:gd name="T36" fmla="*/ 21 w 111"/>
                <a:gd name="T37" fmla="*/ 45 h 51"/>
                <a:gd name="T38" fmla="*/ 30 w 111"/>
                <a:gd name="T39" fmla="*/ 45 h 51"/>
                <a:gd name="T40" fmla="*/ 25 w 111"/>
                <a:gd name="T41" fmla="*/ 45 h 51"/>
                <a:gd name="T42" fmla="*/ 25 w 111"/>
                <a:gd name="T43" fmla="*/ 37 h 51"/>
                <a:gd name="T44" fmla="*/ 30 w 111"/>
                <a:gd name="T45" fmla="*/ 37 h 51"/>
                <a:gd name="T46" fmla="*/ 30 w 111"/>
                <a:gd name="T47" fmla="*/ 45 h 51"/>
                <a:gd name="T48" fmla="*/ 104 w 111"/>
                <a:gd name="T49" fmla="*/ 44 h 51"/>
                <a:gd name="T50" fmla="*/ 72 w 111"/>
                <a:gd name="T51" fmla="*/ 44 h 51"/>
                <a:gd name="T52" fmla="*/ 72 w 111"/>
                <a:gd name="T53" fmla="*/ 38 h 51"/>
                <a:gd name="T54" fmla="*/ 104 w 111"/>
                <a:gd name="T55" fmla="*/ 38 h 51"/>
                <a:gd name="T56" fmla="*/ 104 w 111"/>
                <a:gd name="T57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51">
                  <a:moveTo>
                    <a:pt x="104" y="31"/>
                  </a:moveTo>
                  <a:lnTo>
                    <a:pt x="82" y="0"/>
                  </a:lnTo>
                  <a:lnTo>
                    <a:pt x="30" y="0"/>
                  </a:lnTo>
                  <a:lnTo>
                    <a:pt x="7" y="31"/>
                  </a:lnTo>
                  <a:lnTo>
                    <a:pt x="0" y="31"/>
                  </a:lnTo>
                  <a:lnTo>
                    <a:pt x="0" y="51"/>
                  </a:lnTo>
                  <a:lnTo>
                    <a:pt x="111" y="51"/>
                  </a:lnTo>
                  <a:lnTo>
                    <a:pt x="111" y="31"/>
                  </a:lnTo>
                  <a:lnTo>
                    <a:pt x="104" y="31"/>
                  </a:lnTo>
                  <a:close/>
                  <a:moveTo>
                    <a:pt x="12" y="45"/>
                  </a:moveTo>
                  <a:lnTo>
                    <a:pt x="7" y="45"/>
                  </a:lnTo>
                  <a:lnTo>
                    <a:pt x="7" y="37"/>
                  </a:lnTo>
                  <a:lnTo>
                    <a:pt x="12" y="37"/>
                  </a:lnTo>
                  <a:lnTo>
                    <a:pt x="12" y="45"/>
                  </a:lnTo>
                  <a:close/>
                  <a:moveTo>
                    <a:pt x="21" y="45"/>
                  </a:moveTo>
                  <a:lnTo>
                    <a:pt x="16" y="45"/>
                  </a:lnTo>
                  <a:lnTo>
                    <a:pt x="16" y="37"/>
                  </a:lnTo>
                  <a:lnTo>
                    <a:pt x="21" y="37"/>
                  </a:lnTo>
                  <a:lnTo>
                    <a:pt x="21" y="45"/>
                  </a:lnTo>
                  <a:close/>
                  <a:moveTo>
                    <a:pt x="30" y="45"/>
                  </a:moveTo>
                  <a:lnTo>
                    <a:pt x="25" y="45"/>
                  </a:lnTo>
                  <a:lnTo>
                    <a:pt x="25" y="37"/>
                  </a:lnTo>
                  <a:lnTo>
                    <a:pt x="30" y="37"/>
                  </a:lnTo>
                  <a:lnTo>
                    <a:pt x="30" y="45"/>
                  </a:lnTo>
                  <a:close/>
                  <a:moveTo>
                    <a:pt x="104" y="44"/>
                  </a:moveTo>
                  <a:lnTo>
                    <a:pt x="72" y="44"/>
                  </a:lnTo>
                  <a:lnTo>
                    <a:pt x="72" y="38"/>
                  </a:lnTo>
                  <a:lnTo>
                    <a:pt x="104" y="38"/>
                  </a:lnTo>
                  <a:lnTo>
                    <a:pt x="104" y="4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1" name="Freeform 669"/>
            <p:cNvSpPr>
              <a:spLocks noEditPoints="1"/>
            </p:cNvSpPr>
            <p:nvPr/>
          </p:nvSpPr>
          <p:spPr bwMode="auto">
            <a:xfrm>
              <a:off x="7371" y="11280"/>
              <a:ext cx="502" cy="95"/>
            </a:xfrm>
            <a:custGeom>
              <a:avLst/>
              <a:gdLst>
                <a:gd name="T0" fmla="*/ 7 w 111"/>
                <a:gd name="T1" fmla="*/ 0 h 21"/>
                <a:gd name="T2" fmla="*/ 0 w 111"/>
                <a:gd name="T3" fmla="*/ 0 h 21"/>
                <a:gd name="T4" fmla="*/ 0 w 111"/>
                <a:gd name="T5" fmla="*/ 21 h 21"/>
                <a:gd name="T6" fmla="*/ 111 w 111"/>
                <a:gd name="T7" fmla="*/ 21 h 21"/>
                <a:gd name="T8" fmla="*/ 111 w 111"/>
                <a:gd name="T9" fmla="*/ 0 h 21"/>
                <a:gd name="T10" fmla="*/ 104 w 111"/>
                <a:gd name="T11" fmla="*/ 0 h 21"/>
                <a:gd name="T12" fmla="*/ 7 w 111"/>
                <a:gd name="T13" fmla="*/ 0 h 21"/>
                <a:gd name="T14" fmla="*/ 12 w 111"/>
                <a:gd name="T15" fmla="*/ 15 h 21"/>
                <a:gd name="T16" fmla="*/ 7 w 111"/>
                <a:gd name="T17" fmla="*/ 15 h 21"/>
                <a:gd name="T18" fmla="*/ 7 w 111"/>
                <a:gd name="T19" fmla="*/ 6 h 21"/>
                <a:gd name="T20" fmla="*/ 12 w 111"/>
                <a:gd name="T21" fmla="*/ 6 h 21"/>
                <a:gd name="T22" fmla="*/ 12 w 111"/>
                <a:gd name="T23" fmla="*/ 15 h 21"/>
                <a:gd name="T24" fmla="*/ 21 w 111"/>
                <a:gd name="T25" fmla="*/ 15 h 21"/>
                <a:gd name="T26" fmla="*/ 16 w 111"/>
                <a:gd name="T27" fmla="*/ 15 h 21"/>
                <a:gd name="T28" fmla="*/ 16 w 111"/>
                <a:gd name="T29" fmla="*/ 6 h 21"/>
                <a:gd name="T30" fmla="*/ 21 w 111"/>
                <a:gd name="T31" fmla="*/ 6 h 21"/>
                <a:gd name="T32" fmla="*/ 21 w 111"/>
                <a:gd name="T33" fmla="*/ 15 h 21"/>
                <a:gd name="T34" fmla="*/ 30 w 111"/>
                <a:gd name="T35" fmla="*/ 15 h 21"/>
                <a:gd name="T36" fmla="*/ 25 w 111"/>
                <a:gd name="T37" fmla="*/ 15 h 21"/>
                <a:gd name="T38" fmla="*/ 25 w 111"/>
                <a:gd name="T39" fmla="*/ 6 h 21"/>
                <a:gd name="T40" fmla="*/ 30 w 111"/>
                <a:gd name="T41" fmla="*/ 6 h 21"/>
                <a:gd name="T42" fmla="*/ 30 w 111"/>
                <a:gd name="T43" fmla="*/ 15 h 21"/>
                <a:gd name="T44" fmla="*/ 104 w 111"/>
                <a:gd name="T45" fmla="*/ 13 h 21"/>
                <a:gd name="T46" fmla="*/ 72 w 111"/>
                <a:gd name="T47" fmla="*/ 13 h 21"/>
                <a:gd name="T48" fmla="*/ 72 w 111"/>
                <a:gd name="T49" fmla="*/ 8 h 21"/>
                <a:gd name="T50" fmla="*/ 104 w 111"/>
                <a:gd name="T51" fmla="*/ 8 h 21"/>
                <a:gd name="T52" fmla="*/ 104 w 111"/>
                <a:gd name="T53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21">
                  <a:moveTo>
                    <a:pt x="7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111" y="21"/>
                  </a:lnTo>
                  <a:lnTo>
                    <a:pt x="111" y="0"/>
                  </a:lnTo>
                  <a:lnTo>
                    <a:pt x="104" y="0"/>
                  </a:lnTo>
                  <a:lnTo>
                    <a:pt x="7" y="0"/>
                  </a:lnTo>
                  <a:close/>
                  <a:moveTo>
                    <a:pt x="12" y="15"/>
                  </a:moveTo>
                  <a:lnTo>
                    <a:pt x="7" y="15"/>
                  </a:lnTo>
                  <a:lnTo>
                    <a:pt x="7" y="6"/>
                  </a:lnTo>
                  <a:lnTo>
                    <a:pt x="12" y="6"/>
                  </a:lnTo>
                  <a:lnTo>
                    <a:pt x="12" y="15"/>
                  </a:lnTo>
                  <a:close/>
                  <a:moveTo>
                    <a:pt x="21" y="15"/>
                  </a:moveTo>
                  <a:lnTo>
                    <a:pt x="16" y="15"/>
                  </a:lnTo>
                  <a:lnTo>
                    <a:pt x="16" y="6"/>
                  </a:lnTo>
                  <a:lnTo>
                    <a:pt x="21" y="6"/>
                  </a:lnTo>
                  <a:lnTo>
                    <a:pt x="21" y="15"/>
                  </a:lnTo>
                  <a:close/>
                  <a:moveTo>
                    <a:pt x="30" y="15"/>
                  </a:moveTo>
                  <a:lnTo>
                    <a:pt x="25" y="15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0" y="15"/>
                  </a:lnTo>
                  <a:close/>
                  <a:moveTo>
                    <a:pt x="104" y="13"/>
                  </a:moveTo>
                  <a:lnTo>
                    <a:pt x="72" y="13"/>
                  </a:lnTo>
                  <a:lnTo>
                    <a:pt x="72" y="8"/>
                  </a:lnTo>
                  <a:lnTo>
                    <a:pt x="104" y="8"/>
                  </a:lnTo>
                  <a:lnTo>
                    <a:pt x="104" y="1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2" name="Freeform 670"/>
            <p:cNvSpPr>
              <a:spLocks noEditPoints="1"/>
            </p:cNvSpPr>
            <p:nvPr/>
          </p:nvSpPr>
          <p:spPr bwMode="auto">
            <a:xfrm>
              <a:off x="7371" y="11402"/>
              <a:ext cx="502" cy="95"/>
            </a:xfrm>
            <a:custGeom>
              <a:avLst/>
              <a:gdLst>
                <a:gd name="T0" fmla="*/ 7 w 111"/>
                <a:gd name="T1" fmla="*/ 0 h 21"/>
                <a:gd name="T2" fmla="*/ 0 w 111"/>
                <a:gd name="T3" fmla="*/ 0 h 21"/>
                <a:gd name="T4" fmla="*/ 0 w 111"/>
                <a:gd name="T5" fmla="*/ 21 h 21"/>
                <a:gd name="T6" fmla="*/ 111 w 111"/>
                <a:gd name="T7" fmla="*/ 21 h 21"/>
                <a:gd name="T8" fmla="*/ 111 w 111"/>
                <a:gd name="T9" fmla="*/ 0 h 21"/>
                <a:gd name="T10" fmla="*/ 104 w 111"/>
                <a:gd name="T11" fmla="*/ 0 h 21"/>
                <a:gd name="T12" fmla="*/ 7 w 111"/>
                <a:gd name="T13" fmla="*/ 0 h 21"/>
                <a:gd name="T14" fmla="*/ 12 w 111"/>
                <a:gd name="T15" fmla="*/ 15 h 21"/>
                <a:gd name="T16" fmla="*/ 7 w 111"/>
                <a:gd name="T17" fmla="*/ 15 h 21"/>
                <a:gd name="T18" fmla="*/ 7 w 111"/>
                <a:gd name="T19" fmla="*/ 6 h 21"/>
                <a:gd name="T20" fmla="*/ 12 w 111"/>
                <a:gd name="T21" fmla="*/ 6 h 21"/>
                <a:gd name="T22" fmla="*/ 12 w 111"/>
                <a:gd name="T23" fmla="*/ 15 h 21"/>
                <a:gd name="T24" fmla="*/ 21 w 111"/>
                <a:gd name="T25" fmla="*/ 15 h 21"/>
                <a:gd name="T26" fmla="*/ 16 w 111"/>
                <a:gd name="T27" fmla="*/ 15 h 21"/>
                <a:gd name="T28" fmla="*/ 16 w 111"/>
                <a:gd name="T29" fmla="*/ 6 h 21"/>
                <a:gd name="T30" fmla="*/ 21 w 111"/>
                <a:gd name="T31" fmla="*/ 6 h 21"/>
                <a:gd name="T32" fmla="*/ 21 w 111"/>
                <a:gd name="T33" fmla="*/ 15 h 21"/>
                <a:gd name="T34" fmla="*/ 30 w 111"/>
                <a:gd name="T35" fmla="*/ 15 h 21"/>
                <a:gd name="T36" fmla="*/ 25 w 111"/>
                <a:gd name="T37" fmla="*/ 15 h 21"/>
                <a:gd name="T38" fmla="*/ 25 w 111"/>
                <a:gd name="T39" fmla="*/ 6 h 21"/>
                <a:gd name="T40" fmla="*/ 30 w 111"/>
                <a:gd name="T41" fmla="*/ 6 h 21"/>
                <a:gd name="T42" fmla="*/ 30 w 111"/>
                <a:gd name="T43" fmla="*/ 15 h 21"/>
                <a:gd name="T44" fmla="*/ 104 w 111"/>
                <a:gd name="T45" fmla="*/ 13 h 21"/>
                <a:gd name="T46" fmla="*/ 72 w 111"/>
                <a:gd name="T47" fmla="*/ 13 h 21"/>
                <a:gd name="T48" fmla="*/ 72 w 111"/>
                <a:gd name="T49" fmla="*/ 8 h 21"/>
                <a:gd name="T50" fmla="*/ 104 w 111"/>
                <a:gd name="T51" fmla="*/ 8 h 21"/>
                <a:gd name="T52" fmla="*/ 104 w 111"/>
                <a:gd name="T53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21">
                  <a:moveTo>
                    <a:pt x="7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111" y="21"/>
                  </a:lnTo>
                  <a:lnTo>
                    <a:pt x="111" y="0"/>
                  </a:lnTo>
                  <a:lnTo>
                    <a:pt x="104" y="0"/>
                  </a:lnTo>
                  <a:lnTo>
                    <a:pt x="7" y="0"/>
                  </a:lnTo>
                  <a:close/>
                  <a:moveTo>
                    <a:pt x="12" y="15"/>
                  </a:moveTo>
                  <a:lnTo>
                    <a:pt x="7" y="15"/>
                  </a:lnTo>
                  <a:lnTo>
                    <a:pt x="7" y="6"/>
                  </a:lnTo>
                  <a:lnTo>
                    <a:pt x="12" y="6"/>
                  </a:lnTo>
                  <a:lnTo>
                    <a:pt x="12" y="15"/>
                  </a:lnTo>
                  <a:close/>
                  <a:moveTo>
                    <a:pt x="21" y="15"/>
                  </a:moveTo>
                  <a:lnTo>
                    <a:pt x="16" y="15"/>
                  </a:lnTo>
                  <a:lnTo>
                    <a:pt x="16" y="6"/>
                  </a:lnTo>
                  <a:lnTo>
                    <a:pt x="21" y="6"/>
                  </a:lnTo>
                  <a:lnTo>
                    <a:pt x="21" y="15"/>
                  </a:lnTo>
                  <a:close/>
                  <a:moveTo>
                    <a:pt x="30" y="15"/>
                  </a:moveTo>
                  <a:lnTo>
                    <a:pt x="25" y="15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0" y="15"/>
                  </a:lnTo>
                  <a:close/>
                  <a:moveTo>
                    <a:pt x="104" y="13"/>
                  </a:moveTo>
                  <a:lnTo>
                    <a:pt x="72" y="13"/>
                  </a:lnTo>
                  <a:lnTo>
                    <a:pt x="72" y="8"/>
                  </a:lnTo>
                  <a:lnTo>
                    <a:pt x="104" y="8"/>
                  </a:lnTo>
                  <a:lnTo>
                    <a:pt x="104" y="1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82537" y="4801758"/>
            <a:ext cx="408763" cy="357299"/>
            <a:chOff x="8375" y="8992"/>
            <a:chExt cx="501" cy="507"/>
          </a:xfrm>
        </p:grpSpPr>
        <p:sp>
          <p:nvSpPr>
            <p:cNvPr id="44" name="Rectangle 539"/>
            <p:cNvSpPr>
              <a:spLocks noChangeArrowheads="1"/>
            </p:cNvSpPr>
            <p:nvPr/>
          </p:nvSpPr>
          <p:spPr bwMode="auto">
            <a:xfrm>
              <a:off x="8375" y="8992"/>
              <a:ext cx="208" cy="20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5" name="Rectangle 540"/>
            <p:cNvSpPr>
              <a:spLocks noChangeArrowheads="1"/>
            </p:cNvSpPr>
            <p:nvPr/>
          </p:nvSpPr>
          <p:spPr bwMode="auto">
            <a:xfrm>
              <a:off x="8673" y="8992"/>
              <a:ext cx="203" cy="20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6" name="Rectangle 541"/>
            <p:cNvSpPr>
              <a:spLocks noChangeArrowheads="1"/>
            </p:cNvSpPr>
            <p:nvPr/>
          </p:nvSpPr>
          <p:spPr bwMode="auto">
            <a:xfrm>
              <a:off x="8375" y="9291"/>
              <a:ext cx="208" cy="20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7" name="Rectangle 542"/>
            <p:cNvSpPr>
              <a:spLocks noChangeArrowheads="1"/>
            </p:cNvSpPr>
            <p:nvPr/>
          </p:nvSpPr>
          <p:spPr bwMode="auto">
            <a:xfrm>
              <a:off x="8673" y="9291"/>
              <a:ext cx="203" cy="20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52" name="Freeform 5"/>
          <p:cNvSpPr>
            <a:spLocks noEditPoints="1"/>
          </p:cNvSpPr>
          <p:nvPr/>
        </p:nvSpPr>
        <p:spPr bwMode="auto">
          <a:xfrm>
            <a:off x="6035040" y="2676525"/>
            <a:ext cx="523240" cy="482600"/>
          </a:xfrm>
          <a:custGeom>
            <a:avLst/>
            <a:gdLst/>
            <a:ahLst/>
            <a:cxnLst>
              <a:cxn ang="0">
                <a:pos x="237" y="368"/>
              </a:cxn>
              <a:cxn ang="0">
                <a:pos x="181" y="333"/>
              </a:cxn>
              <a:cxn ang="0">
                <a:pos x="87" y="504"/>
              </a:cxn>
              <a:cxn ang="0">
                <a:pos x="15" y="368"/>
              </a:cxn>
              <a:cxn ang="0">
                <a:pos x="13" y="322"/>
              </a:cxn>
              <a:cxn ang="0">
                <a:pos x="57" y="250"/>
              </a:cxn>
              <a:cxn ang="0">
                <a:pos x="3" y="217"/>
              </a:cxn>
              <a:cxn ang="0">
                <a:pos x="168" y="224"/>
              </a:cxn>
              <a:cxn ang="0">
                <a:pos x="237" y="368"/>
              </a:cxn>
              <a:cxn ang="0">
                <a:pos x="310" y="588"/>
              </a:cxn>
              <a:cxn ang="0">
                <a:pos x="310" y="596"/>
              </a:cxn>
              <a:cxn ang="0">
                <a:pos x="149" y="585"/>
              </a:cxn>
              <a:cxn ang="0">
                <a:pos x="106" y="548"/>
              </a:cxn>
              <a:cxn ang="0">
                <a:pos x="122" y="437"/>
              </a:cxn>
              <a:cxn ang="0">
                <a:pos x="316" y="447"/>
              </a:cxn>
              <a:cxn ang="0">
                <a:pos x="310" y="588"/>
              </a:cxn>
              <a:cxn ang="0">
                <a:pos x="237" y="234"/>
              </a:cxn>
              <a:cxn ang="0">
                <a:pos x="116" y="163"/>
              </a:cxn>
              <a:cxn ang="0">
                <a:pos x="109" y="158"/>
              </a:cxn>
              <a:cxn ang="0">
                <a:pos x="195" y="22"/>
              </a:cxn>
              <a:cxn ang="0">
                <a:pos x="249" y="1"/>
              </a:cxn>
              <a:cxn ang="0">
                <a:pos x="339" y="68"/>
              </a:cxn>
              <a:cxn ang="0">
                <a:pos x="237" y="234"/>
              </a:cxn>
              <a:cxn ang="0">
                <a:pos x="588" y="68"/>
              </a:cxn>
              <a:cxn ang="0">
                <a:pos x="504" y="210"/>
              </a:cxn>
              <a:cxn ang="0">
                <a:pos x="344" y="202"/>
              </a:cxn>
              <a:cxn ang="0">
                <a:pos x="402" y="169"/>
              </a:cxn>
              <a:cxn ang="0">
                <a:pos x="295" y="6"/>
              </a:cxn>
              <a:cxn ang="0">
                <a:pos x="450" y="6"/>
              </a:cxn>
              <a:cxn ang="0">
                <a:pos x="491" y="27"/>
              </a:cxn>
              <a:cxn ang="0">
                <a:pos x="534" y="99"/>
              </a:cxn>
              <a:cxn ang="0">
                <a:pos x="588" y="68"/>
              </a:cxn>
              <a:cxn ang="0">
                <a:pos x="567" y="558"/>
              </a:cxn>
              <a:cxn ang="0">
                <a:pos x="529" y="585"/>
              </a:cxn>
              <a:cxn ang="0">
                <a:pos x="446" y="590"/>
              </a:cxn>
              <a:cxn ang="0">
                <a:pos x="449" y="652"/>
              </a:cxn>
              <a:cxn ang="0">
                <a:pos x="361" y="512"/>
              </a:cxn>
              <a:cxn ang="0">
                <a:pos x="441" y="374"/>
              </a:cxn>
              <a:cxn ang="0">
                <a:pos x="444" y="440"/>
              </a:cxn>
              <a:cxn ang="0">
                <a:pos x="638" y="421"/>
              </a:cxn>
              <a:cxn ang="0">
                <a:pos x="567" y="558"/>
              </a:cxn>
              <a:cxn ang="0">
                <a:pos x="670" y="324"/>
              </a:cxn>
              <a:cxn ang="0">
                <a:pos x="664" y="381"/>
              </a:cxn>
              <a:cxn ang="0">
                <a:pos x="563" y="431"/>
              </a:cxn>
              <a:cxn ang="0">
                <a:pos x="462" y="264"/>
              </a:cxn>
              <a:cxn ang="0">
                <a:pos x="581" y="190"/>
              </a:cxn>
              <a:cxn ang="0">
                <a:pos x="589" y="185"/>
              </a:cxn>
              <a:cxn ang="0">
                <a:pos x="670" y="324"/>
              </a:cxn>
            </a:cxnLst>
            <a:rect l="0" t="0" r="r" b="b"/>
            <a:pathLst>
              <a:path w="680" h="652">
                <a:moveTo>
                  <a:pt x="237" y="368"/>
                </a:moveTo>
                <a:cubicBezTo>
                  <a:pt x="181" y="333"/>
                  <a:pt x="181" y="333"/>
                  <a:pt x="181" y="333"/>
                </a:cubicBezTo>
                <a:cubicBezTo>
                  <a:pt x="95" y="431"/>
                  <a:pt x="87" y="504"/>
                  <a:pt x="87" y="504"/>
                </a:cubicBezTo>
                <a:cubicBezTo>
                  <a:pt x="15" y="368"/>
                  <a:pt x="15" y="368"/>
                  <a:pt x="15" y="368"/>
                </a:cubicBezTo>
                <a:cubicBezTo>
                  <a:pt x="0" y="346"/>
                  <a:pt x="13" y="322"/>
                  <a:pt x="13" y="322"/>
                </a:cubicBezTo>
                <a:cubicBezTo>
                  <a:pt x="13" y="322"/>
                  <a:pt x="26" y="298"/>
                  <a:pt x="57" y="250"/>
                </a:cubicBezTo>
                <a:cubicBezTo>
                  <a:pt x="3" y="217"/>
                  <a:pt x="3" y="217"/>
                  <a:pt x="3" y="217"/>
                </a:cubicBezTo>
                <a:cubicBezTo>
                  <a:pt x="168" y="224"/>
                  <a:pt x="168" y="224"/>
                  <a:pt x="168" y="224"/>
                </a:cubicBezTo>
                <a:lnTo>
                  <a:pt x="237" y="368"/>
                </a:lnTo>
                <a:close/>
                <a:moveTo>
                  <a:pt x="310" y="588"/>
                </a:moveTo>
                <a:cubicBezTo>
                  <a:pt x="310" y="596"/>
                  <a:pt x="310" y="596"/>
                  <a:pt x="310" y="596"/>
                </a:cubicBezTo>
                <a:cubicBezTo>
                  <a:pt x="149" y="585"/>
                  <a:pt x="149" y="585"/>
                  <a:pt x="149" y="585"/>
                </a:cubicBezTo>
                <a:cubicBezTo>
                  <a:pt x="129" y="584"/>
                  <a:pt x="113" y="565"/>
                  <a:pt x="106" y="548"/>
                </a:cubicBezTo>
                <a:cubicBezTo>
                  <a:pt x="91" y="513"/>
                  <a:pt x="110" y="471"/>
                  <a:pt x="122" y="437"/>
                </a:cubicBezTo>
                <a:cubicBezTo>
                  <a:pt x="122" y="437"/>
                  <a:pt x="151" y="441"/>
                  <a:pt x="316" y="447"/>
                </a:cubicBezTo>
                <a:lnTo>
                  <a:pt x="310" y="588"/>
                </a:lnTo>
                <a:close/>
                <a:moveTo>
                  <a:pt x="237" y="234"/>
                </a:moveTo>
                <a:cubicBezTo>
                  <a:pt x="116" y="163"/>
                  <a:pt x="116" y="163"/>
                  <a:pt x="116" y="163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206" y="6"/>
                  <a:pt x="230" y="0"/>
                  <a:pt x="249" y="1"/>
                </a:cubicBezTo>
                <a:cubicBezTo>
                  <a:pt x="287" y="5"/>
                  <a:pt x="314" y="42"/>
                  <a:pt x="339" y="68"/>
                </a:cubicBezTo>
                <a:cubicBezTo>
                  <a:pt x="339" y="68"/>
                  <a:pt x="321" y="92"/>
                  <a:pt x="237" y="234"/>
                </a:cubicBezTo>
                <a:close/>
                <a:moveTo>
                  <a:pt x="588" y="68"/>
                </a:moveTo>
                <a:cubicBezTo>
                  <a:pt x="504" y="210"/>
                  <a:pt x="504" y="210"/>
                  <a:pt x="504" y="210"/>
                </a:cubicBezTo>
                <a:cubicBezTo>
                  <a:pt x="344" y="202"/>
                  <a:pt x="344" y="202"/>
                  <a:pt x="344" y="202"/>
                </a:cubicBezTo>
                <a:cubicBezTo>
                  <a:pt x="402" y="169"/>
                  <a:pt x="402" y="169"/>
                  <a:pt x="402" y="169"/>
                </a:cubicBezTo>
                <a:cubicBezTo>
                  <a:pt x="356" y="48"/>
                  <a:pt x="295" y="6"/>
                  <a:pt x="295" y="6"/>
                </a:cubicBezTo>
                <a:cubicBezTo>
                  <a:pt x="450" y="6"/>
                  <a:pt x="450" y="6"/>
                  <a:pt x="450" y="6"/>
                </a:cubicBezTo>
                <a:cubicBezTo>
                  <a:pt x="477" y="4"/>
                  <a:pt x="491" y="27"/>
                  <a:pt x="491" y="27"/>
                </a:cubicBezTo>
                <a:cubicBezTo>
                  <a:pt x="491" y="27"/>
                  <a:pt x="506" y="50"/>
                  <a:pt x="534" y="99"/>
                </a:cubicBezTo>
                <a:lnTo>
                  <a:pt x="588" y="68"/>
                </a:lnTo>
                <a:close/>
                <a:moveTo>
                  <a:pt x="567" y="558"/>
                </a:moveTo>
                <a:cubicBezTo>
                  <a:pt x="557" y="583"/>
                  <a:pt x="529" y="585"/>
                  <a:pt x="529" y="585"/>
                </a:cubicBezTo>
                <a:cubicBezTo>
                  <a:pt x="529" y="585"/>
                  <a:pt x="502" y="588"/>
                  <a:pt x="446" y="590"/>
                </a:cubicBezTo>
                <a:cubicBezTo>
                  <a:pt x="449" y="652"/>
                  <a:pt x="449" y="652"/>
                  <a:pt x="449" y="652"/>
                </a:cubicBezTo>
                <a:cubicBezTo>
                  <a:pt x="361" y="512"/>
                  <a:pt x="361" y="512"/>
                  <a:pt x="361" y="512"/>
                </a:cubicBezTo>
                <a:cubicBezTo>
                  <a:pt x="441" y="374"/>
                  <a:pt x="441" y="374"/>
                  <a:pt x="441" y="374"/>
                </a:cubicBezTo>
                <a:cubicBezTo>
                  <a:pt x="444" y="440"/>
                  <a:pt x="444" y="440"/>
                  <a:pt x="444" y="440"/>
                </a:cubicBezTo>
                <a:cubicBezTo>
                  <a:pt x="573" y="456"/>
                  <a:pt x="638" y="421"/>
                  <a:pt x="638" y="421"/>
                </a:cubicBezTo>
                <a:lnTo>
                  <a:pt x="567" y="558"/>
                </a:lnTo>
                <a:close/>
                <a:moveTo>
                  <a:pt x="670" y="324"/>
                </a:moveTo>
                <a:cubicBezTo>
                  <a:pt x="680" y="341"/>
                  <a:pt x="674" y="365"/>
                  <a:pt x="664" y="381"/>
                </a:cubicBezTo>
                <a:cubicBezTo>
                  <a:pt x="643" y="413"/>
                  <a:pt x="597" y="421"/>
                  <a:pt x="563" y="431"/>
                </a:cubicBezTo>
                <a:cubicBezTo>
                  <a:pt x="563" y="431"/>
                  <a:pt x="550" y="403"/>
                  <a:pt x="462" y="264"/>
                </a:cubicBezTo>
                <a:cubicBezTo>
                  <a:pt x="581" y="190"/>
                  <a:pt x="581" y="190"/>
                  <a:pt x="581" y="190"/>
                </a:cubicBezTo>
                <a:cubicBezTo>
                  <a:pt x="589" y="185"/>
                  <a:pt x="589" y="185"/>
                  <a:pt x="589" y="185"/>
                </a:cubicBezTo>
                <a:lnTo>
                  <a:pt x="670" y="32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基础平台 </a:t>
            </a:r>
            <a:r>
              <a:rPr lang="en-US" altLang="zh-CN" sz="1800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panose="02000000000000000000" charset="-122"/>
                <a:cs typeface="方正书宋简体" panose="02000000000000000000" charset="-122"/>
              </a:rPr>
              <a:t>一站式服务大厅</a:t>
            </a:r>
            <a:endParaRPr lang="zh-CN" altLang="en-US" sz="1400" dirty="0">
              <a:solidFill>
                <a:schemeClr val="bg1"/>
              </a:solidFill>
              <a:latin typeface="方正书宋简体" panose="02000000000000000000" charset="-122"/>
              <a:cs typeface="方正书宋简体" panose="02000000000000000000" charset="-122"/>
            </a:endParaRPr>
          </a:p>
        </p:txBody>
      </p:sp>
      <p:sp>
        <p:nvSpPr>
          <p:cNvPr id="27" name="文本框 27"/>
          <p:cNvSpPr txBox="1"/>
          <p:nvPr/>
        </p:nvSpPr>
        <p:spPr>
          <a:xfrm>
            <a:off x="446405" y="596265"/>
            <a:ext cx="10995025" cy="15995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一</a:t>
            </a:r>
            <a:r>
              <a:rPr lang="zh-CN" altLang="en-US" sz="1800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站式服务大厅：</a:t>
            </a:r>
            <a:endParaRPr lang="zh-CN" altLang="en-US" sz="1800" dirty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algn="l"/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以建设</a:t>
            </a:r>
            <a:r>
              <a:rPr lang="zh-CN" altLang="en-US" sz="1600" b="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服务型校园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为目的，提供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一站式综合服务办事大厅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，打破原来传统的办事方式，教职工和学生足不出户，即可便捷高效地实现全校范围内的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跨部门办事流程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，达到大幅度提高行政办公效率、节约办公时间、提升服务水平的目的。服务大厅根据各项业务规则，可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灵活设置办事流程，动态构建业务表单</a:t>
            </a:r>
            <a:r>
              <a:rPr lang="zh-CN" altLang="en-US" sz="1600" b="0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，以应变学校业务流程的不断变化和升级。</a:t>
            </a:r>
            <a:endParaRPr lang="zh-CN" altLang="en-US" sz="1600" b="0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24825" y="2604770"/>
            <a:ext cx="2519045" cy="3733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一站式服务，跨界融合</a:t>
            </a:r>
            <a:endParaRPr lang="zh-CN" altLang="en-US" sz="1600" b="1" dirty="0" smtClean="0">
              <a:solidFill>
                <a:schemeClr val="accent6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218170" y="5292090"/>
            <a:ext cx="3527425" cy="35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多终端融合，适配智慧校园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103235" y="3083560"/>
            <a:ext cx="2968625" cy="35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流程自定义，随需而变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21345" y="5888355"/>
            <a:ext cx="3124835" cy="35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接口开放集成，互通共享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124825" y="3607435"/>
            <a:ext cx="3221990" cy="35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多维分类检索，快速定位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59115" y="4138930"/>
            <a:ext cx="3486150" cy="35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二维码、电子签章，安全保障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218170" y="4718685"/>
            <a:ext cx="2979420" cy="352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大数据分析，持续优化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811138" y="2599071"/>
            <a:ext cx="250615" cy="344807"/>
            <a:chOff x="6640" y="6500"/>
            <a:chExt cx="590" cy="810"/>
          </a:xfrm>
          <a:solidFill>
            <a:schemeClr val="accent6">
              <a:lumMod val="75000"/>
            </a:schemeClr>
          </a:solidFill>
        </p:grpSpPr>
        <p:sp>
          <p:nvSpPr>
            <p:cNvPr id="73" name="Freeform 94"/>
            <p:cNvSpPr>
              <a:spLocks noEditPoints="1"/>
            </p:cNvSpPr>
            <p:nvPr/>
          </p:nvSpPr>
          <p:spPr bwMode="auto">
            <a:xfrm>
              <a:off x="6752" y="6612"/>
              <a:ext cx="227" cy="227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4 h 47"/>
                <a:gd name="T4" fmla="*/ 24 w 47"/>
                <a:gd name="T5" fmla="*/ 47 h 47"/>
                <a:gd name="T6" fmla="*/ 47 w 47"/>
                <a:gd name="T7" fmla="*/ 24 h 47"/>
                <a:gd name="T8" fmla="*/ 24 w 47"/>
                <a:gd name="T9" fmla="*/ 0 h 47"/>
                <a:gd name="T10" fmla="*/ 24 w 47"/>
                <a:gd name="T11" fmla="*/ 43 h 47"/>
                <a:gd name="T12" fmla="*/ 5 w 47"/>
                <a:gd name="T13" fmla="*/ 24 h 47"/>
                <a:gd name="T14" fmla="*/ 24 w 47"/>
                <a:gd name="T15" fmla="*/ 5 h 47"/>
                <a:gd name="T16" fmla="*/ 43 w 47"/>
                <a:gd name="T17" fmla="*/ 24 h 47"/>
                <a:gd name="T18" fmla="*/ 24 w 47"/>
                <a:gd name="T19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24" y="43"/>
                  </a:moveTo>
                  <a:cubicBezTo>
                    <a:pt x="13" y="43"/>
                    <a:pt x="5" y="34"/>
                    <a:pt x="5" y="24"/>
                  </a:cubicBezTo>
                  <a:cubicBezTo>
                    <a:pt x="5" y="13"/>
                    <a:pt x="13" y="5"/>
                    <a:pt x="24" y="5"/>
                  </a:cubicBezTo>
                  <a:cubicBezTo>
                    <a:pt x="34" y="5"/>
                    <a:pt x="43" y="13"/>
                    <a:pt x="43" y="24"/>
                  </a:cubicBezTo>
                  <a:cubicBezTo>
                    <a:pt x="43" y="34"/>
                    <a:pt x="34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0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软雅黑 Light"/>
              </a:endParaRPr>
            </a:p>
          </p:txBody>
        </p:sp>
        <p:sp>
          <p:nvSpPr>
            <p:cNvPr id="74" name="Freeform 95"/>
            <p:cNvSpPr>
              <a:spLocks noEditPoints="1"/>
            </p:cNvSpPr>
            <p:nvPr/>
          </p:nvSpPr>
          <p:spPr bwMode="auto">
            <a:xfrm>
              <a:off x="6640" y="6500"/>
              <a:ext cx="454" cy="454"/>
            </a:xfrm>
            <a:custGeom>
              <a:avLst/>
              <a:gdLst>
                <a:gd name="T0" fmla="*/ 47 w 94"/>
                <a:gd name="T1" fmla="*/ 0 h 94"/>
                <a:gd name="T2" fmla="*/ 0 w 94"/>
                <a:gd name="T3" fmla="*/ 47 h 94"/>
                <a:gd name="T4" fmla="*/ 47 w 94"/>
                <a:gd name="T5" fmla="*/ 94 h 94"/>
                <a:gd name="T6" fmla="*/ 94 w 94"/>
                <a:gd name="T7" fmla="*/ 47 h 94"/>
                <a:gd name="T8" fmla="*/ 47 w 94"/>
                <a:gd name="T9" fmla="*/ 0 h 94"/>
                <a:gd name="T10" fmla="*/ 47 w 94"/>
                <a:gd name="T11" fmla="*/ 89 h 94"/>
                <a:gd name="T12" fmla="*/ 5 w 94"/>
                <a:gd name="T13" fmla="*/ 47 h 94"/>
                <a:gd name="T14" fmla="*/ 47 w 94"/>
                <a:gd name="T15" fmla="*/ 4 h 94"/>
                <a:gd name="T16" fmla="*/ 89 w 94"/>
                <a:gd name="T17" fmla="*/ 47 h 94"/>
                <a:gd name="T18" fmla="*/ 47 w 94"/>
                <a:gd name="T19" fmla="*/ 8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73" y="94"/>
                    <a:pt x="94" y="73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lose/>
                  <a:moveTo>
                    <a:pt x="47" y="89"/>
                  </a:moveTo>
                  <a:cubicBezTo>
                    <a:pt x="24" y="89"/>
                    <a:pt x="5" y="70"/>
                    <a:pt x="5" y="47"/>
                  </a:cubicBezTo>
                  <a:cubicBezTo>
                    <a:pt x="5" y="23"/>
                    <a:pt x="24" y="4"/>
                    <a:pt x="47" y="4"/>
                  </a:cubicBezTo>
                  <a:cubicBezTo>
                    <a:pt x="70" y="4"/>
                    <a:pt x="89" y="23"/>
                    <a:pt x="89" y="47"/>
                  </a:cubicBezTo>
                  <a:cubicBezTo>
                    <a:pt x="89" y="70"/>
                    <a:pt x="70" y="89"/>
                    <a:pt x="47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0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软雅黑 Light"/>
              </a:endParaRPr>
            </a:p>
          </p:txBody>
        </p:sp>
        <p:sp>
          <p:nvSpPr>
            <p:cNvPr id="75" name="Freeform 96"/>
            <p:cNvSpPr/>
            <p:nvPr/>
          </p:nvSpPr>
          <p:spPr bwMode="auto">
            <a:xfrm>
              <a:off x="6823" y="6700"/>
              <a:ext cx="407" cy="610"/>
            </a:xfrm>
            <a:custGeom>
              <a:avLst/>
              <a:gdLst>
                <a:gd name="T0" fmla="*/ 84 w 84"/>
                <a:gd name="T1" fmla="*/ 86 h 127"/>
                <a:gd name="T2" fmla="*/ 84 w 84"/>
                <a:gd name="T3" fmla="*/ 49 h 127"/>
                <a:gd name="T4" fmla="*/ 75 w 84"/>
                <a:gd name="T5" fmla="*/ 40 h 127"/>
                <a:gd name="T6" fmla="*/ 66 w 84"/>
                <a:gd name="T7" fmla="*/ 49 h 127"/>
                <a:gd name="T8" fmla="*/ 66 w 84"/>
                <a:gd name="T9" fmla="*/ 68 h 127"/>
                <a:gd name="T10" fmla="*/ 62 w 84"/>
                <a:gd name="T11" fmla="*/ 68 h 127"/>
                <a:gd name="T12" fmla="*/ 62 w 84"/>
                <a:gd name="T13" fmla="*/ 49 h 127"/>
                <a:gd name="T14" fmla="*/ 53 w 84"/>
                <a:gd name="T15" fmla="*/ 40 h 127"/>
                <a:gd name="T16" fmla="*/ 44 w 84"/>
                <a:gd name="T17" fmla="*/ 49 h 127"/>
                <a:gd name="T18" fmla="*/ 44 w 84"/>
                <a:gd name="T19" fmla="*/ 68 h 127"/>
                <a:gd name="T20" fmla="*/ 40 w 84"/>
                <a:gd name="T21" fmla="*/ 68 h 127"/>
                <a:gd name="T22" fmla="*/ 40 w 84"/>
                <a:gd name="T23" fmla="*/ 49 h 127"/>
                <a:gd name="T24" fmla="*/ 31 w 84"/>
                <a:gd name="T25" fmla="*/ 40 h 127"/>
                <a:gd name="T26" fmla="*/ 22 w 84"/>
                <a:gd name="T27" fmla="*/ 49 h 127"/>
                <a:gd name="T28" fmla="*/ 22 w 84"/>
                <a:gd name="T29" fmla="*/ 68 h 127"/>
                <a:gd name="T30" fmla="*/ 18 w 84"/>
                <a:gd name="T31" fmla="*/ 68 h 127"/>
                <a:gd name="T32" fmla="*/ 18 w 84"/>
                <a:gd name="T33" fmla="*/ 9 h 127"/>
                <a:gd name="T34" fmla="*/ 9 w 84"/>
                <a:gd name="T35" fmla="*/ 0 h 127"/>
                <a:gd name="T36" fmla="*/ 0 w 84"/>
                <a:gd name="T37" fmla="*/ 9 h 127"/>
                <a:gd name="T38" fmla="*/ 0 w 84"/>
                <a:gd name="T39" fmla="*/ 87 h 127"/>
                <a:gd name="T40" fmla="*/ 0 w 84"/>
                <a:gd name="T41" fmla="*/ 88 h 127"/>
                <a:gd name="T42" fmla="*/ 0 w 84"/>
                <a:gd name="T43" fmla="*/ 108 h 127"/>
                <a:gd name="T44" fmla="*/ 14 w 84"/>
                <a:gd name="T45" fmla="*/ 127 h 127"/>
                <a:gd name="T46" fmla="*/ 70 w 84"/>
                <a:gd name="T47" fmla="*/ 127 h 127"/>
                <a:gd name="T48" fmla="*/ 84 w 84"/>
                <a:gd name="T49" fmla="*/ 108 h 127"/>
                <a:gd name="T50" fmla="*/ 84 w 84"/>
                <a:gd name="T51" fmla="*/ 87 h 127"/>
                <a:gd name="T52" fmla="*/ 84 w 84"/>
                <a:gd name="T53" fmla="*/ 8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127">
                  <a:moveTo>
                    <a:pt x="84" y="86"/>
                  </a:moveTo>
                  <a:cubicBezTo>
                    <a:pt x="84" y="49"/>
                    <a:pt x="84" y="49"/>
                    <a:pt x="84" y="49"/>
                  </a:cubicBezTo>
                  <a:cubicBezTo>
                    <a:pt x="84" y="44"/>
                    <a:pt x="80" y="40"/>
                    <a:pt x="75" y="40"/>
                  </a:cubicBezTo>
                  <a:cubicBezTo>
                    <a:pt x="70" y="40"/>
                    <a:pt x="66" y="44"/>
                    <a:pt x="66" y="49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4"/>
                    <a:pt x="58" y="40"/>
                    <a:pt x="53" y="40"/>
                  </a:cubicBezTo>
                  <a:cubicBezTo>
                    <a:pt x="48" y="40"/>
                    <a:pt x="44" y="44"/>
                    <a:pt x="44" y="4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4"/>
                    <a:pt x="36" y="40"/>
                    <a:pt x="31" y="40"/>
                  </a:cubicBezTo>
                  <a:cubicBezTo>
                    <a:pt x="26" y="40"/>
                    <a:pt x="22" y="44"/>
                    <a:pt x="22" y="49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9"/>
                    <a:pt x="6" y="127"/>
                    <a:pt x="14" y="127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8" y="127"/>
                    <a:pt x="84" y="119"/>
                    <a:pt x="84" y="108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84" y="86"/>
                    <a:pt x="84" y="86"/>
                    <a:pt x="84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0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软雅黑 Ligh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51419" y="3672849"/>
            <a:ext cx="338453" cy="323851"/>
            <a:chOff x="10554" y="6534"/>
            <a:chExt cx="800" cy="752"/>
          </a:xfrm>
          <a:solidFill>
            <a:schemeClr val="accent6">
              <a:lumMod val="75000"/>
            </a:schemeClr>
          </a:solidFill>
        </p:grpSpPr>
        <p:sp>
          <p:nvSpPr>
            <p:cNvPr id="70" name="Oval 106"/>
            <p:cNvSpPr>
              <a:spLocks noChangeArrowheads="1"/>
            </p:cNvSpPr>
            <p:nvPr/>
          </p:nvSpPr>
          <p:spPr bwMode="auto">
            <a:xfrm>
              <a:off x="10971" y="6734"/>
              <a:ext cx="210" cy="21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0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软雅黑 Light"/>
              </a:endParaRPr>
            </a:p>
          </p:txBody>
        </p:sp>
        <p:sp>
          <p:nvSpPr>
            <p:cNvPr id="71" name="Freeform 107"/>
            <p:cNvSpPr/>
            <p:nvPr/>
          </p:nvSpPr>
          <p:spPr bwMode="auto">
            <a:xfrm>
              <a:off x="10927" y="6978"/>
              <a:ext cx="302" cy="281"/>
            </a:xfrm>
            <a:custGeom>
              <a:avLst/>
              <a:gdLst>
                <a:gd name="T0" fmla="*/ 31 w 63"/>
                <a:gd name="T1" fmla="*/ 0 h 58"/>
                <a:gd name="T2" fmla="*/ 0 w 63"/>
                <a:gd name="T3" fmla="*/ 31 h 58"/>
                <a:gd name="T4" fmla="*/ 0 w 63"/>
                <a:gd name="T5" fmla="*/ 58 h 58"/>
                <a:gd name="T6" fmla="*/ 63 w 63"/>
                <a:gd name="T7" fmla="*/ 58 h 58"/>
                <a:gd name="T8" fmla="*/ 63 w 63"/>
                <a:gd name="T9" fmla="*/ 31 h 58"/>
                <a:gd name="T10" fmla="*/ 31 w 63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8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14"/>
                    <a:pt x="49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0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软雅黑 Light"/>
              </a:endParaRPr>
            </a:p>
          </p:txBody>
        </p:sp>
        <p:sp>
          <p:nvSpPr>
            <p:cNvPr id="72" name="Freeform 108"/>
            <p:cNvSpPr>
              <a:spLocks noEditPoints="1"/>
            </p:cNvSpPr>
            <p:nvPr/>
          </p:nvSpPr>
          <p:spPr bwMode="auto">
            <a:xfrm>
              <a:off x="10554" y="6534"/>
              <a:ext cx="800" cy="752"/>
            </a:xfrm>
            <a:custGeom>
              <a:avLst/>
              <a:gdLst>
                <a:gd name="T0" fmla="*/ 142 w 166"/>
                <a:gd name="T1" fmla="*/ 99 h 156"/>
                <a:gd name="T2" fmla="*/ 147 w 166"/>
                <a:gd name="T3" fmla="*/ 24 h 156"/>
                <a:gd name="T4" fmla="*/ 71 w 166"/>
                <a:gd name="T5" fmla="*/ 19 h 156"/>
                <a:gd name="T6" fmla="*/ 65 w 166"/>
                <a:gd name="T7" fmla="*/ 92 h 156"/>
                <a:gd name="T8" fmla="*/ 52 w 166"/>
                <a:gd name="T9" fmla="*/ 103 h 156"/>
                <a:gd name="T10" fmla="*/ 47 w 166"/>
                <a:gd name="T11" fmla="*/ 98 h 156"/>
                <a:gd name="T12" fmla="*/ 0 w 166"/>
                <a:gd name="T13" fmla="*/ 140 h 156"/>
                <a:gd name="T14" fmla="*/ 14 w 166"/>
                <a:gd name="T15" fmla="*/ 156 h 156"/>
                <a:gd name="T16" fmla="*/ 61 w 166"/>
                <a:gd name="T17" fmla="*/ 114 h 156"/>
                <a:gd name="T18" fmla="*/ 57 w 166"/>
                <a:gd name="T19" fmla="*/ 109 h 156"/>
                <a:gd name="T20" fmla="*/ 70 w 166"/>
                <a:gd name="T21" fmla="*/ 97 h 156"/>
                <a:gd name="T22" fmla="*/ 142 w 166"/>
                <a:gd name="T23" fmla="*/ 99 h 156"/>
                <a:gd name="T24" fmla="*/ 75 w 166"/>
                <a:gd name="T25" fmla="*/ 23 h 156"/>
                <a:gd name="T26" fmla="*/ 143 w 166"/>
                <a:gd name="T27" fmla="*/ 27 h 156"/>
                <a:gd name="T28" fmla="*/ 139 w 166"/>
                <a:gd name="T29" fmla="*/ 95 h 156"/>
                <a:gd name="T30" fmla="*/ 71 w 166"/>
                <a:gd name="T31" fmla="*/ 91 h 156"/>
                <a:gd name="T32" fmla="*/ 75 w 166"/>
                <a:gd name="T33" fmla="*/ 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56">
                  <a:moveTo>
                    <a:pt x="142" y="99"/>
                  </a:moveTo>
                  <a:cubicBezTo>
                    <a:pt x="165" y="80"/>
                    <a:pt x="166" y="46"/>
                    <a:pt x="147" y="24"/>
                  </a:cubicBezTo>
                  <a:cubicBezTo>
                    <a:pt x="127" y="2"/>
                    <a:pt x="93" y="0"/>
                    <a:pt x="71" y="19"/>
                  </a:cubicBezTo>
                  <a:cubicBezTo>
                    <a:pt x="50" y="38"/>
                    <a:pt x="48" y="70"/>
                    <a:pt x="65" y="92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89" y="117"/>
                    <a:pt x="121" y="118"/>
                    <a:pt x="142" y="99"/>
                  </a:cubicBezTo>
                  <a:close/>
                  <a:moveTo>
                    <a:pt x="75" y="23"/>
                  </a:moveTo>
                  <a:cubicBezTo>
                    <a:pt x="95" y="5"/>
                    <a:pt x="125" y="7"/>
                    <a:pt x="143" y="27"/>
                  </a:cubicBezTo>
                  <a:cubicBezTo>
                    <a:pt x="161" y="47"/>
                    <a:pt x="159" y="78"/>
                    <a:pt x="139" y="95"/>
                  </a:cubicBezTo>
                  <a:cubicBezTo>
                    <a:pt x="119" y="113"/>
                    <a:pt x="88" y="111"/>
                    <a:pt x="71" y="91"/>
                  </a:cubicBezTo>
                  <a:cubicBezTo>
                    <a:pt x="53" y="71"/>
                    <a:pt x="55" y="41"/>
                    <a:pt x="75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0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软雅黑 Ligh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869555" y="4151619"/>
            <a:ext cx="191770" cy="283844"/>
            <a:chOff x="1584325" y="5105400"/>
            <a:chExt cx="368300" cy="479426"/>
          </a:xfrm>
          <a:solidFill>
            <a:schemeClr val="accent6">
              <a:lumMod val="75000"/>
            </a:schemeClr>
          </a:solidFill>
        </p:grpSpPr>
        <p:sp>
          <p:nvSpPr>
            <p:cNvPr id="68" name="Freeform 44"/>
            <p:cNvSpPr/>
            <p:nvPr/>
          </p:nvSpPr>
          <p:spPr bwMode="auto">
            <a:xfrm>
              <a:off x="1641475" y="5105400"/>
              <a:ext cx="255588" cy="184150"/>
            </a:xfrm>
            <a:custGeom>
              <a:avLst/>
              <a:gdLst>
                <a:gd name="T0" fmla="*/ 14 w 68"/>
                <a:gd name="T1" fmla="*/ 49 h 49"/>
                <a:gd name="T2" fmla="*/ 14 w 68"/>
                <a:gd name="T3" fmla="*/ 34 h 49"/>
                <a:gd name="T4" fmla="*/ 20 w 68"/>
                <a:gd name="T5" fmla="*/ 20 h 49"/>
                <a:gd name="T6" fmla="*/ 34 w 68"/>
                <a:gd name="T7" fmla="*/ 15 h 49"/>
                <a:gd name="T8" fmla="*/ 48 w 68"/>
                <a:gd name="T9" fmla="*/ 20 h 49"/>
                <a:gd name="T10" fmla="*/ 54 w 68"/>
                <a:gd name="T11" fmla="*/ 34 h 49"/>
                <a:gd name="T12" fmla="*/ 54 w 68"/>
                <a:gd name="T13" fmla="*/ 49 h 49"/>
                <a:gd name="T14" fmla="*/ 68 w 68"/>
                <a:gd name="T15" fmla="*/ 49 h 49"/>
                <a:gd name="T16" fmla="*/ 68 w 68"/>
                <a:gd name="T17" fmla="*/ 34 h 49"/>
                <a:gd name="T18" fmla="*/ 34 w 68"/>
                <a:gd name="T19" fmla="*/ 0 h 49"/>
                <a:gd name="T20" fmla="*/ 0 w 68"/>
                <a:gd name="T21" fmla="*/ 34 h 49"/>
                <a:gd name="T22" fmla="*/ 0 w 68"/>
                <a:gd name="T23" fmla="*/ 49 h 49"/>
                <a:gd name="T24" fmla="*/ 14 w 68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9">
                  <a:moveTo>
                    <a:pt x="14" y="49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7"/>
                    <a:pt x="29" y="15"/>
                    <a:pt x="34" y="15"/>
                  </a:cubicBezTo>
                  <a:cubicBezTo>
                    <a:pt x="39" y="15"/>
                    <a:pt x="44" y="17"/>
                    <a:pt x="48" y="20"/>
                  </a:cubicBezTo>
                  <a:cubicBezTo>
                    <a:pt x="52" y="24"/>
                    <a:pt x="54" y="29"/>
                    <a:pt x="54" y="34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5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9" name="Freeform 45"/>
            <p:cNvSpPr>
              <a:spLocks noEditPoints="1"/>
            </p:cNvSpPr>
            <p:nvPr/>
          </p:nvSpPr>
          <p:spPr bwMode="auto">
            <a:xfrm>
              <a:off x="1584325" y="5326063"/>
              <a:ext cx="368300" cy="258763"/>
            </a:xfrm>
            <a:custGeom>
              <a:avLst/>
              <a:gdLst>
                <a:gd name="T0" fmla="*/ 0 w 98"/>
                <a:gd name="T1" fmla="*/ 0 h 69"/>
                <a:gd name="T2" fmla="*/ 0 w 98"/>
                <a:gd name="T3" fmla="*/ 69 h 69"/>
                <a:gd name="T4" fmla="*/ 98 w 98"/>
                <a:gd name="T5" fmla="*/ 69 h 69"/>
                <a:gd name="T6" fmla="*/ 98 w 98"/>
                <a:gd name="T7" fmla="*/ 0 h 69"/>
                <a:gd name="T8" fmla="*/ 0 w 98"/>
                <a:gd name="T9" fmla="*/ 0 h 69"/>
                <a:gd name="T10" fmla="*/ 54 w 98"/>
                <a:gd name="T11" fmla="*/ 39 h 69"/>
                <a:gd name="T12" fmla="*/ 54 w 98"/>
                <a:gd name="T13" fmla="*/ 52 h 69"/>
                <a:gd name="T14" fmla="*/ 44 w 98"/>
                <a:gd name="T15" fmla="*/ 52 h 69"/>
                <a:gd name="T16" fmla="*/ 44 w 98"/>
                <a:gd name="T17" fmla="*/ 39 h 69"/>
                <a:gd name="T18" fmla="*/ 38 w 98"/>
                <a:gd name="T19" fmla="*/ 29 h 69"/>
                <a:gd name="T20" fmla="*/ 49 w 98"/>
                <a:gd name="T21" fmla="*/ 19 h 69"/>
                <a:gd name="T22" fmla="*/ 59 w 98"/>
                <a:gd name="T23" fmla="*/ 29 h 69"/>
                <a:gd name="T24" fmla="*/ 54 w 98"/>
                <a:gd name="T25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0"/>
                    <a:pt x="98" y="0"/>
                    <a:pt x="98" y="0"/>
                  </a:cubicBezTo>
                  <a:lnTo>
                    <a:pt x="0" y="0"/>
                  </a:lnTo>
                  <a:close/>
                  <a:moveTo>
                    <a:pt x="54" y="39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37"/>
                    <a:pt x="38" y="33"/>
                    <a:pt x="38" y="29"/>
                  </a:cubicBezTo>
                  <a:cubicBezTo>
                    <a:pt x="38" y="24"/>
                    <a:pt x="43" y="19"/>
                    <a:pt x="49" y="19"/>
                  </a:cubicBezTo>
                  <a:cubicBezTo>
                    <a:pt x="55" y="19"/>
                    <a:pt x="59" y="24"/>
                    <a:pt x="59" y="29"/>
                  </a:cubicBezTo>
                  <a:cubicBezTo>
                    <a:pt x="59" y="33"/>
                    <a:pt x="57" y="37"/>
                    <a:pt x="5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5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40" name="Freeform 172"/>
          <p:cNvSpPr>
            <a:spLocks noEditPoints="1"/>
          </p:cNvSpPr>
          <p:nvPr/>
        </p:nvSpPr>
        <p:spPr bwMode="auto">
          <a:xfrm>
            <a:off x="7851775" y="5285105"/>
            <a:ext cx="247015" cy="372110"/>
          </a:xfrm>
          <a:custGeom>
            <a:avLst/>
            <a:gdLst>
              <a:gd name="T0" fmla="*/ 68 w 78"/>
              <a:gd name="T1" fmla="*/ 0 h 128"/>
              <a:gd name="T2" fmla="*/ 10 w 78"/>
              <a:gd name="T3" fmla="*/ 0 h 128"/>
              <a:gd name="T4" fmla="*/ 0 w 78"/>
              <a:gd name="T5" fmla="*/ 10 h 128"/>
              <a:gd name="T6" fmla="*/ 0 w 78"/>
              <a:gd name="T7" fmla="*/ 118 h 128"/>
              <a:gd name="T8" fmla="*/ 10 w 78"/>
              <a:gd name="T9" fmla="*/ 128 h 128"/>
              <a:gd name="T10" fmla="*/ 68 w 78"/>
              <a:gd name="T11" fmla="*/ 128 h 128"/>
              <a:gd name="T12" fmla="*/ 78 w 78"/>
              <a:gd name="T13" fmla="*/ 118 h 128"/>
              <a:gd name="T14" fmla="*/ 78 w 78"/>
              <a:gd name="T15" fmla="*/ 10 h 128"/>
              <a:gd name="T16" fmla="*/ 68 w 78"/>
              <a:gd name="T17" fmla="*/ 0 h 128"/>
              <a:gd name="T18" fmla="*/ 39 w 78"/>
              <a:gd name="T19" fmla="*/ 123 h 128"/>
              <a:gd name="T20" fmla="*/ 34 w 78"/>
              <a:gd name="T21" fmla="*/ 118 h 128"/>
              <a:gd name="T22" fmla="*/ 39 w 78"/>
              <a:gd name="T23" fmla="*/ 113 h 128"/>
              <a:gd name="T24" fmla="*/ 44 w 78"/>
              <a:gd name="T25" fmla="*/ 118 h 128"/>
              <a:gd name="T26" fmla="*/ 39 w 78"/>
              <a:gd name="T27" fmla="*/ 123 h 128"/>
              <a:gd name="T28" fmla="*/ 68 w 78"/>
              <a:gd name="T29" fmla="*/ 108 h 128"/>
              <a:gd name="T30" fmla="*/ 10 w 78"/>
              <a:gd name="T31" fmla="*/ 108 h 128"/>
              <a:gd name="T32" fmla="*/ 10 w 78"/>
              <a:gd name="T33" fmla="*/ 20 h 128"/>
              <a:gd name="T34" fmla="*/ 68 w 78"/>
              <a:gd name="T35" fmla="*/ 20 h 128"/>
              <a:gd name="T36" fmla="*/ 68 w 78"/>
              <a:gd name="T37" fmla="*/ 10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128">
                <a:moveTo>
                  <a:pt x="6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74" y="128"/>
                  <a:pt x="78" y="124"/>
                  <a:pt x="78" y="118"/>
                </a:cubicBezTo>
                <a:cubicBezTo>
                  <a:pt x="78" y="10"/>
                  <a:pt x="78" y="10"/>
                  <a:pt x="78" y="10"/>
                </a:cubicBezTo>
                <a:cubicBezTo>
                  <a:pt x="78" y="4"/>
                  <a:pt x="74" y="0"/>
                  <a:pt x="68" y="0"/>
                </a:cubicBezTo>
                <a:close/>
                <a:moveTo>
                  <a:pt x="39" y="123"/>
                </a:moveTo>
                <a:cubicBezTo>
                  <a:pt x="36" y="123"/>
                  <a:pt x="34" y="121"/>
                  <a:pt x="34" y="118"/>
                </a:cubicBezTo>
                <a:cubicBezTo>
                  <a:pt x="34" y="115"/>
                  <a:pt x="36" y="113"/>
                  <a:pt x="39" y="113"/>
                </a:cubicBezTo>
                <a:cubicBezTo>
                  <a:pt x="42" y="113"/>
                  <a:pt x="44" y="115"/>
                  <a:pt x="44" y="118"/>
                </a:cubicBezTo>
                <a:cubicBezTo>
                  <a:pt x="44" y="121"/>
                  <a:pt x="42" y="123"/>
                  <a:pt x="39" y="123"/>
                </a:cubicBezTo>
                <a:close/>
                <a:moveTo>
                  <a:pt x="68" y="108"/>
                </a:moveTo>
                <a:cubicBezTo>
                  <a:pt x="10" y="108"/>
                  <a:pt x="10" y="108"/>
                  <a:pt x="10" y="108"/>
                </a:cubicBezTo>
                <a:cubicBezTo>
                  <a:pt x="10" y="20"/>
                  <a:pt x="10" y="20"/>
                  <a:pt x="10" y="20"/>
                </a:cubicBezTo>
                <a:cubicBezTo>
                  <a:pt x="68" y="20"/>
                  <a:pt x="68" y="20"/>
                  <a:pt x="68" y="20"/>
                </a:cubicBezTo>
                <a:lnTo>
                  <a:pt x="68" y="10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0014" tIns="60006" rIns="120014" bIns="6000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5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811135" y="4735177"/>
            <a:ext cx="410210" cy="283206"/>
            <a:chOff x="6221413" y="2209801"/>
            <a:chExt cx="660400" cy="506413"/>
          </a:xfrm>
          <a:solidFill>
            <a:schemeClr val="accent6">
              <a:lumMod val="75000"/>
            </a:schemeClr>
          </a:solidFill>
        </p:grpSpPr>
        <p:sp>
          <p:nvSpPr>
            <p:cNvPr id="63" name="Freeform 26"/>
            <p:cNvSpPr/>
            <p:nvPr/>
          </p:nvSpPr>
          <p:spPr bwMode="auto">
            <a:xfrm>
              <a:off x="6221413" y="2698751"/>
              <a:ext cx="660400" cy="17463"/>
            </a:xfrm>
            <a:custGeom>
              <a:avLst/>
              <a:gdLst>
                <a:gd name="T0" fmla="*/ 2 w 76"/>
                <a:gd name="T1" fmla="*/ 2 h 2"/>
                <a:gd name="T2" fmla="*/ 0 w 76"/>
                <a:gd name="T3" fmla="*/ 1 h 2"/>
                <a:gd name="T4" fmla="*/ 2 w 76"/>
                <a:gd name="T5" fmla="*/ 0 h 2"/>
                <a:gd name="T6" fmla="*/ 75 w 76"/>
                <a:gd name="T7" fmla="*/ 0 h 2"/>
                <a:gd name="T8" fmla="*/ 76 w 76"/>
                <a:gd name="T9" fmla="*/ 1 h 2"/>
                <a:gd name="T10" fmla="*/ 75 w 76"/>
                <a:gd name="T11" fmla="*/ 2 h 2"/>
                <a:gd name="T12" fmla="*/ 2 w 7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">
                  <a:moveTo>
                    <a:pt x="2" y="2"/>
                  </a:move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6" y="2"/>
                    <a:pt x="75" y="2"/>
                    <a:pt x="75" y="2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5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</a:endParaRPr>
            </a:p>
          </p:txBody>
        </p:sp>
        <p:sp>
          <p:nvSpPr>
            <p:cNvPr id="64" name="Rectangle 27"/>
            <p:cNvSpPr>
              <a:spLocks noChangeArrowheads="1"/>
            </p:cNvSpPr>
            <p:nvPr/>
          </p:nvSpPr>
          <p:spPr bwMode="auto">
            <a:xfrm>
              <a:off x="6308725" y="2322513"/>
              <a:ext cx="95250" cy="323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5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</a:endParaRPr>
            </a:p>
          </p:txBody>
        </p:sp>
        <p:sp>
          <p:nvSpPr>
            <p:cNvPr id="65" name="Rectangle 28"/>
            <p:cNvSpPr>
              <a:spLocks noChangeArrowheads="1"/>
            </p:cNvSpPr>
            <p:nvPr/>
          </p:nvSpPr>
          <p:spPr bwMode="auto">
            <a:xfrm>
              <a:off x="6446838" y="2209801"/>
              <a:ext cx="96838" cy="436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5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</a:endParaRPr>
            </a:p>
          </p:txBody>
        </p:sp>
        <p:sp>
          <p:nvSpPr>
            <p:cNvPr id="66" name="Rectangle 29"/>
            <p:cNvSpPr>
              <a:spLocks noChangeArrowheads="1"/>
            </p:cNvSpPr>
            <p:nvPr/>
          </p:nvSpPr>
          <p:spPr bwMode="auto">
            <a:xfrm>
              <a:off x="6577013" y="2349501"/>
              <a:ext cx="96838" cy="296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5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</a:endParaRPr>
            </a:p>
          </p:txBody>
        </p:sp>
        <p:sp>
          <p:nvSpPr>
            <p:cNvPr id="67" name="Rectangle 30"/>
            <p:cNvSpPr>
              <a:spLocks noChangeArrowheads="1"/>
            </p:cNvSpPr>
            <p:nvPr/>
          </p:nvSpPr>
          <p:spPr bwMode="auto">
            <a:xfrm>
              <a:off x="6726238" y="2444751"/>
              <a:ext cx="95250" cy="201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014" tIns="60006" rIns="120014" bIns="6000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75" b="0" i="0" u="none" strike="noStrike" kern="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813040" y="3111500"/>
            <a:ext cx="292735" cy="317500"/>
            <a:chOff x="3191434" y="2145028"/>
            <a:chExt cx="359165" cy="359165"/>
          </a:xfrm>
          <a:solidFill>
            <a:schemeClr val="accent6">
              <a:lumMod val="75000"/>
            </a:schemeClr>
          </a:solidFill>
        </p:grpSpPr>
        <p:sp>
          <p:nvSpPr>
            <p:cNvPr id="60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003" tIns="25003" rIns="25003" bIns="25003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7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1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003" tIns="25003" rIns="25003" bIns="25003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7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2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003" tIns="25003" rIns="25003" bIns="25003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7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3" name="圆角矩形 42"/>
          <p:cNvSpPr/>
          <p:nvPr/>
        </p:nvSpPr>
        <p:spPr>
          <a:xfrm>
            <a:off x="871383" y="4511287"/>
            <a:ext cx="2676377" cy="1146175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D67A71"/>
            </a:solidFill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262120" y="2839085"/>
            <a:ext cx="2460625" cy="1146175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788BA9"/>
            </a:solidFill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52568" y="4703319"/>
            <a:ext cx="799609" cy="784348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892656" y="3031080"/>
            <a:ext cx="799609" cy="784348"/>
          </a:xfrm>
          <a:prstGeom prst="ellipse">
            <a:avLst/>
          </a:prstGeom>
          <a:solidFill>
            <a:srgbClr val="788BA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27603" y="4755816"/>
            <a:ext cx="649538" cy="646331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业务</a:t>
            </a:r>
            <a:endParaRPr lang="zh-CN" altLang="en-US" b="1" dirty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部门</a:t>
            </a:r>
            <a:endParaRPr lang="zh-CN" altLang="en-US" b="1" dirty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587935" y="4611293"/>
            <a:ext cx="546946" cy="461665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02</a:t>
            </a:r>
            <a:endParaRPr lang="en-US" altLang="zh-CN" sz="2400" dirty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937040" y="3222076"/>
            <a:ext cx="649538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学生</a:t>
            </a:r>
            <a:endParaRPr lang="zh-CN" altLang="en-US" b="1" dirty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1305802" y="4633846"/>
            <a:ext cx="2139236" cy="890270"/>
          </a:xfrm>
          <a:custGeom>
            <a:avLst/>
            <a:gdLst>
              <a:gd name="connsiteX0" fmla="*/ 0 w 3414030"/>
              <a:gd name="connsiteY0" fmla="*/ 0 h 310366"/>
              <a:gd name="connsiteX1" fmla="*/ 3414030 w 3414030"/>
              <a:gd name="connsiteY1" fmla="*/ 0 h 310366"/>
              <a:gd name="connsiteX2" fmla="*/ 3414030 w 3414030"/>
              <a:gd name="connsiteY2" fmla="*/ 310366 h 310366"/>
              <a:gd name="connsiteX3" fmla="*/ 0 w 3414030"/>
              <a:gd name="connsiteY3" fmla="*/ 310366 h 310366"/>
              <a:gd name="connsiteX4" fmla="*/ 0 w 3414030"/>
              <a:gd name="connsiteY4" fmla="*/ 0 h 31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030" h="310366">
                <a:moveTo>
                  <a:pt x="0" y="0"/>
                </a:moveTo>
                <a:lnTo>
                  <a:pt x="3414030" y="0"/>
                </a:lnTo>
                <a:lnTo>
                  <a:pt x="3414030" y="310366"/>
                </a:lnTo>
                <a:lnTo>
                  <a:pt x="0" y="3103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530" tIns="49530" rIns="49530" bIns="49530" numCol="1" spcCol="1270" anchor="b" anchorCtr="0">
            <a:noAutofit/>
          </a:bodyPr>
          <a:lstStyle>
            <a:defPPr>
              <a:defRPr lang="zh-CN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577850" rt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3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面向师生和社会公众公开服务事项名称、办理事项依据、政策文件、办事流程指引等</a:t>
            </a:r>
            <a:endParaRPr lang="zh-CN" sz="1300" b="0" kern="12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4779645" y="2978150"/>
            <a:ext cx="1805940" cy="890270"/>
          </a:xfrm>
          <a:custGeom>
            <a:avLst/>
            <a:gdLst>
              <a:gd name="connsiteX0" fmla="*/ 0 w 3414030"/>
              <a:gd name="connsiteY0" fmla="*/ 0 h 310366"/>
              <a:gd name="connsiteX1" fmla="*/ 3414030 w 3414030"/>
              <a:gd name="connsiteY1" fmla="*/ 0 h 310366"/>
              <a:gd name="connsiteX2" fmla="*/ 3414030 w 3414030"/>
              <a:gd name="connsiteY2" fmla="*/ 310366 h 310366"/>
              <a:gd name="connsiteX3" fmla="*/ 0 w 3414030"/>
              <a:gd name="connsiteY3" fmla="*/ 310366 h 310366"/>
              <a:gd name="connsiteX4" fmla="*/ 0 w 3414030"/>
              <a:gd name="connsiteY4" fmla="*/ 0 h 31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030" h="310366">
                <a:moveTo>
                  <a:pt x="0" y="0"/>
                </a:moveTo>
                <a:lnTo>
                  <a:pt x="3414030" y="0"/>
                </a:lnTo>
                <a:lnTo>
                  <a:pt x="3414030" y="310366"/>
                </a:lnTo>
                <a:lnTo>
                  <a:pt x="0" y="3103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530" tIns="49530" rIns="49530" bIns="49530" numCol="1" spcCol="1270" anchor="b" anchorCtr="0">
            <a:noAutofit/>
          </a:bodyPr>
          <a:lstStyle>
            <a:defPPr>
              <a:defRPr lang="zh-CN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778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为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在校</a:t>
            </a:r>
            <a:r>
              <a:rPr 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学生的教务、教学、科研、生活等各方面提供便捷服务</a:t>
            </a:r>
            <a:endParaRPr lang="zh-CN" sz="13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871383" y="2873973"/>
            <a:ext cx="2689712" cy="1111250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D67A71"/>
            </a:solidFill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365625" y="4511040"/>
            <a:ext cx="2356485" cy="1125855"/>
          </a:xfrm>
          <a:prstGeom prst="roundRect">
            <a:avLst>
              <a:gd name="adj" fmla="val 3230"/>
            </a:avLst>
          </a:prstGeom>
          <a:noFill/>
          <a:ln w="19050">
            <a:solidFill>
              <a:srgbClr val="788BA9"/>
            </a:solidFill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61224" y="3023701"/>
            <a:ext cx="799609" cy="784348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980026" y="4682102"/>
            <a:ext cx="799465" cy="822325"/>
          </a:xfrm>
          <a:prstGeom prst="ellipse">
            <a:avLst/>
          </a:prstGeom>
          <a:solidFill>
            <a:srgbClr val="788BA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35857" y="3237951"/>
            <a:ext cx="649538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教师</a:t>
            </a:r>
            <a:endParaRPr lang="zh-CN" altLang="en-US" b="1" dirty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924391" y="4889478"/>
            <a:ext cx="881973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管理者</a:t>
            </a:r>
            <a:endParaRPr lang="zh-CN" altLang="en-US" b="1" dirty="0">
              <a:solidFill>
                <a:prstClr val="white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357185" y="2984310"/>
            <a:ext cx="2060320" cy="890270"/>
          </a:xfrm>
          <a:custGeom>
            <a:avLst/>
            <a:gdLst>
              <a:gd name="connsiteX0" fmla="*/ 0 w 3414030"/>
              <a:gd name="connsiteY0" fmla="*/ 0 h 310366"/>
              <a:gd name="connsiteX1" fmla="*/ 3414030 w 3414030"/>
              <a:gd name="connsiteY1" fmla="*/ 0 h 310366"/>
              <a:gd name="connsiteX2" fmla="*/ 3414030 w 3414030"/>
              <a:gd name="connsiteY2" fmla="*/ 310366 h 310366"/>
              <a:gd name="connsiteX3" fmla="*/ 0 w 3414030"/>
              <a:gd name="connsiteY3" fmla="*/ 310366 h 310366"/>
              <a:gd name="connsiteX4" fmla="*/ 0 w 3414030"/>
              <a:gd name="connsiteY4" fmla="*/ 0 h 31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030" h="310366">
                <a:moveTo>
                  <a:pt x="0" y="0"/>
                </a:moveTo>
                <a:lnTo>
                  <a:pt x="3414030" y="0"/>
                </a:lnTo>
                <a:lnTo>
                  <a:pt x="3414030" y="310366"/>
                </a:lnTo>
                <a:lnTo>
                  <a:pt x="0" y="3103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530" tIns="49530" rIns="49530" bIns="49530" numCol="1" spcCol="1270" anchor="b" anchorCtr="0">
            <a:noAutofit/>
          </a:bodyPr>
          <a:lstStyle>
            <a:defPPr>
              <a:defRPr lang="zh-CN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778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覆盖办公、教务、人事、财务等各部门全方位便捷服务</a:t>
            </a:r>
            <a:endParaRPr lang="zh-CN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4882996" y="4740860"/>
            <a:ext cx="1783107" cy="871855"/>
          </a:xfrm>
          <a:custGeom>
            <a:avLst/>
            <a:gdLst>
              <a:gd name="connsiteX0" fmla="*/ 0 w 3414030"/>
              <a:gd name="connsiteY0" fmla="*/ 0 h 310366"/>
              <a:gd name="connsiteX1" fmla="*/ 3414030 w 3414030"/>
              <a:gd name="connsiteY1" fmla="*/ 0 h 310366"/>
              <a:gd name="connsiteX2" fmla="*/ 3414030 w 3414030"/>
              <a:gd name="connsiteY2" fmla="*/ 310366 h 310366"/>
              <a:gd name="connsiteX3" fmla="*/ 0 w 3414030"/>
              <a:gd name="connsiteY3" fmla="*/ 310366 h 310366"/>
              <a:gd name="connsiteX4" fmla="*/ 0 w 3414030"/>
              <a:gd name="connsiteY4" fmla="*/ 0 h 31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030" h="310366">
                <a:moveTo>
                  <a:pt x="0" y="0"/>
                </a:moveTo>
                <a:lnTo>
                  <a:pt x="3414030" y="0"/>
                </a:lnTo>
                <a:lnTo>
                  <a:pt x="3414030" y="310366"/>
                </a:lnTo>
                <a:lnTo>
                  <a:pt x="0" y="3103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530" tIns="49530" rIns="49530" bIns="49530" numCol="1" spcCol="1270" anchor="b" anchorCtr="0">
            <a:noAutofit/>
          </a:bodyPr>
          <a:lstStyle>
            <a:defPPr>
              <a:defRPr lang="zh-CN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778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可</a:t>
            </a:r>
            <a:r>
              <a:rPr lang="zh-CN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监督</a:t>
            </a:r>
            <a:r>
              <a:rPr 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学校整体事务</a:t>
            </a:r>
            <a:r>
              <a:rPr lang="zh-CN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运作</a:t>
            </a: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基于</a:t>
            </a:r>
            <a:r>
              <a:rPr 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校内事务管理大数据，推动全校管理流程优化再造</a:t>
            </a:r>
            <a:endParaRPr lang="zh-CN" sz="13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7829867" y="5915977"/>
            <a:ext cx="320675" cy="318135"/>
            <a:chOff x="2323" y="2963"/>
            <a:chExt cx="505" cy="501"/>
          </a:xfrm>
        </p:grpSpPr>
        <p:sp>
          <p:nvSpPr>
            <p:cNvPr id="77" name="Freeform 621"/>
            <p:cNvSpPr/>
            <p:nvPr/>
          </p:nvSpPr>
          <p:spPr bwMode="auto">
            <a:xfrm>
              <a:off x="2625" y="2963"/>
              <a:ext cx="203" cy="203"/>
            </a:xfrm>
            <a:custGeom>
              <a:avLst/>
              <a:gdLst>
                <a:gd name="T0" fmla="*/ 45 w 45"/>
                <a:gd name="T1" fmla="*/ 12 h 45"/>
                <a:gd name="T2" fmla="*/ 33 w 45"/>
                <a:gd name="T3" fmla="*/ 0 h 45"/>
                <a:gd name="T4" fmla="*/ 12 w 45"/>
                <a:gd name="T5" fmla="*/ 21 h 45"/>
                <a:gd name="T6" fmla="*/ 0 w 45"/>
                <a:gd name="T7" fmla="*/ 7 h 45"/>
                <a:gd name="T8" fmla="*/ 0 w 45"/>
                <a:gd name="T9" fmla="*/ 45 h 45"/>
                <a:gd name="T10" fmla="*/ 37 w 45"/>
                <a:gd name="T11" fmla="*/ 45 h 45"/>
                <a:gd name="T12" fmla="*/ 24 w 45"/>
                <a:gd name="T13" fmla="*/ 32 h 45"/>
                <a:gd name="T14" fmla="*/ 45 w 45"/>
                <a:gd name="T15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5">
                  <a:moveTo>
                    <a:pt x="45" y="12"/>
                  </a:moveTo>
                  <a:lnTo>
                    <a:pt x="33" y="0"/>
                  </a:lnTo>
                  <a:lnTo>
                    <a:pt x="12" y="21"/>
                  </a:lnTo>
                  <a:lnTo>
                    <a:pt x="0" y="7"/>
                  </a:lnTo>
                  <a:lnTo>
                    <a:pt x="0" y="45"/>
                  </a:lnTo>
                  <a:lnTo>
                    <a:pt x="37" y="45"/>
                  </a:lnTo>
                  <a:lnTo>
                    <a:pt x="24" y="32"/>
                  </a:lnTo>
                  <a:lnTo>
                    <a:pt x="45" y="1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105">
                <a:solidFill>
                  <a:schemeClr val="accent6">
                    <a:lumMod val="75000"/>
                  </a:schemeClr>
                </a:solidFill>
                <a:sym typeface="+mn-ea"/>
              </a:endParaRPr>
            </a:p>
          </p:txBody>
        </p:sp>
        <p:sp>
          <p:nvSpPr>
            <p:cNvPr id="78" name="Freeform 622"/>
            <p:cNvSpPr/>
            <p:nvPr/>
          </p:nvSpPr>
          <p:spPr bwMode="auto">
            <a:xfrm>
              <a:off x="2323" y="3261"/>
              <a:ext cx="208" cy="203"/>
            </a:xfrm>
            <a:custGeom>
              <a:avLst/>
              <a:gdLst>
                <a:gd name="T0" fmla="*/ 21 w 46"/>
                <a:gd name="T1" fmla="*/ 12 h 45"/>
                <a:gd name="T2" fmla="*/ 0 w 46"/>
                <a:gd name="T3" fmla="*/ 33 h 45"/>
                <a:gd name="T4" fmla="*/ 12 w 46"/>
                <a:gd name="T5" fmla="*/ 45 h 45"/>
                <a:gd name="T6" fmla="*/ 33 w 46"/>
                <a:gd name="T7" fmla="*/ 24 h 45"/>
                <a:gd name="T8" fmla="*/ 46 w 46"/>
                <a:gd name="T9" fmla="*/ 37 h 45"/>
                <a:gd name="T10" fmla="*/ 46 w 46"/>
                <a:gd name="T11" fmla="*/ 0 h 45"/>
                <a:gd name="T12" fmla="*/ 8 w 46"/>
                <a:gd name="T13" fmla="*/ 0 h 45"/>
                <a:gd name="T14" fmla="*/ 21 w 46"/>
                <a:gd name="T15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5">
                  <a:moveTo>
                    <a:pt x="21" y="12"/>
                  </a:moveTo>
                  <a:lnTo>
                    <a:pt x="0" y="33"/>
                  </a:lnTo>
                  <a:lnTo>
                    <a:pt x="12" y="45"/>
                  </a:lnTo>
                  <a:lnTo>
                    <a:pt x="33" y="24"/>
                  </a:lnTo>
                  <a:lnTo>
                    <a:pt x="46" y="37"/>
                  </a:lnTo>
                  <a:lnTo>
                    <a:pt x="46" y="0"/>
                  </a:lnTo>
                  <a:lnTo>
                    <a:pt x="8" y="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105">
                <a:solidFill>
                  <a:schemeClr val="accent6">
                    <a:lumMod val="75000"/>
                  </a:schemeClr>
                </a:solidFill>
                <a:sym typeface="+mn-ea"/>
              </a:endParaRPr>
            </a:p>
          </p:txBody>
        </p:sp>
        <p:sp>
          <p:nvSpPr>
            <p:cNvPr id="79" name="Freeform 623"/>
            <p:cNvSpPr/>
            <p:nvPr/>
          </p:nvSpPr>
          <p:spPr bwMode="auto">
            <a:xfrm>
              <a:off x="2625" y="3261"/>
              <a:ext cx="203" cy="203"/>
            </a:xfrm>
            <a:custGeom>
              <a:avLst/>
              <a:gdLst>
                <a:gd name="T0" fmla="*/ 45 w 45"/>
                <a:gd name="T1" fmla="*/ 33 h 45"/>
                <a:gd name="T2" fmla="*/ 24 w 45"/>
                <a:gd name="T3" fmla="*/ 12 h 45"/>
                <a:gd name="T4" fmla="*/ 37 w 45"/>
                <a:gd name="T5" fmla="*/ 0 h 45"/>
                <a:gd name="T6" fmla="*/ 0 w 45"/>
                <a:gd name="T7" fmla="*/ 0 h 45"/>
                <a:gd name="T8" fmla="*/ 0 w 45"/>
                <a:gd name="T9" fmla="*/ 37 h 45"/>
                <a:gd name="T10" fmla="*/ 12 w 45"/>
                <a:gd name="T11" fmla="*/ 24 h 45"/>
                <a:gd name="T12" fmla="*/ 33 w 45"/>
                <a:gd name="T13" fmla="*/ 45 h 45"/>
                <a:gd name="T14" fmla="*/ 45 w 45"/>
                <a:gd name="T15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5">
                  <a:moveTo>
                    <a:pt x="45" y="33"/>
                  </a:moveTo>
                  <a:lnTo>
                    <a:pt x="24" y="12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12" y="24"/>
                  </a:lnTo>
                  <a:lnTo>
                    <a:pt x="33" y="45"/>
                  </a:lnTo>
                  <a:lnTo>
                    <a:pt x="45" y="3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105">
                <a:solidFill>
                  <a:schemeClr val="accent6">
                    <a:lumMod val="75000"/>
                  </a:schemeClr>
                </a:solidFill>
                <a:sym typeface="+mn-ea"/>
              </a:endParaRPr>
            </a:p>
          </p:txBody>
        </p:sp>
        <p:sp>
          <p:nvSpPr>
            <p:cNvPr id="80" name="Freeform 624"/>
            <p:cNvSpPr/>
            <p:nvPr/>
          </p:nvSpPr>
          <p:spPr bwMode="auto">
            <a:xfrm>
              <a:off x="2323" y="2963"/>
              <a:ext cx="208" cy="203"/>
            </a:xfrm>
            <a:custGeom>
              <a:avLst/>
              <a:gdLst>
                <a:gd name="T0" fmla="*/ 0 w 46"/>
                <a:gd name="T1" fmla="*/ 12 h 45"/>
                <a:gd name="T2" fmla="*/ 21 w 46"/>
                <a:gd name="T3" fmla="*/ 32 h 45"/>
                <a:gd name="T4" fmla="*/ 8 w 46"/>
                <a:gd name="T5" fmla="*/ 45 h 45"/>
                <a:gd name="T6" fmla="*/ 46 w 46"/>
                <a:gd name="T7" fmla="*/ 45 h 45"/>
                <a:gd name="T8" fmla="*/ 46 w 46"/>
                <a:gd name="T9" fmla="*/ 7 h 45"/>
                <a:gd name="T10" fmla="*/ 33 w 46"/>
                <a:gd name="T11" fmla="*/ 21 h 45"/>
                <a:gd name="T12" fmla="*/ 12 w 46"/>
                <a:gd name="T13" fmla="*/ 0 h 45"/>
                <a:gd name="T14" fmla="*/ 0 w 46"/>
                <a:gd name="T15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5">
                  <a:moveTo>
                    <a:pt x="0" y="12"/>
                  </a:moveTo>
                  <a:lnTo>
                    <a:pt x="21" y="32"/>
                  </a:lnTo>
                  <a:lnTo>
                    <a:pt x="8" y="45"/>
                  </a:lnTo>
                  <a:lnTo>
                    <a:pt x="46" y="45"/>
                  </a:lnTo>
                  <a:lnTo>
                    <a:pt x="46" y="7"/>
                  </a:lnTo>
                  <a:lnTo>
                    <a:pt x="33" y="21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0014" tIns="60006" rIns="120014" bIns="60006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105">
                <a:solidFill>
                  <a:schemeClr val="accent6">
                    <a:lumMod val="75000"/>
                  </a:schemeClr>
                </a:solidFill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分析平台 </a:t>
            </a:r>
            <a:r>
              <a:rPr lang="en-US" altLang="zh-CN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大数据决策分析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平台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3725" y="704850"/>
            <a:ext cx="11151235" cy="11830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lvl="0" indent="-342900" algn="l">
              <a:buFont typeface="Wingdings" panose="05000000000000000000" charset="0"/>
              <a:buChar char="Ø"/>
            </a:pPr>
            <a:r>
              <a:rPr lang="zh-CN" altLang="en-US" sz="20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分析平台：</a:t>
            </a:r>
            <a:endParaRPr lang="zh-CN" altLang="en-US" sz="1800" b="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algn="l"/>
            <a:r>
              <a:rPr lang="zh-CN" altLang="en-US" sz="16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大数据分析决策平台以统一数据中心平台为基础，集成各业务部门的数据，实现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多维度的数据分析和挖掘</a:t>
            </a:r>
            <a:r>
              <a:rPr lang="zh-CN" altLang="en-US" sz="16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，提供跨部门、立体式的</a:t>
            </a:r>
            <a:r>
              <a: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人事、教学、学工、科研、设备资产、财务经费等综合分析服务</a:t>
            </a:r>
            <a:r>
              <a:rPr lang="zh-CN" altLang="en-US" sz="16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，为院系领导、校领导决策提供数据支撑。</a:t>
            </a:r>
            <a:endParaRPr lang="zh-CN" altLang="en-US" sz="1600" b="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58365" y="2584450"/>
            <a:ext cx="2688590" cy="2592705"/>
            <a:chOff x="6533" y="2333"/>
            <a:chExt cx="6133" cy="6133"/>
          </a:xfrm>
        </p:grpSpPr>
        <p:sp>
          <p:nvSpPr>
            <p:cNvPr id="11" name="任意多边形: 形状 5"/>
            <p:cNvSpPr/>
            <p:nvPr/>
          </p:nvSpPr>
          <p:spPr>
            <a:xfrm>
              <a:off x="6533" y="2333"/>
              <a:ext cx="2901" cy="2901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2346282"/>
                  </a:moveTo>
                  <a:cubicBezTo>
                    <a:pt x="0" y="1050466"/>
                    <a:pt x="1050466" y="0"/>
                    <a:pt x="2346282" y="0"/>
                  </a:cubicBezTo>
                  <a:lnTo>
                    <a:pt x="2346282" y="2346282"/>
                  </a:lnTo>
                  <a:lnTo>
                    <a:pt x="0" y="2346282"/>
                  </a:lnTo>
                  <a:close/>
                </a:path>
              </a:pathLst>
            </a:custGeom>
            <a:solidFill>
              <a:srgbClr val="F9B359"/>
            </a:solidFill>
            <a:ln w="63500">
              <a:noFill/>
              <a:round/>
            </a:ln>
            <a:effectLst>
              <a:outerShdw blurRad="1270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936130" rIns="248920" bIns="24892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8" name="任意多边形: 形状 6"/>
            <p:cNvSpPr/>
            <p:nvPr/>
          </p:nvSpPr>
          <p:spPr>
            <a:xfrm>
              <a:off x="9765" y="2333"/>
              <a:ext cx="2901" cy="2901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0"/>
                  </a:moveTo>
                  <a:cubicBezTo>
                    <a:pt x="1295816" y="0"/>
                    <a:pt x="2346282" y="1050466"/>
                    <a:pt x="2346282" y="2346282"/>
                  </a:cubicBezTo>
                  <a:lnTo>
                    <a:pt x="0" y="234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359"/>
            </a:solidFill>
            <a:ln w="63500">
              <a:noFill/>
              <a:round/>
            </a:ln>
            <a:effectLst>
              <a:outerShdw blurRad="1270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936130" rIns="936130" bIns="24892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9" name="任意多边形: 形状 7"/>
            <p:cNvSpPr/>
            <p:nvPr/>
          </p:nvSpPr>
          <p:spPr>
            <a:xfrm>
              <a:off x="9765" y="5565"/>
              <a:ext cx="2901" cy="2901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0"/>
                  </a:moveTo>
                  <a:cubicBezTo>
                    <a:pt x="2346282" y="1295816"/>
                    <a:pt x="1295816" y="2346282"/>
                    <a:pt x="0" y="2346282"/>
                  </a:cubicBezTo>
                  <a:lnTo>
                    <a:pt x="0" y="0"/>
                  </a:lnTo>
                  <a:lnTo>
                    <a:pt x="2346282" y="0"/>
                  </a:lnTo>
                  <a:close/>
                </a:path>
              </a:pathLst>
            </a:custGeom>
            <a:solidFill>
              <a:srgbClr val="F9B359"/>
            </a:solidFill>
            <a:ln w="63500">
              <a:noFill/>
              <a:round/>
            </a:ln>
            <a:effectLst>
              <a:outerShdw blurRad="1270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248921" rIns="936130" bIns="93613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21" name="任意多边形: 形状 8"/>
            <p:cNvSpPr/>
            <p:nvPr/>
          </p:nvSpPr>
          <p:spPr>
            <a:xfrm>
              <a:off x="6533" y="5565"/>
              <a:ext cx="2901" cy="2901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2346282"/>
                  </a:moveTo>
                  <a:cubicBezTo>
                    <a:pt x="1050466" y="2346282"/>
                    <a:pt x="0" y="1295816"/>
                    <a:pt x="0" y="0"/>
                  </a:cubicBezTo>
                  <a:lnTo>
                    <a:pt x="2346282" y="0"/>
                  </a:lnTo>
                  <a:lnTo>
                    <a:pt x="2346282" y="2346282"/>
                  </a:lnTo>
                  <a:close/>
                </a:path>
              </a:pathLst>
            </a:custGeom>
            <a:solidFill>
              <a:srgbClr val="F9B359"/>
            </a:solidFill>
            <a:ln w="63500">
              <a:noFill/>
              <a:round/>
            </a:ln>
            <a:effectLst>
              <a:outerShdw blurRad="1270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248920" rIns="248920" bIns="93613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3086735" y="3483610"/>
            <a:ext cx="916940" cy="8293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10230" y="3544887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仓库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738245" y="2844165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多维</a:t>
            </a:r>
            <a:endParaRPr lang="zh-CN" altLang="en-US" sz="2000" b="1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分析</a:t>
            </a:r>
            <a:endParaRPr lang="zh-CN" altLang="en-US" sz="2000" b="1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863340" y="4190365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</a:t>
            </a:r>
            <a:endParaRPr lang="zh-CN" altLang="en-US" sz="2000" b="1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挖掘</a:t>
            </a:r>
            <a:endParaRPr lang="zh-CN" altLang="en-US" sz="2000" b="1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521585" y="2868295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主题</a:t>
            </a:r>
            <a:endParaRPr lang="zh-CN" altLang="en-US" sz="2000" b="1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分析</a:t>
            </a:r>
            <a:endParaRPr lang="zh-CN" altLang="en-US" sz="2000" b="1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454910" y="4116070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校情</a:t>
            </a:r>
            <a:endParaRPr lang="zh-CN" altLang="en-US" sz="2000" b="1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分析</a:t>
            </a:r>
            <a:endParaRPr lang="zh-CN" altLang="en-US" sz="2000" b="1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2" name="弧形 51"/>
          <p:cNvSpPr/>
          <p:nvPr/>
        </p:nvSpPr>
        <p:spPr>
          <a:xfrm>
            <a:off x="1748155" y="2680335"/>
            <a:ext cx="850900" cy="459105"/>
          </a:xfrm>
          <a:prstGeom prst="arc">
            <a:avLst/>
          </a:prstGeom>
          <a:ln w="9525">
            <a:solidFill>
              <a:schemeClr val="bg2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3" name="弧形 52"/>
          <p:cNvSpPr/>
          <p:nvPr/>
        </p:nvSpPr>
        <p:spPr>
          <a:xfrm flipH="1">
            <a:off x="4564380" y="2803525"/>
            <a:ext cx="770890" cy="466090"/>
          </a:xfrm>
          <a:prstGeom prst="arc">
            <a:avLst/>
          </a:prstGeom>
          <a:ln w="9525">
            <a:solidFill>
              <a:schemeClr val="bg2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4" name="弧形 53"/>
          <p:cNvSpPr/>
          <p:nvPr/>
        </p:nvSpPr>
        <p:spPr>
          <a:xfrm flipV="1">
            <a:off x="1819910" y="4676140"/>
            <a:ext cx="940435" cy="501015"/>
          </a:xfrm>
          <a:prstGeom prst="arc">
            <a:avLst>
              <a:gd name="adj1" fmla="val 16200000"/>
              <a:gd name="adj2" fmla="val 0"/>
            </a:avLst>
          </a:prstGeom>
          <a:ln w="9525">
            <a:solidFill>
              <a:schemeClr val="bg2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5" name="弧形 54"/>
          <p:cNvSpPr/>
          <p:nvPr/>
        </p:nvSpPr>
        <p:spPr>
          <a:xfrm flipH="1" flipV="1">
            <a:off x="4564380" y="4512310"/>
            <a:ext cx="614045" cy="521335"/>
          </a:xfrm>
          <a:prstGeom prst="arc">
            <a:avLst/>
          </a:prstGeom>
          <a:ln w="9525">
            <a:solidFill>
              <a:schemeClr val="bg2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45770" y="2242185"/>
            <a:ext cx="20091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学生信息分析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教师信息分析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专业信息分析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课程信息分析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44880" y="4515485"/>
            <a:ext cx="2141855" cy="1682115"/>
          </a:xfrm>
          <a:prstGeom prst="rect">
            <a:avLst/>
          </a:prstGeom>
          <a:ln w="9525">
            <a:noFill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招生指标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学科指标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资产指标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财务指标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高基表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004435" y="2228215"/>
            <a:ext cx="20091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学科建设分析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招生分析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就业分析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师资队伍分析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课程设置分析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909820" y="4756785"/>
            <a:ext cx="25730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专业发展决策分析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教学制度决策分析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学生成绩关联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分析</a:t>
            </a:r>
            <a:endParaRPr lang="en-US" altLang="zh-CN" sz="1600" b="1" dirty="0" smtClean="0">
              <a:solidFill>
                <a:schemeClr val="bg2">
                  <a:lumMod val="2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045" y="2868295"/>
            <a:ext cx="3931135" cy="2245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分析平台 </a:t>
            </a:r>
            <a:r>
              <a:rPr lang="en-US" altLang="zh-CN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大数据决策分析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平台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pic>
        <p:nvPicPr>
          <p:cNvPr id="4" name="图片 3" descr="大屏(5)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617855"/>
            <a:ext cx="11760835" cy="582993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237355" y="6503670"/>
            <a:ext cx="51047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大数据决策分析平台</a:t>
            </a:r>
            <a:r>
              <a:rPr lang="en-US" altLang="zh-CN" sz="1200">
                <a:latin typeface="方正黑体简体" panose="02000000000000000000" pitchFamily="2" charset="-122"/>
                <a:ea typeface="方正黑体简体" panose="02000000000000000000" pitchFamily="2" charset="-122"/>
              </a:rPr>
              <a:t>·</a:t>
            </a:r>
            <a:r>
              <a:rPr lang="zh-CN" altLang="en-US" sz="120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大屏展示</a:t>
            </a:r>
            <a:r>
              <a:rPr lang="zh-CN" altLang="en-US" sz="120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学校</a:t>
            </a:r>
            <a:r>
              <a:rPr lang="zh-CN" altLang="en-US" sz="120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数据、应用、监控、预警等情况</a:t>
            </a:r>
            <a:endParaRPr lang="zh-CN" altLang="en-US" sz="120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建设内容</a:t>
            </a:r>
            <a:r>
              <a:rPr lang="en-US" altLang="zh-CN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8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特色亮点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5" name="Rectangle 35"/>
          <p:cNvSpPr/>
          <p:nvPr/>
        </p:nvSpPr>
        <p:spPr>
          <a:xfrm>
            <a:off x="3462359" y="1843096"/>
            <a:ext cx="2446326" cy="4119553"/>
          </a:xfrm>
          <a:prstGeom prst="rect">
            <a:avLst/>
          </a:prstGeom>
          <a:solidFill>
            <a:schemeClr val="accent2">
              <a:lumMod val="20000"/>
              <a:lumOff val="80000"/>
              <a:alpha val="8000"/>
            </a:schemeClr>
          </a:solidFill>
          <a:ln w="190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en-US" sz="2400" kern="0" dirty="0">
              <a:solidFill>
                <a:sysClr val="windowText" lastClr="00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3447939" y="1285737"/>
            <a:ext cx="2446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zh-CN" altLang="en-US" sz="2000" b="1" kern="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Raleway" panose="020B0003030101060003"/>
              </a:rPr>
              <a:t>技术创新</a:t>
            </a:r>
            <a:endParaRPr lang="en-US" sz="2000" b="1" kern="0" dirty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Raleway" panose="020B0003030101060003"/>
            </a:endParaRPr>
          </a:p>
        </p:txBody>
      </p:sp>
      <p:sp>
        <p:nvSpPr>
          <p:cNvPr id="27" name="Rectangle 30"/>
          <p:cNvSpPr/>
          <p:nvPr/>
        </p:nvSpPr>
        <p:spPr>
          <a:xfrm>
            <a:off x="644815" y="1843097"/>
            <a:ext cx="2446325" cy="4119553"/>
          </a:xfrm>
          <a:prstGeom prst="rect">
            <a:avLst/>
          </a:prstGeom>
          <a:solidFill>
            <a:schemeClr val="accent1">
              <a:lumMod val="20000"/>
              <a:lumOff val="80000"/>
              <a:alpha val="8000"/>
            </a:schemeClr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en-US" sz="2400" kern="0" dirty="0">
              <a:solidFill>
                <a:schemeClr val="accent3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644815" y="1285737"/>
            <a:ext cx="244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zh-CN" altLang="en-US" sz="2000" b="1" kern="0" dirty="0" smtClean="0">
                <a:solidFill>
                  <a:schemeClr val="accent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Raleway" panose="020B0003030101060003"/>
              </a:rPr>
              <a:t>平台宽阔</a:t>
            </a:r>
            <a:endParaRPr lang="en-US" sz="2000" b="1" kern="0" dirty="0">
              <a:solidFill>
                <a:schemeClr val="accent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Raleway" panose="020B0003030101060003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737640" y="3029847"/>
            <a:ext cx="2272347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产品覆盖面居同行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首位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>
              <a:lnSpc>
                <a:spcPts val="2200"/>
              </a:lnSpc>
            </a:pP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>
              <a:lnSpc>
                <a:spcPts val="2200"/>
              </a:lnSpc>
            </a:pP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已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打造完整的、基于“</a:t>
            </a:r>
            <a:r>
              <a:rPr lang="zh-CN" altLang="en-US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</a:t>
            </a:r>
            <a:r>
              <a:rPr lang="en-US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+</a:t>
            </a:r>
            <a:r>
              <a:rPr lang="zh-CN" altLang="en-US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平台</a:t>
            </a:r>
            <a:r>
              <a:rPr lang="en-US" altLang="zh-CN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+</a:t>
            </a:r>
            <a:r>
              <a:rPr lang="zh-CN" altLang="en-US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决策分析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”三个层面智慧校园信息化体系，产品高度吻合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职业院校数字校园建设规范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》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，易使用、易扩展、易集成。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1" name="Rectangle 39"/>
          <p:cNvSpPr/>
          <p:nvPr/>
        </p:nvSpPr>
        <p:spPr>
          <a:xfrm>
            <a:off x="6279900" y="1843096"/>
            <a:ext cx="2446325" cy="4119553"/>
          </a:xfrm>
          <a:prstGeom prst="rect">
            <a:avLst/>
          </a:prstGeom>
          <a:solidFill>
            <a:schemeClr val="accent3">
              <a:lumMod val="20000"/>
              <a:lumOff val="80000"/>
              <a:alpha val="8000"/>
            </a:schemeClr>
          </a:solidFill>
          <a:ln w="190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en-US" sz="2400" kern="0" dirty="0">
              <a:solidFill>
                <a:sysClr val="windowText" lastClr="00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6279900" y="1285737"/>
            <a:ext cx="244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zh-CN" altLang="en-US" sz="2000" b="1" kern="0" dirty="0" smtClean="0">
                <a:solidFill>
                  <a:schemeClr val="accent3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Raleway" panose="020B0003030101060003"/>
              </a:rPr>
              <a:t>流程灵活</a:t>
            </a:r>
            <a:endParaRPr lang="en-US" sz="2000" b="1" kern="0" dirty="0">
              <a:solidFill>
                <a:schemeClr val="accent3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Raleway" panose="020B0003030101060003"/>
            </a:endParaRPr>
          </a:p>
        </p:txBody>
      </p:sp>
      <p:sp>
        <p:nvSpPr>
          <p:cNvPr id="33" name="Rectangle 50"/>
          <p:cNvSpPr/>
          <p:nvPr/>
        </p:nvSpPr>
        <p:spPr>
          <a:xfrm>
            <a:off x="9083026" y="1843096"/>
            <a:ext cx="2446325" cy="4119553"/>
          </a:xfrm>
          <a:prstGeom prst="rect">
            <a:avLst/>
          </a:prstGeom>
          <a:solidFill>
            <a:schemeClr val="accent4">
              <a:lumMod val="20000"/>
              <a:lumOff val="80000"/>
              <a:alpha val="8000"/>
            </a:schemeClr>
          </a:solidFill>
          <a:ln w="190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endParaRPr lang="en-US" sz="2400" kern="0" dirty="0">
              <a:solidFill>
                <a:sysClr val="windowText" lastClr="00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9100860" y="1285737"/>
            <a:ext cx="244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/>
            <a:r>
              <a:rPr lang="zh-CN" altLang="en-US" sz="2000" b="1" kern="0" dirty="0" smtClean="0">
                <a:solidFill>
                  <a:schemeClr val="accent4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Raleway" panose="020B0003030101060003"/>
              </a:rPr>
              <a:t>数据共享</a:t>
            </a:r>
            <a:endParaRPr lang="en-US" sz="2000" b="1" kern="0" dirty="0">
              <a:solidFill>
                <a:schemeClr val="accent4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Raleway" panose="020B0003030101060003"/>
            </a:endParaRPr>
          </a:p>
        </p:txBody>
      </p:sp>
      <p:cxnSp>
        <p:nvCxnSpPr>
          <p:cNvPr id="35" name="Straight Connector 53"/>
          <p:cNvCxnSpPr/>
          <p:nvPr/>
        </p:nvCxnSpPr>
        <p:spPr>
          <a:xfrm flipH="1">
            <a:off x="4042373" y="2785500"/>
            <a:ext cx="1369115" cy="0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reeform 471"/>
          <p:cNvSpPr>
            <a:spLocks noEditPoints="1"/>
          </p:cNvSpPr>
          <p:nvPr/>
        </p:nvSpPr>
        <p:spPr bwMode="auto">
          <a:xfrm>
            <a:off x="4351410" y="2019021"/>
            <a:ext cx="624685" cy="626539"/>
          </a:xfrm>
          <a:custGeom>
            <a:avLst/>
            <a:gdLst>
              <a:gd name="T0" fmla="*/ 17 w 185"/>
              <a:gd name="T1" fmla="*/ 102 h 186"/>
              <a:gd name="T2" fmla="*/ 0 w 185"/>
              <a:gd name="T3" fmla="*/ 169 h 186"/>
              <a:gd name="T4" fmla="*/ 67 w 185"/>
              <a:gd name="T5" fmla="*/ 186 h 186"/>
              <a:gd name="T6" fmla="*/ 84 w 185"/>
              <a:gd name="T7" fmla="*/ 119 h 186"/>
              <a:gd name="T8" fmla="*/ 76 w 185"/>
              <a:gd name="T9" fmla="*/ 169 h 186"/>
              <a:gd name="T10" fmla="*/ 17 w 185"/>
              <a:gd name="T11" fmla="*/ 178 h 186"/>
              <a:gd name="T12" fmla="*/ 8 w 185"/>
              <a:gd name="T13" fmla="*/ 119 h 186"/>
              <a:gd name="T14" fmla="*/ 67 w 185"/>
              <a:gd name="T15" fmla="*/ 110 h 186"/>
              <a:gd name="T16" fmla="*/ 76 w 185"/>
              <a:gd name="T17" fmla="*/ 169 h 186"/>
              <a:gd name="T18" fmla="*/ 17 w 185"/>
              <a:gd name="T19" fmla="*/ 0 h 186"/>
              <a:gd name="T20" fmla="*/ 0 w 185"/>
              <a:gd name="T21" fmla="*/ 68 h 186"/>
              <a:gd name="T22" fmla="*/ 67 w 185"/>
              <a:gd name="T23" fmla="*/ 85 h 186"/>
              <a:gd name="T24" fmla="*/ 84 w 185"/>
              <a:gd name="T25" fmla="*/ 17 h 186"/>
              <a:gd name="T26" fmla="*/ 76 w 185"/>
              <a:gd name="T27" fmla="*/ 68 h 186"/>
              <a:gd name="T28" fmla="*/ 17 w 185"/>
              <a:gd name="T29" fmla="*/ 76 h 186"/>
              <a:gd name="T30" fmla="*/ 8 w 185"/>
              <a:gd name="T31" fmla="*/ 17 h 186"/>
              <a:gd name="T32" fmla="*/ 67 w 185"/>
              <a:gd name="T33" fmla="*/ 9 h 186"/>
              <a:gd name="T34" fmla="*/ 76 w 185"/>
              <a:gd name="T35" fmla="*/ 68 h 186"/>
              <a:gd name="T36" fmla="*/ 118 w 185"/>
              <a:gd name="T37" fmla="*/ 0 h 186"/>
              <a:gd name="T38" fmla="*/ 101 w 185"/>
              <a:gd name="T39" fmla="*/ 68 h 186"/>
              <a:gd name="T40" fmla="*/ 169 w 185"/>
              <a:gd name="T41" fmla="*/ 85 h 186"/>
              <a:gd name="T42" fmla="*/ 185 w 185"/>
              <a:gd name="T43" fmla="*/ 17 h 186"/>
              <a:gd name="T44" fmla="*/ 177 w 185"/>
              <a:gd name="T45" fmla="*/ 68 h 186"/>
              <a:gd name="T46" fmla="*/ 118 w 185"/>
              <a:gd name="T47" fmla="*/ 76 h 186"/>
              <a:gd name="T48" fmla="*/ 109 w 185"/>
              <a:gd name="T49" fmla="*/ 17 h 186"/>
              <a:gd name="T50" fmla="*/ 169 w 185"/>
              <a:gd name="T51" fmla="*/ 9 h 186"/>
              <a:gd name="T52" fmla="*/ 177 w 185"/>
              <a:gd name="T53" fmla="*/ 68 h 186"/>
              <a:gd name="T54" fmla="*/ 118 w 185"/>
              <a:gd name="T55" fmla="*/ 102 h 186"/>
              <a:gd name="T56" fmla="*/ 101 w 185"/>
              <a:gd name="T57" fmla="*/ 169 h 186"/>
              <a:gd name="T58" fmla="*/ 169 w 185"/>
              <a:gd name="T59" fmla="*/ 186 h 186"/>
              <a:gd name="T60" fmla="*/ 185 w 185"/>
              <a:gd name="T61" fmla="*/ 119 h 186"/>
              <a:gd name="T62" fmla="*/ 177 w 185"/>
              <a:gd name="T63" fmla="*/ 169 h 186"/>
              <a:gd name="T64" fmla="*/ 118 w 185"/>
              <a:gd name="T65" fmla="*/ 178 h 186"/>
              <a:gd name="T66" fmla="*/ 109 w 185"/>
              <a:gd name="T67" fmla="*/ 119 h 186"/>
              <a:gd name="T68" fmla="*/ 169 w 185"/>
              <a:gd name="T69" fmla="*/ 110 h 186"/>
              <a:gd name="T70" fmla="*/ 177 w 185"/>
              <a:gd name="T71" fmla="*/ 169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5" h="186">
                <a:moveTo>
                  <a:pt x="67" y="102"/>
                </a:moveTo>
                <a:cubicBezTo>
                  <a:pt x="17" y="102"/>
                  <a:pt x="17" y="102"/>
                  <a:pt x="17" y="102"/>
                </a:cubicBezTo>
                <a:cubicBezTo>
                  <a:pt x="7" y="102"/>
                  <a:pt x="0" y="109"/>
                  <a:pt x="0" y="119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8"/>
                  <a:pt x="7" y="186"/>
                  <a:pt x="17" y="186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77" y="186"/>
                  <a:pt x="84" y="178"/>
                  <a:pt x="84" y="16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84" y="109"/>
                  <a:pt x="77" y="102"/>
                  <a:pt x="67" y="102"/>
                </a:cubicBezTo>
                <a:close/>
                <a:moveTo>
                  <a:pt x="76" y="169"/>
                </a:moveTo>
                <a:cubicBezTo>
                  <a:pt x="76" y="174"/>
                  <a:pt x="72" y="178"/>
                  <a:pt x="67" y="178"/>
                </a:cubicBezTo>
                <a:cubicBezTo>
                  <a:pt x="17" y="178"/>
                  <a:pt x="17" y="178"/>
                  <a:pt x="17" y="178"/>
                </a:cubicBezTo>
                <a:cubicBezTo>
                  <a:pt x="12" y="178"/>
                  <a:pt x="8" y="174"/>
                  <a:pt x="8" y="169"/>
                </a:cubicBezTo>
                <a:cubicBezTo>
                  <a:pt x="8" y="119"/>
                  <a:pt x="8" y="119"/>
                  <a:pt x="8" y="119"/>
                </a:cubicBezTo>
                <a:cubicBezTo>
                  <a:pt x="8" y="114"/>
                  <a:pt x="12" y="110"/>
                  <a:pt x="1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72" y="110"/>
                  <a:pt x="76" y="114"/>
                  <a:pt x="76" y="119"/>
                </a:cubicBezTo>
                <a:lnTo>
                  <a:pt x="76" y="169"/>
                </a:lnTo>
                <a:close/>
                <a:moveTo>
                  <a:pt x="67" y="0"/>
                </a:move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5"/>
                  <a:pt x="17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77" y="85"/>
                  <a:pt x="84" y="77"/>
                  <a:pt x="84" y="68"/>
                </a:cubicBezTo>
                <a:cubicBezTo>
                  <a:pt x="84" y="17"/>
                  <a:pt x="84" y="17"/>
                  <a:pt x="84" y="17"/>
                </a:cubicBezTo>
                <a:cubicBezTo>
                  <a:pt x="84" y="8"/>
                  <a:pt x="77" y="0"/>
                  <a:pt x="67" y="0"/>
                </a:cubicBezTo>
                <a:close/>
                <a:moveTo>
                  <a:pt x="76" y="68"/>
                </a:moveTo>
                <a:cubicBezTo>
                  <a:pt x="76" y="73"/>
                  <a:pt x="72" y="76"/>
                  <a:pt x="67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2" y="76"/>
                  <a:pt x="8" y="73"/>
                  <a:pt x="8" y="68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3"/>
                  <a:pt x="12" y="9"/>
                  <a:pt x="17" y="9"/>
                </a:cubicBezTo>
                <a:cubicBezTo>
                  <a:pt x="67" y="9"/>
                  <a:pt x="67" y="9"/>
                  <a:pt x="67" y="9"/>
                </a:cubicBezTo>
                <a:cubicBezTo>
                  <a:pt x="72" y="9"/>
                  <a:pt x="76" y="13"/>
                  <a:pt x="76" y="17"/>
                </a:cubicBezTo>
                <a:lnTo>
                  <a:pt x="76" y="68"/>
                </a:lnTo>
                <a:close/>
                <a:moveTo>
                  <a:pt x="169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8"/>
                  <a:pt x="101" y="1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101" y="77"/>
                  <a:pt x="109" y="85"/>
                  <a:pt x="118" y="85"/>
                </a:cubicBezTo>
                <a:cubicBezTo>
                  <a:pt x="169" y="85"/>
                  <a:pt x="169" y="85"/>
                  <a:pt x="169" y="85"/>
                </a:cubicBezTo>
                <a:cubicBezTo>
                  <a:pt x="178" y="85"/>
                  <a:pt x="185" y="77"/>
                  <a:pt x="185" y="68"/>
                </a:cubicBezTo>
                <a:cubicBezTo>
                  <a:pt x="185" y="17"/>
                  <a:pt x="185" y="17"/>
                  <a:pt x="185" y="17"/>
                </a:cubicBezTo>
                <a:cubicBezTo>
                  <a:pt x="185" y="8"/>
                  <a:pt x="178" y="0"/>
                  <a:pt x="169" y="0"/>
                </a:cubicBezTo>
                <a:close/>
                <a:moveTo>
                  <a:pt x="177" y="68"/>
                </a:moveTo>
                <a:cubicBezTo>
                  <a:pt x="177" y="73"/>
                  <a:pt x="173" y="76"/>
                  <a:pt x="169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3" y="76"/>
                  <a:pt x="109" y="73"/>
                  <a:pt x="109" y="68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9" y="13"/>
                  <a:pt x="113" y="9"/>
                  <a:pt x="118" y="9"/>
                </a:cubicBezTo>
                <a:cubicBezTo>
                  <a:pt x="169" y="9"/>
                  <a:pt x="169" y="9"/>
                  <a:pt x="169" y="9"/>
                </a:cubicBezTo>
                <a:cubicBezTo>
                  <a:pt x="173" y="9"/>
                  <a:pt x="177" y="13"/>
                  <a:pt x="177" y="17"/>
                </a:cubicBezTo>
                <a:lnTo>
                  <a:pt x="177" y="68"/>
                </a:lnTo>
                <a:close/>
                <a:moveTo>
                  <a:pt x="169" y="102"/>
                </a:moveTo>
                <a:cubicBezTo>
                  <a:pt x="118" y="102"/>
                  <a:pt x="118" y="102"/>
                  <a:pt x="118" y="102"/>
                </a:cubicBezTo>
                <a:cubicBezTo>
                  <a:pt x="109" y="102"/>
                  <a:pt x="101" y="109"/>
                  <a:pt x="101" y="119"/>
                </a:cubicBezTo>
                <a:cubicBezTo>
                  <a:pt x="101" y="169"/>
                  <a:pt x="101" y="169"/>
                  <a:pt x="101" y="169"/>
                </a:cubicBezTo>
                <a:cubicBezTo>
                  <a:pt x="101" y="178"/>
                  <a:pt x="109" y="186"/>
                  <a:pt x="118" y="186"/>
                </a:cubicBezTo>
                <a:cubicBezTo>
                  <a:pt x="169" y="186"/>
                  <a:pt x="169" y="186"/>
                  <a:pt x="169" y="186"/>
                </a:cubicBezTo>
                <a:cubicBezTo>
                  <a:pt x="178" y="186"/>
                  <a:pt x="185" y="178"/>
                  <a:pt x="185" y="169"/>
                </a:cubicBezTo>
                <a:cubicBezTo>
                  <a:pt x="185" y="119"/>
                  <a:pt x="185" y="119"/>
                  <a:pt x="185" y="119"/>
                </a:cubicBezTo>
                <a:cubicBezTo>
                  <a:pt x="185" y="109"/>
                  <a:pt x="178" y="102"/>
                  <a:pt x="169" y="102"/>
                </a:cubicBezTo>
                <a:close/>
                <a:moveTo>
                  <a:pt x="177" y="169"/>
                </a:moveTo>
                <a:cubicBezTo>
                  <a:pt x="177" y="174"/>
                  <a:pt x="173" y="178"/>
                  <a:pt x="169" y="178"/>
                </a:cubicBezTo>
                <a:cubicBezTo>
                  <a:pt x="118" y="178"/>
                  <a:pt x="118" y="178"/>
                  <a:pt x="118" y="178"/>
                </a:cubicBezTo>
                <a:cubicBezTo>
                  <a:pt x="113" y="178"/>
                  <a:pt x="109" y="174"/>
                  <a:pt x="109" y="169"/>
                </a:cubicBezTo>
                <a:cubicBezTo>
                  <a:pt x="109" y="119"/>
                  <a:pt x="109" y="119"/>
                  <a:pt x="109" y="119"/>
                </a:cubicBezTo>
                <a:cubicBezTo>
                  <a:pt x="109" y="114"/>
                  <a:pt x="113" y="110"/>
                  <a:pt x="118" y="110"/>
                </a:cubicBezTo>
                <a:cubicBezTo>
                  <a:pt x="169" y="110"/>
                  <a:pt x="169" y="110"/>
                  <a:pt x="169" y="110"/>
                </a:cubicBezTo>
                <a:cubicBezTo>
                  <a:pt x="173" y="110"/>
                  <a:pt x="177" y="114"/>
                  <a:pt x="177" y="119"/>
                </a:cubicBezTo>
                <a:lnTo>
                  <a:pt x="177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/>
            <a:endParaRPr lang="en-US" kern="0">
              <a:solidFill>
                <a:sysClr val="windowText" lastClr="00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37" name="Straight Connector 51"/>
          <p:cNvCxnSpPr/>
          <p:nvPr/>
        </p:nvCxnSpPr>
        <p:spPr>
          <a:xfrm flipH="1">
            <a:off x="1189257" y="2798342"/>
            <a:ext cx="1369114" cy="0"/>
          </a:xfrm>
          <a:prstGeom prst="line">
            <a:avLst/>
          </a:prstGeom>
          <a:ln w="190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510"/>
          <p:cNvSpPr>
            <a:spLocks noEditPoints="1"/>
          </p:cNvSpPr>
          <p:nvPr/>
        </p:nvSpPr>
        <p:spPr bwMode="auto">
          <a:xfrm>
            <a:off x="1497291" y="1957989"/>
            <a:ext cx="753046" cy="748604"/>
          </a:xfrm>
          <a:custGeom>
            <a:avLst/>
            <a:gdLst>
              <a:gd name="T0" fmla="*/ 179 w 186"/>
              <a:gd name="T1" fmla="*/ 82 h 185"/>
              <a:gd name="T2" fmla="*/ 164 w 186"/>
              <a:gd name="T3" fmla="*/ 74 h 185"/>
              <a:gd name="T4" fmla="*/ 179 w 186"/>
              <a:gd name="T5" fmla="*/ 66 h 185"/>
              <a:gd name="T6" fmla="*/ 179 w 186"/>
              <a:gd name="T7" fmla="*/ 44 h 185"/>
              <a:gd name="T8" fmla="*/ 99 w 186"/>
              <a:gd name="T9" fmla="*/ 1 h 185"/>
              <a:gd name="T10" fmla="*/ 93 w 186"/>
              <a:gd name="T11" fmla="*/ 0 h 185"/>
              <a:gd name="T12" fmla="*/ 87 w 186"/>
              <a:gd name="T13" fmla="*/ 1 h 185"/>
              <a:gd name="T14" fmla="*/ 7 w 186"/>
              <a:gd name="T15" fmla="*/ 44 h 185"/>
              <a:gd name="T16" fmla="*/ 7 w 186"/>
              <a:gd name="T17" fmla="*/ 66 h 185"/>
              <a:gd name="T18" fmla="*/ 22 w 186"/>
              <a:gd name="T19" fmla="*/ 74 h 185"/>
              <a:gd name="T20" fmla="*/ 7 w 186"/>
              <a:gd name="T21" fmla="*/ 82 h 185"/>
              <a:gd name="T22" fmla="*/ 7 w 186"/>
              <a:gd name="T23" fmla="*/ 104 h 185"/>
              <a:gd name="T24" fmla="*/ 22 w 186"/>
              <a:gd name="T25" fmla="*/ 112 h 185"/>
              <a:gd name="T26" fmla="*/ 7 w 186"/>
              <a:gd name="T27" fmla="*/ 119 h 185"/>
              <a:gd name="T28" fmla="*/ 7 w 186"/>
              <a:gd name="T29" fmla="*/ 142 h 185"/>
              <a:gd name="T30" fmla="*/ 87 w 186"/>
              <a:gd name="T31" fmla="*/ 184 h 185"/>
              <a:gd name="T32" fmla="*/ 93 w 186"/>
              <a:gd name="T33" fmla="*/ 185 h 185"/>
              <a:gd name="T34" fmla="*/ 99 w 186"/>
              <a:gd name="T35" fmla="*/ 184 h 185"/>
              <a:gd name="T36" fmla="*/ 179 w 186"/>
              <a:gd name="T37" fmla="*/ 142 h 185"/>
              <a:gd name="T38" fmla="*/ 179 w 186"/>
              <a:gd name="T39" fmla="*/ 119 h 185"/>
              <a:gd name="T40" fmla="*/ 164 w 186"/>
              <a:gd name="T41" fmla="*/ 112 h 185"/>
              <a:gd name="T42" fmla="*/ 179 w 186"/>
              <a:gd name="T43" fmla="*/ 104 h 185"/>
              <a:gd name="T44" fmla="*/ 11 w 186"/>
              <a:gd name="T45" fmla="*/ 58 h 185"/>
              <a:gd name="T46" fmla="*/ 9 w 186"/>
              <a:gd name="T47" fmla="*/ 55 h 185"/>
              <a:gd name="T48" fmla="*/ 11 w 186"/>
              <a:gd name="T49" fmla="*/ 51 h 185"/>
              <a:gd name="T50" fmla="*/ 91 w 186"/>
              <a:gd name="T51" fmla="*/ 9 h 185"/>
              <a:gd name="T52" fmla="*/ 95 w 186"/>
              <a:gd name="T53" fmla="*/ 9 h 185"/>
              <a:gd name="T54" fmla="*/ 175 w 186"/>
              <a:gd name="T55" fmla="*/ 51 h 185"/>
              <a:gd name="T56" fmla="*/ 178 w 186"/>
              <a:gd name="T57" fmla="*/ 55 h 185"/>
              <a:gd name="T58" fmla="*/ 175 w 186"/>
              <a:gd name="T59" fmla="*/ 58 h 185"/>
              <a:gd name="T60" fmla="*/ 95 w 186"/>
              <a:gd name="T61" fmla="*/ 101 h 185"/>
              <a:gd name="T62" fmla="*/ 91 w 186"/>
              <a:gd name="T63" fmla="*/ 101 h 185"/>
              <a:gd name="T64" fmla="*/ 11 w 186"/>
              <a:gd name="T65" fmla="*/ 58 h 185"/>
              <a:gd name="T66" fmla="*/ 175 w 186"/>
              <a:gd name="T67" fmla="*/ 127 h 185"/>
              <a:gd name="T68" fmla="*/ 175 w 186"/>
              <a:gd name="T69" fmla="*/ 134 h 185"/>
              <a:gd name="T70" fmla="*/ 95 w 186"/>
              <a:gd name="T71" fmla="*/ 177 h 185"/>
              <a:gd name="T72" fmla="*/ 93 w 186"/>
              <a:gd name="T73" fmla="*/ 177 h 185"/>
              <a:gd name="T74" fmla="*/ 91 w 186"/>
              <a:gd name="T75" fmla="*/ 177 h 185"/>
              <a:gd name="T76" fmla="*/ 11 w 186"/>
              <a:gd name="T77" fmla="*/ 134 h 185"/>
              <a:gd name="T78" fmla="*/ 11 w 186"/>
              <a:gd name="T79" fmla="*/ 127 h 185"/>
              <a:gd name="T80" fmla="*/ 31 w 186"/>
              <a:gd name="T81" fmla="*/ 116 h 185"/>
              <a:gd name="T82" fmla="*/ 87 w 186"/>
              <a:gd name="T83" fmla="*/ 146 h 185"/>
              <a:gd name="T84" fmla="*/ 99 w 186"/>
              <a:gd name="T85" fmla="*/ 146 h 185"/>
              <a:gd name="T86" fmla="*/ 155 w 186"/>
              <a:gd name="T87" fmla="*/ 116 h 185"/>
              <a:gd name="T88" fmla="*/ 175 w 186"/>
              <a:gd name="T89" fmla="*/ 96 h 185"/>
              <a:gd name="T90" fmla="*/ 95 w 186"/>
              <a:gd name="T91" fmla="*/ 139 h 185"/>
              <a:gd name="T92" fmla="*/ 93 w 186"/>
              <a:gd name="T93" fmla="*/ 139 h 185"/>
              <a:gd name="T94" fmla="*/ 91 w 186"/>
              <a:gd name="T95" fmla="*/ 139 h 185"/>
              <a:gd name="T96" fmla="*/ 11 w 186"/>
              <a:gd name="T97" fmla="*/ 96 h 185"/>
              <a:gd name="T98" fmla="*/ 11 w 186"/>
              <a:gd name="T99" fmla="*/ 89 h 185"/>
              <a:gd name="T100" fmla="*/ 31 w 186"/>
              <a:gd name="T101" fmla="*/ 78 h 185"/>
              <a:gd name="T102" fmla="*/ 87 w 186"/>
              <a:gd name="T103" fmla="*/ 108 h 185"/>
              <a:gd name="T104" fmla="*/ 99 w 186"/>
              <a:gd name="T105" fmla="*/ 108 h 185"/>
              <a:gd name="T106" fmla="*/ 155 w 186"/>
              <a:gd name="T107" fmla="*/ 78 h 185"/>
              <a:gd name="T108" fmla="*/ 175 w 186"/>
              <a:gd name="T109" fmla="*/ 89 h 185"/>
              <a:gd name="T110" fmla="*/ 175 w 186"/>
              <a:gd name="T111" fmla="*/ 9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6" h="185">
                <a:moveTo>
                  <a:pt x="186" y="93"/>
                </a:moveTo>
                <a:cubicBezTo>
                  <a:pt x="186" y="88"/>
                  <a:pt x="183" y="84"/>
                  <a:pt x="179" y="82"/>
                </a:cubicBezTo>
                <a:cubicBezTo>
                  <a:pt x="179" y="81"/>
                  <a:pt x="179" y="81"/>
                  <a:pt x="179" y="81"/>
                </a:cubicBezTo>
                <a:cubicBezTo>
                  <a:pt x="164" y="74"/>
                  <a:pt x="164" y="74"/>
                  <a:pt x="164" y="74"/>
                </a:cubicBezTo>
                <a:cubicBezTo>
                  <a:pt x="179" y="66"/>
                  <a:pt x="179" y="66"/>
                  <a:pt x="179" y="66"/>
                </a:cubicBezTo>
                <a:cubicBezTo>
                  <a:pt x="179" y="66"/>
                  <a:pt x="179" y="66"/>
                  <a:pt x="179" y="66"/>
                </a:cubicBezTo>
                <a:cubicBezTo>
                  <a:pt x="183" y="64"/>
                  <a:pt x="186" y="60"/>
                  <a:pt x="186" y="55"/>
                </a:cubicBezTo>
                <a:cubicBezTo>
                  <a:pt x="186" y="50"/>
                  <a:pt x="183" y="46"/>
                  <a:pt x="179" y="44"/>
                </a:cubicBezTo>
                <a:cubicBezTo>
                  <a:pt x="179" y="44"/>
                  <a:pt x="179" y="44"/>
                  <a:pt x="179" y="44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7" y="0"/>
                  <a:pt x="95" y="0"/>
                  <a:pt x="93" y="0"/>
                </a:cubicBezTo>
                <a:cubicBezTo>
                  <a:pt x="91" y="0"/>
                  <a:pt x="89" y="0"/>
                  <a:pt x="87" y="1"/>
                </a:cubicBezTo>
                <a:cubicBezTo>
                  <a:pt x="87" y="1"/>
                  <a:pt x="87" y="1"/>
                  <a:pt x="87" y="1"/>
                </a:cubicBezTo>
                <a:cubicBezTo>
                  <a:pt x="7" y="44"/>
                  <a:pt x="7" y="44"/>
                  <a:pt x="7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3" y="46"/>
                  <a:pt x="0" y="50"/>
                  <a:pt x="0" y="55"/>
                </a:cubicBezTo>
                <a:cubicBezTo>
                  <a:pt x="0" y="60"/>
                  <a:pt x="3" y="64"/>
                  <a:pt x="7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22" y="74"/>
                  <a:pt x="22" y="74"/>
                  <a:pt x="22" y="74"/>
                </a:cubicBezTo>
                <a:cubicBezTo>
                  <a:pt x="7" y="81"/>
                  <a:pt x="7" y="81"/>
                  <a:pt x="7" y="81"/>
                </a:cubicBezTo>
                <a:cubicBezTo>
                  <a:pt x="7" y="82"/>
                  <a:pt x="7" y="82"/>
                  <a:pt x="7" y="82"/>
                </a:cubicBezTo>
                <a:cubicBezTo>
                  <a:pt x="3" y="84"/>
                  <a:pt x="0" y="88"/>
                  <a:pt x="0" y="93"/>
                </a:cubicBezTo>
                <a:cubicBezTo>
                  <a:pt x="0" y="98"/>
                  <a:pt x="3" y="102"/>
                  <a:pt x="7" y="104"/>
                </a:cubicBezTo>
                <a:cubicBezTo>
                  <a:pt x="7" y="104"/>
                  <a:pt x="7" y="104"/>
                  <a:pt x="7" y="104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7" y="119"/>
                  <a:pt x="7" y="119"/>
                  <a:pt x="7" y="119"/>
                </a:cubicBezTo>
                <a:cubicBezTo>
                  <a:pt x="7" y="119"/>
                  <a:pt x="7" y="119"/>
                  <a:pt x="7" y="119"/>
                </a:cubicBezTo>
                <a:cubicBezTo>
                  <a:pt x="3" y="122"/>
                  <a:pt x="0" y="126"/>
                  <a:pt x="0" y="131"/>
                </a:cubicBezTo>
                <a:cubicBezTo>
                  <a:pt x="0" y="136"/>
                  <a:pt x="3" y="140"/>
                  <a:pt x="7" y="142"/>
                </a:cubicBezTo>
                <a:cubicBezTo>
                  <a:pt x="7" y="142"/>
                  <a:pt x="7" y="142"/>
                  <a:pt x="7" y="142"/>
                </a:cubicBezTo>
                <a:cubicBezTo>
                  <a:pt x="87" y="184"/>
                  <a:pt x="87" y="184"/>
                  <a:pt x="87" y="184"/>
                </a:cubicBezTo>
                <a:cubicBezTo>
                  <a:pt x="87" y="184"/>
                  <a:pt x="87" y="184"/>
                  <a:pt x="87" y="184"/>
                </a:cubicBezTo>
                <a:cubicBezTo>
                  <a:pt x="89" y="185"/>
                  <a:pt x="91" y="185"/>
                  <a:pt x="93" y="185"/>
                </a:cubicBezTo>
                <a:cubicBezTo>
                  <a:pt x="95" y="185"/>
                  <a:pt x="97" y="185"/>
                  <a:pt x="99" y="184"/>
                </a:cubicBezTo>
                <a:cubicBezTo>
                  <a:pt x="99" y="184"/>
                  <a:pt x="99" y="184"/>
                  <a:pt x="99" y="184"/>
                </a:cubicBezTo>
                <a:cubicBezTo>
                  <a:pt x="179" y="142"/>
                  <a:pt x="179" y="142"/>
                  <a:pt x="179" y="142"/>
                </a:cubicBezTo>
                <a:cubicBezTo>
                  <a:pt x="179" y="142"/>
                  <a:pt x="179" y="142"/>
                  <a:pt x="179" y="142"/>
                </a:cubicBezTo>
                <a:cubicBezTo>
                  <a:pt x="183" y="140"/>
                  <a:pt x="186" y="136"/>
                  <a:pt x="186" y="131"/>
                </a:cubicBezTo>
                <a:cubicBezTo>
                  <a:pt x="186" y="126"/>
                  <a:pt x="183" y="122"/>
                  <a:pt x="179" y="119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64" y="112"/>
                  <a:pt x="164" y="112"/>
                  <a:pt x="164" y="112"/>
                </a:cubicBezTo>
                <a:cubicBezTo>
                  <a:pt x="179" y="104"/>
                  <a:pt x="179" y="104"/>
                  <a:pt x="179" y="104"/>
                </a:cubicBezTo>
                <a:cubicBezTo>
                  <a:pt x="179" y="104"/>
                  <a:pt x="179" y="104"/>
                  <a:pt x="179" y="104"/>
                </a:cubicBezTo>
                <a:cubicBezTo>
                  <a:pt x="183" y="102"/>
                  <a:pt x="186" y="98"/>
                  <a:pt x="186" y="93"/>
                </a:cubicBezTo>
                <a:close/>
                <a:moveTo>
                  <a:pt x="11" y="58"/>
                </a:moveTo>
                <a:cubicBezTo>
                  <a:pt x="11" y="58"/>
                  <a:pt x="11" y="58"/>
                  <a:pt x="11" y="58"/>
                </a:cubicBezTo>
                <a:cubicBezTo>
                  <a:pt x="10" y="58"/>
                  <a:pt x="9" y="56"/>
                  <a:pt x="9" y="55"/>
                </a:cubicBezTo>
                <a:cubicBezTo>
                  <a:pt x="9" y="53"/>
                  <a:pt x="10" y="52"/>
                  <a:pt x="11" y="51"/>
                </a:cubicBezTo>
                <a:cubicBezTo>
                  <a:pt x="11" y="51"/>
                  <a:pt x="11" y="51"/>
                  <a:pt x="11" y="51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2" y="9"/>
                  <a:pt x="93" y="8"/>
                  <a:pt x="93" y="8"/>
                </a:cubicBezTo>
                <a:cubicBezTo>
                  <a:pt x="94" y="8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175" y="51"/>
                  <a:pt x="175" y="51"/>
                  <a:pt x="175" y="51"/>
                </a:cubicBezTo>
                <a:cubicBezTo>
                  <a:pt x="175" y="51"/>
                  <a:pt x="175" y="51"/>
                  <a:pt x="175" y="51"/>
                </a:cubicBezTo>
                <a:cubicBezTo>
                  <a:pt x="177" y="52"/>
                  <a:pt x="178" y="53"/>
                  <a:pt x="178" y="55"/>
                </a:cubicBezTo>
                <a:cubicBezTo>
                  <a:pt x="178" y="56"/>
                  <a:pt x="177" y="58"/>
                  <a:pt x="175" y="58"/>
                </a:cubicBezTo>
                <a:cubicBezTo>
                  <a:pt x="175" y="58"/>
                  <a:pt x="175" y="58"/>
                  <a:pt x="175" y="58"/>
                </a:cubicBezTo>
                <a:cubicBezTo>
                  <a:pt x="95" y="101"/>
                  <a:pt x="95" y="101"/>
                  <a:pt x="95" y="101"/>
                </a:cubicBezTo>
                <a:cubicBezTo>
                  <a:pt x="95" y="101"/>
                  <a:pt x="95" y="101"/>
                  <a:pt x="95" y="101"/>
                </a:cubicBezTo>
                <a:cubicBezTo>
                  <a:pt x="95" y="101"/>
                  <a:pt x="94" y="101"/>
                  <a:pt x="93" y="101"/>
                </a:cubicBezTo>
                <a:cubicBezTo>
                  <a:pt x="93" y="101"/>
                  <a:pt x="92" y="101"/>
                  <a:pt x="91" y="101"/>
                </a:cubicBezTo>
                <a:cubicBezTo>
                  <a:pt x="91" y="101"/>
                  <a:pt x="91" y="101"/>
                  <a:pt x="91" y="101"/>
                </a:cubicBezTo>
                <a:lnTo>
                  <a:pt x="11" y="58"/>
                </a:lnTo>
                <a:close/>
                <a:moveTo>
                  <a:pt x="175" y="127"/>
                </a:moveTo>
                <a:cubicBezTo>
                  <a:pt x="175" y="127"/>
                  <a:pt x="175" y="127"/>
                  <a:pt x="175" y="127"/>
                </a:cubicBezTo>
                <a:cubicBezTo>
                  <a:pt x="177" y="128"/>
                  <a:pt x="178" y="129"/>
                  <a:pt x="178" y="131"/>
                </a:cubicBezTo>
                <a:cubicBezTo>
                  <a:pt x="178" y="132"/>
                  <a:pt x="177" y="134"/>
                  <a:pt x="175" y="134"/>
                </a:cubicBezTo>
                <a:cubicBezTo>
                  <a:pt x="175" y="134"/>
                  <a:pt x="175" y="134"/>
                  <a:pt x="175" y="134"/>
                </a:cubicBezTo>
                <a:cubicBezTo>
                  <a:pt x="95" y="177"/>
                  <a:pt x="95" y="177"/>
                  <a:pt x="95" y="177"/>
                </a:cubicBezTo>
                <a:cubicBezTo>
                  <a:pt x="95" y="177"/>
                  <a:pt x="95" y="177"/>
                  <a:pt x="95" y="177"/>
                </a:cubicBezTo>
                <a:cubicBezTo>
                  <a:pt x="95" y="177"/>
                  <a:pt x="94" y="177"/>
                  <a:pt x="93" y="177"/>
                </a:cubicBezTo>
                <a:cubicBezTo>
                  <a:pt x="93" y="177"/>
                  <a:pt x="92" y="177"/>
                  <a:pt x="91" y="177"/>
                </a:cubicBezTo>
                <a:cubicBezTo>
                  <a:pt x="91" y="177"/>
                  <a:pt x="91" y="177"/>
                  <a:pt x="91" y="177"/>
                </a:cubicBezTo>
                <a:cubicBezTo>
                  <a:pt x="11" y="134"/>
                  <a:pt x="11" y="134"/>
                  <a:pt x="11" y="134"/>
                </a:cubicBezTo>
                <a:cubicBezTo>
                  <a:pt x="11" y="134"/>
                  <a:pt x="11" y="134"/>
                  <a:pt x="11" y="134"/>
                </a:cubicBezTo>
                <a:cubicBezTo>
                  <a:pt x="10" y="134"/>
                  <a:pt x="9" y="132"/>
                  <a:pt x="9" y="131"/>
                </a:cubicBezTo>
                <a:cubicBezTo>
                  <a:pt x="9" y="129"/>
                  <a:pt x="10" y="128"/>
                  <a:pt x="11" y="127"/>
                </a:cubicBezTo>
                <a:cubicBezTo>
                  <a:pt x="11" y="127"/>
                  <a:pt x="11" y="127"/>
                  <a:pt x="11" y="127"/>
                </a:cubicBezTo>
                <a:cubicBezTo>
                  <a:pt x="31" y="116"/>
                  <a:pt x="31" y="116"/>
                  <a:pt x="31" y="116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89" y="147"/>
                  <a:pt x="91" y="148"/>
                  <a:pt x="93" y="148"/>
                </a:cubicBezTo>
                <a:cubicBezTo>
                  <a:pt x="95" y="148"/>
                  <a:pt x="97" y="147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155" y="116"/>
                  <a:pt x="155" y="116"/>
                  <a:pt x="155" y="116"/>
                </a:cubicBezTo>
                <a:lnTo>
                  <a:pt x="175" y="127"/>
                </a:lnTo>
                <a:close/>
                <a:moveTo>
                  <a:pt x="175" y="96"/>
                </a:moveTo>
                <a:cubicBezTo>
                  <a:pt x="175" y="96"/>
                  <a:pt x="175" y="96"/>
                  <a:pt x="175" y="96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5" y="139"/>
                  <a:pt x="94" y="139"/>
                  <a:pt x="93" y="139"/>
                </a:cubicBezTo>
                <a:cubicBezTo>
                  <a:pt x="93" y="139"/>
                  <a:pt x="92" y="139"/>
                  <a:pt x="91" y="139"/>
                </a:cubicBezTo>
                <a:cubicBezTo>
                  <a:pt x="91" y="139"/>
                  <a:pt x="91" y="139"/>
                  <a:pt x="91" y="139"/>
                </a:cubicBezTo>
                <a:cubicBezTo>
                  <a:pt x="11" y="96"/>
                  <a:pt x="11" y="96"/>
                  <a:pt x="11" y="96"/>
                </a:cubicBezTo>
                <a:cubicBezTo>
                  <a:pt x="11" y="96"/>
                  <a:pt x="11" y="96"/>
                  <a:pt x="11" y="96"/>
                </a:cubicBezTo>
                <a:cubicBezTo>
                  <a:pt x="10" y="96"/>
                  <a:pt x="9" y="94"/>
                  <a:pt x="9" y="93"/>
                </a:cubicBezTo>
                <a:cubicBezTo>
                  <a:pt x="9" y="91"/>
                  <a:pt x="10" y="90"/>
                  <a:pt x="11" y="89"/>
                </a:cubicBezTo>
                <a:cubicBezTo>
                  <a:pt x="11" y="89"/>
                  <a:pt x="11" y="89"/>
                  <a:pt x="11" y="89"/>
                </a:cubicBezTo>
                <a:cubicBezTo>
                  <a:pt x="31" y="78"/>
                  <a:pt x="31" y="78"/>
                  <a:pt x="31" y="78"/>
                </a:cubicBezTo>
                <a:cubicBezTo>
                  <a:pt x="87" y="108"/>
                  <a:pt x="87" y="108"/>
                  <a:pt x="87" y="108"/>
                </a:cubicBezTo>
                <a:cubicBezTo>
                  <a:pt x="87" y="108"/>
                  <a:pt x="87" y="108"/>
                  <a:pt x="87" y="108"/>
                </a:cubicBezTo>
                <a:cubicBezTo>
                  <a:pt x="89" y="109"/>
                  <a:pt x="91" y="110"/>
                  <a:pt x="93" y="110"/>
                </a:cubicBezTo>
                <a:cubicBezTo>
                  <a:pt x="95" y="110"/>
                  <a:pt x="97" y="109"/>
                  <a:pt x="99" y="108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75" y="89"/>
                  <a:pt x="175" y="89"/>
                  <a:pt x="175" y="89"/>
                </a:cubicBezTo>
                <a:cubicBezTo>
                  <a:pt x="175" y="89"/>
                  <a:pt x="175" y="89"/>
                  <a:pt x="175" y="89"/>
                </a:cubicBezTo>
                <a:cubicBezTo>
                  <a:pt x="177" y="90"/>
                  <a:pt x="178" y="91"/>
                  <a:pt x="178" y="93"/>
                </a:cubicBezTo>
                <a:cubicBezTo>
                  <a:pt x="178" y="94"/>
                  <a:pt x="177" y="96"/>
                  <a:pt x="175" y="9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/>
            <a:endParaRPr lang="en-US" kern="0">
              <a:solidFill>
                <a:sysClr val="windowText" lastClr="00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39" name="Straight Connector 54"/>
          <p:cNvCxnSpPr/>
          <p:nvPr/>
        </p:nvCxnSpPr>
        <p:spPr>
          <a:xfrm flipH="1">
            <a:off x="6823087" y="2798342"/>
            <a:ext cx="1369114" cy="0"/>
          </a:xfrm>
          <a:prstGeom prst="line">
            <a:avLst/>
          </a:prstGeom>
          <a:ln w="190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457"/>
          <p:cNvSpPr>
            <a:spLocks noEditPoints="1"/>
          </p:cNvSpPr>
          <p:nvPr/>
        </p:nvSpPr>
        <p:spPr bwMode="auto">
          <a:xfrm>
            <a:off x="7100250" y="1966317"/>
            <a:ext cx="814787" cy="740276"/>
          </a:xfrm>
          <a:custGeom>
            <a:avLst/>
            <a:gdLst>
              <a:gd name="T0" fmla="*/ 186 w 186"/>
              <a:gd name="T1" fmla="*/ 51 h 169"/>
              <a:gd name="T2" fmla="*/ 173 w 186"/>
              <a:gd name="T3" fmla="*/ 38 h 169"/>
              <a:gd name="T4" fmla="*/ 164 w 186"/>
              <a:gd name="T5" fmla="*/ 42 h 169"/>
              <a:gd name="T6" fmla="*/ 59 w 186"/>
              <a:gd name="T7" fmla="*/ 148 h 169"/>
              <a:gd name="T8" fmla="*/ 55 w 186"/>
              <a:gd name="T9" fmla="*/ 157 h 169"/>
              <a:gd name="T10" fmla="*/ 68 w 186"/>
              <a:gd name="T11" fmla="*/ 169 h 169"/>
              <a:gd name="T12" fmla="*/ 77 w 186"/>
              <a:gd name="T13" fmla="*/ 165 h 169"/>
              <a:gd name="T14" fmla="*/ 182 w 186"/>
              <a:gd name="T15" fmla="*/ 60 h 169"/>
              <a:gd name="T16" fmla="*/ 186 w 186"/>
              <a:gd name="T17" fmla="*/ 51 h 169"/>
              <a:gd name="T18" fmla="*/ 176 w 186"/>
              <a:gd name="T19" fmla="*/ 54 h 169"/>
              <a:gd name="T20" fmla="*/ 156 w 186"/>
              <a:gd name="T21" fmla="*/ 74 h 169"/>
              <a:gd name="T22" fmla="*/ 150 w 186"/>
              <a:gd name="T23" fmla="*/ 68 h 169"/>
              <a:gd name="T24" fmla="*/ 170 w 186"/>
              <a:gd name="T25" fmla="*/ 48 h 169"/>
              <a:gd name="T26" fmla="*/ 173 w 186"/>
              <a:gd name="T27" fmla="*/ 47 h 169"/>
              <a:gd name="T28" fmla="*/ 177 w 186"/>
              <a:gd name="T29" fmla="*/ 51 h 169"/>
              <a:gd name="T30" fmla="*/ 176 w 186"/>
              <a:gd name="T31" fmla="*/ 54 h 169"/>
              <a:gd name="T32" fmla="*/ 68 w 186"/>
              <a:gd name="T33" fmla="*/ 127 h 169"/>
              <a:gd name="T34" fmla="*/ 13 w 186"/>
              <a:gd name="T35" fmla="*/ 127 h 169"/>
              <a:gd name="T36" fmla="*/ 9 w 186"/>
              <a:gd name="T37" fmla="*/ 123 h 169"/>
              <a:gd name="T38" fmla="*/ 13 w 186"/>
              <a:gd name="T39" fmla="*/ 119 h 169"/>
              <a:gd name="T40" fmla="*/ 76 w 186"/>
              <a:gd name="T41" fmla="*/ 119 h 169"/>
              <a:gd name="T42" fmla="*/ 110 w 186"/>
              <a:gd name="T43" fmla="*/ 85 h 169"/>
              <a:gd name="T44" fmla="*/ 34 w 186"/>
              <a:gd name="T45" fmla="*/ 85 h 169"/>
              <a:gd name="T46" fmla="*/ 34 w 186"/>
              <a:gd name="T47" fmla="*/ 9 h 169"/>
              <a:gd name="T48" fmla="*/ 152 w 186"/>
              <a:gd name="T49" fmla="*/ 9 h 169"/>
              <a:gd name="T50" fmla="*/ 152 w 186"/>
              <a:gd name="T51" fmla="*/ 42 h 169"/>
              <a:gd name="T52" fmla="*/ 161 w 186"/>
              <a:gd name="T53" fmla="*/ 34 h 169"/>
              <a:gd name="T54" fmla="*/ 161 w 186"/>
              <a:gd name="T55" fmla="*/ 5 h 169"/>
              <a:gd name="T56" fmla="*/ 156 w 186"/>
              <a:gd name="T57" fmla="*/ 0 h 169"/>
              <a:gd name="T58" fmla="*/ 30 w 186"/>
              <a:gd name="T59" fmla="*/ 0 h 169"/>
              <a:gd name="T60" fmla="*/ 26 w 186"/>
              <a:gd name="T61" fmla="*/ 5 h 169"/>
              <a:gd name="T62" fmla="*/ 26 w 186"/>
              <a:gd name="T63" fmla="*/ 110 h 169"/>
              <a:gd name="T64" fmla="*/ 13 w 186"/>
              <a:gd name="T65" fmla="*/ 110 h 169"/>
              <a:gd name="T66" fmla="*/ 0 w 186"/>
              <a:gd name="T67" fmla="*/ 123 h 169"/>
              <a:gd name="T68" fmla="*/ 13 w 186"/>
              <a:gd name="T69" fmla="*/ 135 h 169"/>
              <a:gd name="T70" fmla="*/ 59 w 186"/>
              <a:gd name="T71" fmla="*/ 135 h 169"/>
              <a:gd name="T72" fmla="*/ 68 w 186"/>
              <a:gd name="T73" fmla="*/ 127 h 169"/>
              <a:gd name="T74" fmla="*/ 173 w 186"/>
              <a:gd name="T75" fmla="*/ 110 h 169"/>
              <a:gd name="T76" fmla="*/ 161 w 186"/>
              <a:gd name="T77" fmla="*/ 110 h 169"/>
              <a:gd name="T78" fmla="*/ 161 w 186"/>
              <a:gd name="T79" fmla="*/ 94 h 169"/>
              <a:gd name="T80" fmla="*/ 136 w 186"/>
              <a:gd name="T81" fmla="*/ 119 h 169"/>
              <a:gd name="T82" fmla="*/ 173 w 186"/>
              <a:gd name="T83" fmla="*/ 119 h 169"/>
              <a:gd name="T84" fmla="*/ 177 w 186"/>
              <a:gd name="T85" fmla="*/ 123 h 169"/>
              <a:gd name="T86" fmla="*/ 173 w 186"/>
              <a:gd name="T87" fmla="*/ 127 h 169"/>
              <a:gd name="T88" fmla="*/ 127 w 186"/>
              <a:gd name="T89" fmla="*/ 127 h 169"/>
              <a:gd name="T90" fmla="*/ 119 w 186"/>
              <a:gd name="T91" fmla="*/ 135 h 169"/>
              <a:gd name="T92" fmla="*/ 173 w 186"/>
              <a:gd name="T93" fmla="*/ 135 h 169"/>
              <a:gd name="T94" fmla="*/ 186 w 186"/>
              <a:gd name="T95" fmla="*/ 123 h 169"/>
              <a:gd name="T96" fmla="*/ 173 w 186"/>
              <a:gd name="T97" fmla="*/ 11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6" h="169">
                <a:moveTo>
                  <a:pt x="186" y="51"/>
                </a:moveTo>
                <a:cubicBezTo>
                  <a:pt x="186" y="44"/>
                  <a:pt x="180" y="38"/>
                  <a:pt x="173" y="38"/>
                </a:cubicBezTo>
                <a:cubicBezTo>
                  <a:pt x="170" y="38"/>
                  <a:pt x="167" y="40"/>
                  <a:pt x="164" y="42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57" y="150"/>
                  <a:pt x="55" y="153"/>
                  <a:pt x="55" y="157"/>
                </a:cubicBezTo>
                <a:cubicBezTo>
                  <a:pt x="55" y="164"/>
                  <a:pt x="61" y="169"/>
                  <a:pt x="68" y="169"/>
                </a:cubicBezTo>
                <a:cubicBezTo>
                  <a:pt x="71" y="169"/>
                  <a:pt x="74" y="168"/>
                  <a:pt x="77" y="165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5" y="58"/>
                  <a:pt x="186" y="55"/>
                  <a:pt x="186" y="51"/>
                </a:cubicBezTo>
                <a:close/>
                <a:moveTo>
                  <a:pt x="176" y="54"/>
                </a:moveTo>
                <a:cubicBezTo>
                  <a:pt x="156" y="74"/>
                  <a:pt x="156" y="74"/>
                  <a:pt x="156" y="74"/>
                </a:cubicBezTo>
                <a:cubicBezTo>
                  <a:pt x="150" y="68"/>
                  <a:pt x="150" y="68"/>
                  <a:pt x="150" y="68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71" y="47"/>
                  <a:pt x="172" y="47"/>
                  <a:pt x="173" y="47"/>
                </a:cubicBezTo>
                <a:cubicBezTo>
                  <a:pt x="176" y="47"/>
                  <a:pt x="177" y="49"/>
                  <a:pt x="177" y="51"/>
                </a:cubicBezTo>
                <a:cubicBezTo>
                  <a:pt x="177" y="52"/>
                  <a:pt x="177" y="53"/>
                  <a:pt x="176" y="54"/>
                </a:cubicBezTo>
                <a:close/>
                <a:moveTo>
                  <a:pt x="68" y="127"/>
                </a:moveTo>
                <a:cubicBezTo>
                  <a:pt x="13" y="127"/>
                  <a:pt x="13" y="127"/>
                  <a:pt x="13" y="127"/>
                </a:cubicBezTo>
                <a:cubicBezTo>
                  <a:pt x="11" y="127"/>
                  <a:pt x="9" y="125"/>
                  <a:pt x="9" y="123"/>
                </a:cubicBezTo>
                <a:cubicBezTo>
                  <a:pt x="9" y="120"/>
                  <a:pt x="11" y="119"/>
                  <a:pt x="13" y="119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34" y="85"/>
                  <a:pt x="34" y="85"/>
                  <a:pt x="34" y="85"/>
                </a:cubicBezTo>
                <a:cubicBezTo>
                  <a:pt x="34" y="9"/>
                  <a:pt x="34" y="9"/>
                  <a:pt x="34" y="9"/>
                </a:cubicBezTo>
                <a:cubicBezTo>
                  <a:pt x="152" y="9"/>
                  <a:pt x="152" y="9"/>
                  <a:pt x="152" y="9"/>
                </a:cubicBezTo>
                <a:cubicBezTo>
                  <a:pt x="152" y="42"/>
                  <a:pt x="152" y="42"/>
                  <a:pt x="152" y="42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2"/>
                  <a:pt x="159" y="0"/>
                  <a:pt x="15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6" y="110"/>
                  <a:pt x="0" y="116"/>
                  <a:pt x="0" y="123"/>
                </a:cubicBezTo>
                <a:cubicBezTo>
                  <a:pt x="0" y="130"/>
                  <a:pt x="6" y="135"/>
                  <a:pt x="13" y="135"/>
                </a:cubicBezTo>
                <a:cubicBezTo>
                  <a:pt x="59" y="135"/>
                  <a:pt x="59" y="135"/>
                  <a:pt x="59" y="135"/>
                </a:cubicBezTo>
                <a:lnTo>
                  <a:pt x="68" y="127"/>
                </a:lnTo>
                <a:close/>
                <a:moveTo>
                  <a:pt x="173" y="110"/>
                </a:moveTo>
                <a:cubicBezTo>
                  <a:pt x="161" y="110"/>
                  <a:pt x="161" y="110"/>
                  <a:pt x="161" y="110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36" y="119"/>
                  <a:pt x="136" y="119"/>
                  <a:pt x="136" y="119"/>
                </a:cubicBezTo>
                <a:cubicBezTo>
                  <a:pt x="173" y="119"/>
                  <a:pt x="173" y="119"/>
                  <a:pt x="173" y="119"/>
                </a:cubicBezTo>
                <a:cubicBezTo>
                  <a:pt x="176" y="119"/>
                  <a:pt x="177" y="120"/>
                  <a:pt x="177" y="123"/>
                </a:cubicBezTo>
                <a:cubicBezTo>
                  <a:pt x="177" y="125"/>
                  <a:pt x="176" y="127"/>
                  <a:pt x="173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19" y="135"/>
                  <a:pt x="119" y="135"/>
                  <a:pt x="119" y="135"/>
                </a:cubicBezTo>
                <a:cubicBezTo>
                  <a:pt x="173" y="135"/>
                  <a:pt x="173" y="135"/>
                  <a:pt x="173" y="135"/>
                </a:cubicBezTo>
                <a:cubicBezTo>
                  <a:pt x="180" y="135"/>
                  <a:pt x="186" y="130"/>
                  <a:pt x="186" y="123"/>
                </a:cubicBezTo>
                <a:cubicBezTo>
                  <a:pt x="186" y="116"/>
                  <a:pt x="180" y="110"/>
                  <a:pt x="173" y="11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/>
            <a:endParaRPr lang="en-US" kern="0">
              <a:solidFill>
                <a:sysClr val="windowText" lastClr="00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cxnSp>
        <p:nvCxnSpPr>
          <p:cNvPr id="41" name="Straight Connector 55"/>
          <p:cNvCxnSpPr/>
          <p:nvPr/>
        </p:nvCxnSpPr>
        <p:spPr>
          <a:xfrm flipH="1">
            <a:off x="9621630" y="2803792"/>
            <a:ext cx="1369115" cy="0"/>
          </a:xfrm>
          <a:prstGeom prst="line">
            <a:avLst/>
          </a:prstGeom>
          <a:ln w="190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reeform 396"/>
          <p:cNvSpPr>
            <a:spLocks noEditPoints="1"/>
          </p:cNvSpPr>
          <p:nvPr/>
        </p:nvSpPr>
        <p:spPr bwMode="auto">
          <a:xfrm>
            <a:off x="9979409" y="1993929"/>
            <a:ext cx="653560" cy="651631"/>
          </a:xfrm>
          <a:custGeom>
            <a:avLst/>
            <a:gdLst>
              <a:gd name="T0" fmla="*/ 182 w 186"/>
              <a:gd name="T1" fmla="*/ 127 h 186"/>
              <a:gd name="T2" fmla="*/ 161 w 186"/>
              <a:gd name="T3" fmla="*/ 127 h 186"/>
              <a:gd name="T4" fmla="*/ 5 w 186"/>
              <a:gd name="T5" fmla="*/ 0 h 186"/>
              <a:gd name="T6" fmla="*/ 0 w 186"/>
              <a:gd name="T7" fmla="*/ 5 h 186"/>
              <a:gd name="T8" fmla="*/ 5 w 186"/>
              <a:gd name="T9" fmla="*/ 9 h 186"/>
              <a:gd name="T10" fmla="*/ 97 w 186"/>
              <a:gd name="T11" fmla="*/ 71 h 186"/>
              <a:gd name="T12" fmla="*/ 110 w 186"/>
              <a:gd name="T13" fmla="*/ 127 h 186"/>
              <a:gd name="T14" fmla="*/ 89 w 186"/>
              <a:gd name="T15" fmla="*/ 127 h 186"/>
              <a:gd name="T16" fmla="*/ 85 w 186"/>
              <a:gd name="T17" fmla="*/ 131 h 186"/>
              <a:gd name="T18" fmla="*/ 86 w 186"/>
              <a:gd name="T19" fmla="*/ 134 h 186"/>
              <a:gd name="T20" fmla="*/ 132 w 186"/>
              <a:gd name="T21" fmla="*/ 185 h 186"/>
              <a:gd name="T22" fmla="*/ 135 w 186"/>
              <a:gd name="T23" fmla="*/ 186 h 186"/>
              <a:gd name="T24" fmla="*/ 138 w 186"/>
              <a:gd name="T25" fmla="*/ 185 h 186"/>
              <a:gd name="T26" fmla="*/ 185 w 186"/>
              <a:gd name="T27" fmla="*/ 134 h 186"/>
              <a:gd name="T28" fmla="*/ 186 w 186"/>
              <a:gd name="T29" fmla="*/ 131 h 186"/>
              <a:gd name="T30" fmla="*/ 182 w 186"/>
              <a:gd name="T31" fmla="*/ 127 h 186"/>
              <a:gd name="T32" fmla="*/ 135 w 186"/>
              <a:gd name="T33" fmla="*/ 176 h 186"/>
              <a:gd name="T34" fmla="*/ 98 w 186"/>
              <a:gd name="T35" fmla="*/ 135 h 186"/>
              <a:gd name="T36" fmla="*/ 114 w 186"/>
              <a:gd name="T37" fmla="*/ 135 h 186"/>
              <a:gd name="T38" fmla="*/ 118 w 186"/>
              <a:gd name="T39" fmla="*/ 131 h 186"/>
              <a:gd name="T40" fmla="*/ 118 w 186"/>
              <a:gd name="T41" fmla="*/ 127 h 186"/>
              <a:gd name="T42" fmla="*/ 64 w 186"/>
              <a:gd name="T43" fmla="*/ 17 h 186"/>
              <a:gd name="T44" fmla="*/ 152 w 186"/>
              <a:gd name="T45" fmla="*/ 127 h 186"/>
              <a:gd name="T46" fmla="*/ 152 w 186"/>
              <a:gd name="T47" fmla="*/ 131 h 186"/>
              <a:gd name="T48" fmla="*/ 156 w 186"/>
              <a:gd name="T49" fmla="*/ 135 h 186"/>
              <a:gd name="T50" fmla="*/ 172 w 186"/>
              <a:gd name="T51" fmla="*/ 135 h 186"/>
              <a:gd name="T52" fmla="*/ 135 w 186"/>
              <a:gd name="T53" fmla="*/ 17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82" y="127"/>
                </a:moveTo>
                <a:cubicBezTo>
                  <a:pt x="161" y="127"/>
                  <a:pt x="161" y="127"/>
                  <a:pt x="161" y="127"/>
                </a:cubicBezTo>
                <a:cubicBezTo>
                  <a:pt x="159" y="105"/>
                  <a:pt x="143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2" y="9"/>
                  <a:pt x="5" y="9"/>
                </a:cubicBezTo>
                <a:cubicBezTo>
                  <a:pt x="48" y="9"/>
                  <a:pt x="79" y="30"/>
                  <a:pt x="97" y="71"/>
                </a:cubicBezTo>
                <a:cubicBezTo>
                  <a:pt x="107" y="96"/>
                  <a:pt x="109" y="118"/>
                  <a:pt x="110" y="127"/>
                </a:cubicBezTo>
                <a:cubicBezTo>
                  <a:pt x="89" y="127"/>
                  <a:pt x="89" y="127"/>
                  <a:pt x="89" y="127"/>
                </a:cubicBezTo>
                <a:cubicBezTo>
                  <a:pt x="87" y="127"/>
                  <a:pt x="85" y="129"/>
                  <a:pt x="85" y="131"/>
                </a:cubicBezTo>
                <a:cubicBezTo>
                  <a:pt x="85" y="132"/>
                  <a:pt x="85" y="133"/>
                  <a:pt x="86" y="134"/>
                </a:cubicBezTo>
                <a:cubicBezTo>
                  <a:pt x="132" y="185"/>
                  <a:pt x="132" y="185"/>
                  <a:pt x="132" y="185"/>
                </a:cubicBezTo>
                <a:cubicBezTo>
                  <a:pt x="133" y="185"/>
                  <a:pt x="134" y="186"/>
                  <a:pt x="135" y="186"/>
                </a:cubicBezTo>
                <a:cubicBezTo>
                  <a:pt x="136" y="186"/>
                  <a:pt x="138" y="185"/>
                  <a:pt x="138" y="185"/>
                </a:cubicBezTo>
                <a:cubicBezTo>
                  <a:pt x="185" y="134"/>
                  <a:pt x="185" y="134"/>
                  <a:pt x="185" y="134"/>
                </a:cubicBezTo>
                <a:cubicBezTo>
                  <a:pt x="185" y="133"/>
                  <a:pt x="186" y="132"/>
                  <a:pt x="186" y="131"/>
                </a:cubicBezTo>
                <a:cubicBezTo>
                  <a:pt x="186" y="129"/>
                  <a:pt x="184" y="127"/>
                  <a:pt x="182" y="127"/>
                </a:cubicBezTo>
                <a:close/>
                <a:moveTo>
                  <a:pt x="135" y="176"/>
                </a:moveTo>
                <a:cubicBezTo>
                  <a:pt x="98" y="135"/>
                  <a:pt x="98" y="135"/>
                  <a:pt x="98" y="135"/>
                </a:cubicBezTo>
                <a:cubicBezTo>
                  <a:pt x="114" y="135"/>
                  <a:pt x="114" y="135"/>
                  <a:pt x="114" y="135"/>
                </a:cubicBezTo>
                <a:cubicBezTo>
                  <a:pt x="117" y="135"/>
                  <a:pt x="118" y="133"/>
                  <a:pt x="118" y="131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7" y="110"/>
                  <a:pt x="111" y="48"/>
                  <a:pt x="64" y="17"/>
                </a:cubicBezTo>
                <a:cubicBezTo>
                  <a:pt x="141" y="42"/>
                  <a:pt x="151" y="109"/>
                  <a:pt x="152" y="127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133"/>
                  <a:pt x="154" y="135"/>
                  <a:pt x="156" y="135"/>
                </a:cubicBezTo>
                <a:cubicBezTo>
                  <a:pt x="172" y="135"/>
                  <a:pt x="172" y="135"/>
                  <a:pt x="172" y="135"/>
                </a:cubicBezTo>
                <a:lnTo>
                  <a:pt x="135" y="1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/>
            <a:endParaRPr lang="en-US" kern="0">
              <a:solidFill>
                <a:sysClr val="windowText" lastClr="000000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3" name="TextBox 32"/>
          <p:cNvSpPr txBox="1"/>
          <p:nvPr/>
        </p:nvSpPr>
        <p:spPr>
          <a:xfrm>
            <a:off x="3694167" y="3057509"/>
            <a:ext cx="1982709" cy="20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技术模式业内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首创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ts val="2200"/>
              </a:lnSpc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ts val="2200"/>
              </a:lnSpc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采用</a:t>
            </a:r>
            <a:r>
              <a:rPr lang="zh-CN" altLang="en-US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组件化、交换式、分层低耦合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技术，产品容易整合，版本升级方便，数据分析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完整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4" name="TextBox 33"/>
          <p:cNvSpPr txBox="1"/>
          <p:nvPr/>
        </p:nvSpPr>
        <p:spPr>
          <a:xfrm>
            <a:off x="6516289" y="3057886"/>
            <a:ext cx="1982709" cy="20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适应学校自定义管理流程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规范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ts val="2200"/>
              </a:lnSpc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系统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使用</a:t>
            </a:r>
            <a:r>
              <a:rPr lang="zh-CN" altLang="en-US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工作流引擎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实现所有</a:t>
            </a:r>
            <a:r>
              <a:rPr lang="zh-CN" altLang="en-US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审批业务流程及表单自定义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，极大地适应各类业务管理需要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5" name="TextBox 34"/>
          <p:cNvSpPr txBox="1"/>
          <p:nvPr/>
        </p:nvSpPr>
        <p:spPr>
          <a:xfrm>
            <a:off x="9253939" y="3057509"/>
            <a:ext cx="2104495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消除信息孤岛，实现真正实时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共享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ts val="2200"/>
              </a:lnSpc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所有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业务系统基于</a:t>
            </a:r>
            <a:r>
              <a:rPr lang="zh-CN" altLang="en-US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同一数据库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，数据实时无缝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对接；提供</a:t>
            </a:r>
            <a:r>
              <a:rPr lang="zh-CN" altLang="en-US" sz="1400" b="1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统一、规范、准确、及时的数据服务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，为领导决策提供数据支撑。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79458" y="3075400"/>
            <a:ext cx="5468429" cy="1562735"/>
            <a:chOff x="1887638" y="2460720"/>
            <a:chExt cx="5468429" cy="1562735"/>
          </a:xfrm>
        </p:grpSpPr>
        <p:sp>
          <p:nvSpPr>
            <p:cNvPr id="17" name="文本框 16"/>
            <p:cNvSpPr txBox="1"/>
            <p:nvPr/>
          </p:nvSpPr>
          <p:spPr>
            <a:xfrm>
              <a:off x="3466496" y="2461092"/>
              <a:ext cx="29542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Calibri" panose="020F0502020204030204" charset="0"/>
                </a:rPr>
                <a:t>典型案例</a:t>
              </a:r>
              <a:endParaRPr lang="en-US" altLang="zh-CN" sz="40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7638" y="2460720"/>
              <a:ext cx="185782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0</a:t>
              </a:r>
              <a:r>
                <a:rPr lang="en-US" altLang="zh-CN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4</a:t>
              </a:r>
              <a:endParaRPr lang="en-US" altLang="zh-CN" sz="40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1852" y="3655014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公司简介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22968" y="3378295"/>
              <a:ext cx="18421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>
                <a:buFont typeface="Wingdings" panose="05000000000000000000" charset="0"/>
                <a:buNone/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典型案例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 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21005" y="829945"/>
            <a:ext cx="2609850" cy="35560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云南机电职业技术学院</a:t>
            </a:r>
            <a:endParaRPr lang="zh-CN" altLang="en-US" sz="16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8" y="3881035"/>
            <a:ext cx="3011463" cy="156476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/>
          <p:cNvSpPr/>
          <p:nvPr/>
        </p:nvSpPr>
        <p:spPr>
          <a:xfrm>
            <a:off x="327294" y="1361062"/>
            <a:ext cx="5396170" cy="23544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云南机电职业技术学院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2018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年与国泰安合作，大力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推进智能校园管理平台建设，以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一站式服务大厅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和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内部质量保证体系诊断与改进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为抓手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，一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站式服务大厅提供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完善的业务流程管理解决方案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，融合学校已有业务系统功能，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将全校所有职能部门的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55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项事项办理流程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移植到一站式服务大厅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中；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另一方面建设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校本数据中心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，对各个业务系统产生的数据进行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获取、清洗和转换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，消除信息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孤岛，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各个系统的统一管理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，并提供方便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快捷的</a:t>
            </a:r>
            <a:r>
              <a:rPr lang="zh-CN" altLang="en-US" sz="1400" dirty="0">
                <a:solidFill>
                  <a:srgbClr val="0070C0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移动应用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，提高了办公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效率。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1" y="4663417"/>
            <a:ext cx="3272227" cy="18206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" descr="C:\Users\xia.xie1\AppData\Local\Temp\ksohtml6712\wp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79" y="3898209"/>
            <a:ext cx="1445609" cy="25681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6731635" y="829945"/>
            <a:ext cx="2813050" cy="35560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辽宁石化职业技术学院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31590" y="1340189"/>
            <a:ext cx="5133116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国泰安为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辽宁石化职业技术学院提供了基础平台、教务、招生、迎新、学生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工作、毕业、实训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室、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服务大厅、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OA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、财务、党建、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团委、工会、校友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人事师资、站群管理、虚拟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校园平台、实习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管理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校外实践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、职业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测评、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毕业论文、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现代学徒制、校情分析、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宣传、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继续教育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、系统集成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等</a:t>
            </a:r>
            <a:r>
              <a:rPr lang="zh-CN" altLang="en-US" sz="1400" dirty="0">
                <a:solidFill>
                  <a:schemeClr val="accent5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全方位的智慧校园的</a:t>
            </a:r>
            <a:r>
              <a:rPr lang="zh-CN" altLang="en-US" sz="1400" dirty="0" smtClean="0">
                <a:solidFill>
                  <a:schemeClr val="accent5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建设，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取得了满意的应用效果，赢得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了师生的一致好评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。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35" name="图片 3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64" y="3590944"/>
            <a:ext cx="3144374" cy="1998533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6" name="图片 3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30" y="4802372"/>
            <a:ext cx="3450650" cy="15742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MH_Other_8"/>
          <p:cNvCxnSpPr>
            <a:stCxn id="124" idx="4"/>
            <a:endCxn id="20" idx="2"/>
          </p:cNvCxnSpPr>
          <p:nvPr/>
        </p:nvCxnSpPr>
        <p:spPr>
          <a:xfrm flipH="1" flipV="1">
            <a:off x="10834844" y="2553333"/>
            <a:ext cx="30640" cy="8559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31838" y="-1"/>
            <a:ext cx="2683715" cy="561976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54969" y="125434"/>
            <a:ext cx="2561220" cy="436377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01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背景概述</a:t>
            </a:r>
            <a:endParaRPr lang="zh-CN" altLang="en-US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cxnSp>
        <p:nvCxnSpPr>
          <p:cNvPr id="99" name="MH_Other_2"/>
          <p:cNvCxnSpPr/>
          <p:nvPr/>
        </p:nvCxnSpPr>
        <p:spPr>
          <a:xfrm flipV="1">
            <a:off x="0" y="3542029"/>
            <a:ext cx="12192000" cy="1271"/>
          </a:xfrm>
          <a:prstGeom prst="line">
            <a:avLst/>
          </a:prstGeom>
          <a:ln w="28575">
            <a:solidFill>
              <a:schemeClr val="accent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MH_Other_11"/>
          <p:cNvSpPr/>
          <p:nvPr/>
        </p:nvSpPr>
        <p:spPr>
          <a:xfrm flipV="1">
            <a:off x="6058058" y="3439794"/>
            <a:ext cx="196850" cy="209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1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15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cxnSp>
        <p:nvCxnSpPr>
          <p:cNvPr id="101" name="MH_Other_12"/>
          <p:cNvCxnSpPr>
            <a:stCxn id="100" idx="0"/>
          </p:cNvCxnSpPr>
          <p:nvPr/>
        </p:nvCxnSpPr>
        <p:spPr>
          <a:xfrm flipH="1">
            <a:off x="6134893" y="3649344"/>
            <a:ext cx="21590" cy="7048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7"/>
          <p:cNvSpPr txBox="1"/>
          <p:nvPr/>
        </p:nvSpPr>
        <p:spPr>
          <a:xfrm>
            <a:off x="4902675" y="4312284"/>
            <a:ext cx="270446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《</a:t>
            </a: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教育信息化“十三五”规划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：加大中央财政对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中西部地区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教育信息化投入力度，推动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落实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《职业院校数字校园建设规范》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，确保各级各类学校普遍具备信息化教学环境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103" name="MH_Other_7"/>
          <p:cNvSpPr/>
          <p:nvPr/>
        </p:nvSpPr>
        <p:spPr>
          <a:xfrm>
            <a:off x="7607140" y="3437254"/>
            <a:ext cx="198755" cy="2070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1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15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cxnSp>
        <p:nvCxnSpPr>
          <p:cNvPr id="104" name="MH_Other_8"/>
          <p:cNvCxnSpPr>
            <a:stCxn id="103" idx="0"/>
          </p:cNvCxnSpPr>
          <p:nvPr/>
        </p:nvCxnSpPr>
        <p:spPr>
          <a:xfrm flipH="1" flipV="1">
            <a:off x="7706517" y="2553333"/>
            <a:ext cx="1" cy="88392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38"/>
          <p:cNvSpPr txBox="1"/>
          <p:nvPr/>
        </p:nvSpPr>
        <p:spPr>
          <a:xfrm>
            <a:off x="6711156" y="845818"/>
            <a:ext cx="2375852" cy="1707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《</a:t>
            </a: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关于进一步推进职业教育信息化发展的指导意见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：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90%以上职业院校建成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不低于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《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职业院校数字校园建设规范</a:t>
            </a:r>
            <a:r>
              <a:rPr lang="en-US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要求的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数字校园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106" name="MH_Other_5"/>
          <p:cNvSpPr/>
          <p:nvPr/>
        </p:nvSpPr>
        <p:spPr>
          <a:xfrm>
            <a:off x="4378165" y="3458209"/>
            <a:ext cx="198755" cy="2070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1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15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cxnSp>
        <p:nvCxnSpPr>
          <p:cNvPr id="107" name="MH_Other_6"/>
          <p:cNvCxnSpPr>
            <a:stCxn id="106" idx="0"/>
          </p:cNvCxnSpPr>
          <p:nvPr/>
        </p:nvCxnSpPr>
        <p:spPr>
          <a:xfrm flipV="1">
            <a:off x="4477543" y="2666360"/>
            <a:ext cx="4127" cy="79184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29"/>
          <p:cNvSpPr txBox="1"/>
          <p:nvPr/>
        </p:nvSpPr>
        <p:spPr>
          <a:xfrm>
            <a:off x="3345656" y="733423"/>
            <a:ext cx="2712402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《</a:t>
            </a: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职业院校数字校园建设规范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：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将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数字校园建设作为推动职业教育信息化工作的重要抓手，吸引多方力量参与，加强互联互通，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解决好“信息孤岛”问题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，有效提升信息使用效率与效益。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109" name="MH_Other_9"/>
          <p:cNvSpPr/>
          <p:nvPr/>
        </p:nvSpPr>
        <p:spPr>
          <a:xfrm flipV="1">
            <a:off x="2668428" y="3439794"/>
            <a:ext cx="198755" cy="209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10" name="文本框 30"/>
          <p:cNvSpPr txBox="1"/>
          <p:nvPr/>
        </p:nvSpPr>
        <p:spPr>
          <a:xfrm>
            <a:off x="1271905" y="4354195"/>
            <a:ext cx="283146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《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教育信息化十年发展规划</a:t>
            </a:r>
            <a:r>
              <a:rPr lang="en-US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(2011-2020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年</a:t>
            </a:r>
            <a:r>
              <a:rPr lang="en-US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)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：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加强教育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信息化标准规范制定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和应用推广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，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大力推进职业院校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数字校园建设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，全面提升教学、实训、科研、管理、服务方面信息化应用水平。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cxnSp>
        <p:nvCxnSpPr>
          <p:cNvPr id="111" name="MH_Other_10"/>
          <p:cNvCxnSpPr>
            <a:stCxn id="109" idx="0"/>
          </p:cNvCxnSpPr>
          <p:nvPr/>
        </p:nvCxnSpPr>
        <p:spPr>
          <a:xfrm flipH="1">
            <a:off x="2759710" y="3649345"/>
            <a:ext cx="8255" cy="6692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MH_Other_3"/>
          <p:cNvSpPr/>
          <p:nvPr/>
        </p:nvSpPr>
        <p:spPr>
          <a:xfrm>
            <a:off x="981233" y="3459479"/>
            <a:ext cx="197485" cy="2070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1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15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cxnSp>
        <p:nvCxnSpPr>
          <p:cNvPr id="113" name="MH_Other_4"/>
          <p:cNvCxnSpPr/>
          <p:nvPr/>
        </p:nvCxnSpPr>
        <p:spPr>
          <a:xfrm flipH="1" flipV="1">
            <a:off x="1079976" y="2747009"/>
            <a:ext cx="5080" cy="69278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51"/>
          <p:cNvSpPr txBox="1"/>
          <p:nvPr/>
        </p:nvSpPr>
        <p:spPr>
          <a:xfrm>
            <a:off x="318770" y="1229360"/>
            <a:ext cx="2244090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《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国家中长期教育改革和发展规划纲要</a:t>
            </a:r>
            <a:r>
              <a:rPr lang="en-US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(</a:t>
            </a:r>
            <a:r>
              <a:rPr lang="en-US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2010-2020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年</a:t>
            </a:r>
            <a:r>
              <a:rPr lang="en-US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)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：大力发展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职业教育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、加快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教育信息化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进程。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115" name="MH_Other_11"/>
          <p:cNvSpPr/>
          <p:nvPr/>
        </p:nvSpPr>
        <p:spPr>
          <a:xfrm flipV="1">
            <a:off x="9174797" y="3428998"/>
            <a:ext cx="196850" cy="209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1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15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cxnSp>
        <p:nvCxnSpPr>
          <p:cNvPr id="116" name="MH_Other_12"/>
          <p:cNvCxnSpPr>
            <a:stCxn id="115" idx="0"/>
          </p:cNvCxnSpPr>
          <p:nvPr/>
        </p:nvCxnSpPr>
        <p:spPr>
          <a:xfrm flipH="1">
            <a:off x="9272587" y="3638548"/>
            <a:ext cx="635" cy="54038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54"/>
          <p:cNvSpPr txBox="1"/>
          <p:nvPr/>
        </p:nvSpPr>
        <p:spPr>
          <a:xfrm>
            <a:off x="8341201" y="4241796"/>
            <a:ext cx="264668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《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教育信息化</a:t>
            </a:r>
            <a:r>
              <a:rPr lang="en-US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2.0</a:t>
            </a: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行动计划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：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到</a:t>
            </a:r>
            <a:r>
              <a:rPr lang="en-US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2022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年基本实现“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三全两高一大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”的发展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目标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，</a:t>
            </a:r>
            <a:r>
              <a:rPr lang="zh-CN" altLang="zh-CN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落实《职业院校数字校园建设规范》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，</a:t>
            </a:r>
            <a:r>
              <a:rPr lang="zh-CN" altLang="zh-CN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推动实现</a:t>
            </a:r>
            <a:r>
              <a:rPr lang="zh-CN" altLang="en-US" sz="14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各级各类学校数字校园全覆盖。</a:t>
            </a:r>
            <a:endParaRPr lang="zh-CN" altLang="en-US" sz="1400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  <a:sym typeface="+mn-ea"/>
            </a:endParaRPr>
          </a:p>
        </p:txBody>
      </p:sp>
      <p:sp>
        <p:nvSpPr>
          <p:cNvPr id="118" name="文本框 55"/>
          <p:cNvSpPr txBox="1"/>
          <p:nvPr/>
        </p:nvSpPr>
        <p:spPr>
          <a:xfrm>
            <a:off x="427196" y="3736974"/>
            <a:ext cx="13093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2010.7.29</a:t>
            </a:r>
            <a:endParaRPr lang="en-US" altLang="zh-CN" b="1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19" name="文本框 58"/>
          <p:cNvSpPr txBox="1"/>
          <p:nvPr/>
        </p:nvSpPr>
        <p:spPr>
          <a:xfrm>
            <a:off x="2021680" y="3005453"/>
            <a:ext cx="150177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2012.3.13</a:t>
            </a:r>
            <a:endParaRPr lang="en-US" altLang="zh-CN" b="1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20" name="文本框 59"/>
          <p:cNvSpPr txBox="1"/>
          <p:nvPr/>
        </p:nvSpPr>
        <p:spPr>
          <a:xfrm>
            <a:off x="3753642" y="3711567"/>
            <a:ext cx="14478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2015.1.19</a:t>
            </a:r>
            <a:endParaRPr lang="en-US" altLang="zh-CN" sz="1800" b="1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21" name="文本框 60"/>
          <p:cNvSpPr txBox="1"/>
          <p:nvPr/>
        </p:nvSpPr>
        <p:spPr>
          <a:xfrm>
            <a:off x="6983252" y="3717921"/>
            <a:ext cx="145224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2017.8.31</a:t>
            </a:r>
            <a:endParaRPr lang="en-US" altLang="zh-CN" sz="1800" b="1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22" name="文本框 61"/>
          <p:cNvSpPr txBox="1"/>
          <p:nvPr/>
        </p:nvSpPr>
        <p:spPr>
          <a:xfrm>
            <a:off x="5408770" y="2997199"/>
            <a:ext cx="14954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2016.6.17</a:t>
            </a:r>
            <a:endParaRPr lang="en-US" altLang="zh-CN" sz="1800" b="1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23" name="文本框 62"/>
          <p:cNvSpPr txBox="1"/>
          <p:nvPr/>
        </p:nvSpPr>
        <p:spPr>
          <a:xfrm>
            <a:off x="8341201" y="3025773"/>
            <a:ext cx="17252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2018.4.13</a:t>
            </a:r>
            <a:endParaRPr lang="en-US" altLang="zh-CN" sz="1800" b="1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24" name="MH_Other_11"/>
          <p:cNvSpPr/>
          <p:nvPr/>
        </p:nvSpPr>
        <p:spPr>
          <a:xfrm flipV="1">
            <a:off x="10767059" y="3409313"/>
            <a:ext cx="196850" cy="209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165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015"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26" name="文本框 62"/>
          <p:cNvSpPr txBox="1"/>
          <p:nvPr/>
        </p:nvSpPr>
        <p:spPr>
          <a:xfrm>
            <a:off x="10066495" y="3666487"/>
            <a:ext cx="17252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2019.2.22</a:t>
            </a:r>
            <a:endParaRPr lang="en-US" altLang="zh-CN" sz="1800" b="1" dirty="0" smtClean="0">
              <a:solidFill>
                <a:schemeClr val="accent2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664539" y="845173"/>
            <a:ext cx="234060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《</a:t>
            </a:r>
            <a:r>
              <a:rPr lang="zh-CN" altLang="en-US" sz="1400" b="1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中国教育现代化</a:t>
            </a:r>
            <a:r>
              <a:rPr lang="en-US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2035</a:t>
            </a:r>
            <a:r>
              <a:rPr lang="zh-CN" altLang="zh-CN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》</a:t>
            </a:r>
            <a:r>
              <a:rPr lang="zh-CN" altLang="en-US" sz="1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</a:rPr>
              <a:t>推进</a:t>
            </a:r>
            <a:r>
              <a:rPr lang="zh-CN" altLang="en-US" sz="14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</a:rPr>
              <a:t>中等职业教育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</a:rPr>
              <a:t>和普通高中教育协调发展；</a:t>
            </a:r>
            <a:r>
              <a:rPr lang="zh-CN" altLang="en-US" sz="14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</a:rPr>
              <a:t>加快发展现代职业教育</a:t>
            </a:r>
            <a:r>
              <a: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  <a:cs typeface="方正黑体简体" panose="02000000000000000000" pitchFamily="2" charset="-122"/>
              </a:rPr>
              <a:t>，不断优化职业教育结构与布局。</a:t>
            </a:r>
            <a:endParaRPr lang="zh-CN" altLang="en-US" sz="1400" dirty="0">
              <a:latin typeface="方正黑体简体" panose="02000000000000000000" pitchFamily="2" charset="-122"/>
              <a:ea typeface="方正黑体简体" panose="02000000000000000000" pitchFamily="2" charset="-122"/>
              <a:cs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 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1570" y="747644"/>
            <a:ext cx="5456807" cy="5649068"/>
            <a:chOff x="388516" y="844964"/>
            <a:chExt cx="5456807" cy="5649068"/>
          </a:xfrm>
        </p:grpSpPr>
        <p:sp>
          <p:nvSpPr>
            <p:cNvPr id="17" name="圆角矩形 16"/>
            <p:cNvSpPr/>
            <p:nvPr/>
          </p:nvSpPr>
          <p:spPr>
            <a:xfrm>
              <a:off x="388516" y="844964"/>
              <a:ext cx="2609850" cy="35560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驻</a:t>
              </a:r>
              <a:r>
                <a:rPr lang="zh-CN" altLang="en-US" sz="16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马店财经学校</a:t>
              </a:r>
              <a:endPara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8516" y="1264117"/>
              <a:ext cx="5456807" cy="235449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驻马店财经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学校于</a:t>
              </a:r>
              <a:r>
                <a:rPr lang="en-US" altLang="zh-CN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2017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年入选“</a:t>
              </a:r>
              <a:r>
                <a:rPr lang="zh-CN" altLang="en-US" sz="1400" dirty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河南省中等职业教育信息化提升工程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”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，目的是加快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推进中等职业教育信息化建设，提升中等职业教育信息化基础水平和信息技术应用水平；我司与学校合作建设硬件设备以及教学、实训、管理所需软件和信息化资源等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，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完成了省厅要求的建设目标，完善了学校的机房、服务器、网络、校园广播等基础设施，为学校的规范化管理，奠定了软件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基础；学校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在</a:t>
              </a:r>
              <a:r>
                <a: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2018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年被成功认定为“</a:t>
              </a:r>
              <a:r>
                <a:rPr lang="zh-CN" altLang="en-US" sz="1400" dirty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河南省中等职业学校数字校园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”。</a:t>
              </a:r>
              <a:endPara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pic>
          <p:nvPicPr>
            <p:cNvPr id="19" name="Picture 7" descr="驻马店财经学校2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56" y="3789782"/>
              <a:ext cx="3797875" cy="17888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6" descr="驻马店财经学校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896" y="4663240"/>
              <a:ext cx="3367357" cy="183079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29" name="组合 28"/>
          <p:cNvGrpSpPr/>
          <p:nvPr/>
        </p:nvGrpSpPr>
        <p:grpSpPr>
          <a:xfrm>
            <a:off x="6563396" y="747645"/>
            <a:ext cx="5215938" cy="5718312"/>
            <a:chOff x="194743" y="542227"/>
            <a:chExt cx="5215938" cy="5718312"/>
          </a:xfrm>
        </p:grpSpPr>
        <p:sp>
          <p:nvSpPr>
            <p:cNvPr id="30" name="圆角矩形 29"/>
            <p:cNvSpPr/>
            <p:nvPr/>
          </p:nvSpPr>
          <p:spPr>
            <a:xfrm>
              <a:off x="194743" y="542227"/>
              <a:ext cx="2609850" cy="356235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平阴县职业中等专业学校</a:t>
              </a:r>
              <a:endPara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99009" y="986357"/>
              <a:ext cx="5211672" cy="5274182"/>
              <a:chOff x="199009" y="986357"/>
              <a:chExt cx="5211672" cy="527418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99009" y="986357"/>
                <a:ext cx="5211672" cy="2354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济南市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平阴县职业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中等专业学校是按照</a:t>
                </a:r>
                <a:r>
                  <a:rPr lang="zh-CN" altLang="en-US" sz="1400" dirty="0">
                    <a:solidFill>
                      <a:schemeClr val="accent5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国家中职示范校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和</a:t>
                </a:r>
                <a:r>
                  <a:rPr lang="zh-CN" altLang="en-US" sz="1400" dirty="0">
                    <a:solidFill>
                      <a:schemeClr val="accent5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山东省中职示范校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建设，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进行智慧校园建设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，以满足教学和管理的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需要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；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主要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包括基础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平台、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教学管理平台</a:t>
                </a:r>
                <a:r>
                  <a:rPr lang="en-US" altLang="zh-CN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(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数字化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教学、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在线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考试、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资源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库</a:t>
                </a:r>
                <a:r>
                  <a:rPr lang="en-US" altLang="zh-CN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)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、应用管理平台</a:t>
                </a:r>
                <a:r>
                  <a:rPr lang="en-US" altLang="zh-CN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(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教务、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学生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综合、行政、人事等</a:t>
                </a:r>
                <a:r>
                  <a:rPr lang="en-US" altLang="zh-CN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)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、安全校园及可视化班级系统建设</a:t>
                </a:r>
                <a:r>
                  <a:rPr lang="en-US" altLang="zh-CN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(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人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脸点名系统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、学生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人脸识别对比系统、监控中心显示和控制系统</a:t>
                </a:r>
                <a:r>
                  <a:rPr lang="en-US" altLang="zh-CN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)</a:t>
                </a:r>
                <a:r>
                  <a:rPr lang="zh-CN" altLang="en-US" sz="1400" dirty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、基础网络设备</a:t>
                </a:r>
                <a:r>
                  <a:rPr lang="zh-CN" altLang="en-US" sz="1400" dirty="0" smtClean="0"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等，全面提升了学校的信息化建设水平，极大地便利师生的工作、生活。</a:t>
                </a:r>
                <a:endPara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pic>
            <p:nvPicPr>
              <p:cNvPr id="33" name="Picture 4" descr="C:\Users\xia.xie1\AppData\Local\Temp\ksohtml6712\wps2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827" y="3373845"/>
                <a:ext cx="4034141" cy="16668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C:\Users\xia.xie1\AppData\Local\Temp\ksohtml6712\wps1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861" y="4290666"/>
                <a:ext cx="4388482" cy="19698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 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5407" y="698574"/>
            <a:ext cx="5464742" cy="5750748"/>
            <a:chOff x="246037" y="921186"/>
            <a:chExt cx="5464742" cy="5750748"/>
          </a:xfrm>
        </p:grpSpPr>
        <p:sp>
          <p:nvSpPr>
            <p:cNvPr id="7" name="圆角矩形 6"/>
            <p:cNvSpPr/>
            <p:nvPr/>
          </p:nvSpPr>
          <p:spPr>
            <a:xfrm>
              <a:off x="246037" y="921186"/>
              <a:ext cx="2609850" cy="37084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方正黑体简体" panose="02000000000000000000" pitchFamily="2" charset="-122"/>
                  <a:ea typeface="方正黑体简体" panose="02000000000000000000" pitchFamily="2" charset="-122"/>
                  <a:sym typeface="微软雅黑" panose="020B0503020204020204" pitchFamily="34" charset="-122"/>
                </a:rPr>
                <a:t>长春中医药大学</a:t>
              </a:r>
              <a:endPara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46037" y="1316293"/>
              <a:ext cx="5464742" cy="235449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中医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执业医师分阶段考试实证研究工作是国家医改的重要举措，</a:t>
              </a:r>
              <a:r>
                <a: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2016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年</a:t>
              </a:r>
              <a:r>
                <a: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9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月，长春中医药大学与国泰安展开全面合作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，启动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中医执业医师分阶段考试实证研究工作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。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在项目团队和学校的通力配合下，</a:t>
              </a:r>
              <a:r>
                <a: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2016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年</a:t>
              </a:r>
              <a:r>
                <a: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11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月学校顺利通过国家审核，</a:t>
              </a:r>
              <a:r>
                <a:rPr lang="zh-CN" altLang="en-US" sz="1400" dirty="0">
                  <a:solidFill>
                    <a:srgbClr val="0070C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成为全国</a:t>
              </a:r>
              <a:r>
                <a:rPr lang="en-US" altLang="zh-CN" sz="1400" dirty="0">
                  <a:solidFill>
                    <a:srgbClr val="0070C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22</a:t>
              </a:r>
              <a:r>
                <a:rPr lang="zh-CN" altLang="en-US" sz="1400" dirty="0">
                  <a:solidFill>
                    <a:srgbClr val="0070C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所参加实证研究工作的院校之一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。</a:t>
              </a:r>
              <a:r>
                <a: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2017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年</a:t>
              </a:r>
              <a:r>
                <a:rPr lang="zh-CN" altLang="en-US" sz="1400" dirty="0">
                  <a:solidFill>
                    <a:srgbClr val="0070C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中医执业医师分阶段考试实证研究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在长春中医药大学圆满完成，并得到</a:t>
              </a:r>
              <a:r>
                <a:rPr lang="zh-CN" altLang="en-US" sz="1400" dirty="0">
                  <a:solidFill>
                    <a:srgbClr val="0070C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国家中医药管理局中医师资格认证中心督导组专家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的高度评价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。</a:t>
              </a:r>
              <a:endPara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pic>
          <p:nvPicPr>
            <p:cNvPr id="9" name="图片 8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13" y="4001537"/>
              <a:ext cx="2643996" cy="173546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5591" y="3967634"/>
              <a:ext cx="2444454" cy="17100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rcRect t="38406" r="66760" b="1811"/>
            <a:stretch>
              <a:fillRect/>
            </a:stretch>
          </p:blipFill>
          <p:spPr>
            <a:xfrm>
              <a:off x="2009243" y="4991329"/>
              <a:ext cx="2196729" cy="168060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" name="组合 11"/>
          <p:cNvGrpSpPr/>
          <p:nvPr/>
        </p:nvGrpSpPr>
        <p:grpSpPr>
          <a:xfrm>
            <a:off x="6524731" y="697604"/>
            <a:ext cx="5361222" cy="5640643"/>
            <a:chOff x="221558" y="4956082"/>
            <a:chExt cx="5361222" cy="5640643"/>
          </a:xfrm>
        </p:grpSpPr>
        <p:sp>
          <p:nvSpPr>
            <p:cNvPr id="13" name="圆角矩形 12"/>
            <p:cNvSpPr/>
            <p:nvPr/>
          </p:nvSpPr>
          <p:spPr>
            <a:xfrm>
              <a:off x="221735" y="4956082"/>
              <a:ext cx="2609850" cy="37084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西南交通大学</a:t>
              </a:r>
              <a:endPara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21558" y="5402614"/>
              <a:ext cx="5361222" cy="20300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西南交通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大学交通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运输学院拥有很多交通运输专业的实验教学软件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，且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软硬件都较有优势，但应用管理散乱，缺少平台管理和实验教学流程管理。</a:t>
              </a:r>
              <a:r>
                <a: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2013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年</a:t>
              </a:r>
              <a:r>
                <a: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9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月，国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泰安先后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派出多批商务和技术人员前往学院进行需求调研，签订校企合作协议并驻校一个月进行现场测试，共同设计虚拟仿真实验教学管理平台，并全力协助学院</a:t>
              </a:r>
              <a:r>
                <a:rPr lang="zh-CN" altLang="en-US" sz="1400" dirty="0">
                  <a:solidFill>
                    <a:srgbClr val="0070C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申报</a:t>
              </a:r>
              <a:r>
                <a:rPr lang="en-US" altLang="zh-CN" sz="1400" dirty="0">
                  <a:solidFill>
                    <a:srgbClr val="0070C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2013</a:t>
              </a:r>
              <a:r>
                <a:rPr lang="zh-CN" altLang="en-US" sz="1400" dirty="0">
                  <a:solidFill>
                    <a:srgbClr val="0070C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年首批“国家级虚拟仿真实验教学示范中心”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，最终达成深度合作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。</a:t>
              </a:r>
              <a:endPara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182" y="7706650"/>
              <a:ext cx="3246171" cy="164040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8173" y="9027621"/>
              <a:ext cx="3341021" cy="15691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 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7182" y="776566"/>
            <a:ext cx="5678330" cy="5674438"/>
            <a:chOff x="239167" y="122356"/>
            <a:chExt cx="5678330" cy="5674438"/>
          </a:xfrm>
        </p:grpSpPr>
        <p:sp>
          <p:nvSpPr>
            <p:cNvPr id="13" name="矩形 12"/>
            <p:cNvSpPr/>
            <p:nvPr/>
          </p:nvSpPr>
          <p:spPr>
            <a:xfrm>
              <a:off x="239167" y="643984"/>
              <a:ext cx="5678330" cy="235449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中山市沙溪理工学校是首批建设的“</a:t>
              </a:r>
              <a:r>
                <a:rPr lang="zh-CN" altLang="en-US" sz="1400" dirty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国家中等职业教育改革发展示范学校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”，为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实现学校管理的信息化与数字化、提高示范校建设的水平和质量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，国泰安与学校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签署了</a:t>
              </a:r>
              <a:r>
                <a:rPr lang="zh-CN" altLang="en-US" sz="1400" dirty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校企合作共建校园信息化管理平台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协议，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严格遵循国家信息各项规范标准，再造学生及老师在校生命周期全流程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，重点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进行“</a:t>
              </a:r>
              <a:r>
                <a:rPr lang="zh-CN" altLang="en-US" sz="1400" dirty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主题式智慧</a:t>
              </a:r>
              <a:r>
                <a:rPr lang="zh-CN" altLang="en-US" sz="1400" dirty="0" smtClean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校园体系</a:t>
              </a:r>
              <a:r>
                <a:rPr lang="zh-CN" altLang="en-US" sz="1400" dirty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建设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”，实现学校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对人、事、物的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智能管理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；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建设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期间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，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云南省昭通市、青岛市、佛山市等</a:t>
              </a:r>
              <a:r>
                <a:rPr lang="zh-CN" altLang="en-US" sz="1400" dirty="0" smtClean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多</a:t>
              </a:r>
              <a:r>
                <a:rPr lang="zh-CN" altLang="en-US" sz="1400" dirty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所省内外院校参观并学习建设经验，为广东省内及周边地区起到示范作用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。</a:t>
              </a:r>
              <a:endPara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24892" y="122356"/>
              <a:ext cx="2609850" cy="412115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中山沙溪理工学校</a:t>
              </a:r>
              <a:endPara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pic>
          <p:nvPicPr>
            <p:cNvPr id="15" name="Picture 4" descr="https://mmbiz.qpic.cn/mmbiz_png/mZzHccK3n7N0GtKvFLavLHEzSsFUXUAscKP1azEFWKdvhGLVSoFFuouWH3w771maVZCppsHibbf8jH8Ut5fb8Ng/640?wx_fmt=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68" y="3190327"/>
              <a:ext cx="3656110" cy="2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https://mmbiz.qpic.cn/mmbiz_jpg/mZzHccK3n7N0GtKvFLavLHEzSsFUXUAsibCW9UFicADlS6EickGu7y28SUA4E4GfBZL11QGl67TUXysGxAVsLKGibA/640?wx_fmt=jpe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971" y="3783421"/>
              <a:ext cx="3409199" cy="20133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>
            <a:off x="6714888" y="776566"/>
            <a:ext cx="5288366" cy="5588955"/>
            <a:chOff x="236342" y="5478673"/>
            <a:chExt cx="5288366" cy="5588955"/>
          </a:xfrm>
        </p:grpSpPr>
        <p:sp>
          <p:nvSpPr>
            <p:cNvPr id="18" name="圆角矩形 17"/>
            <p:cNvSpPr/>
            <p:nvPr/>
          </p:nvSpPr>
          <p:spPr>
            <a:xfrm>
              <a:off x="307462" y="5478673"/>
              <a:ext cx="2609850" cy="412115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郑州财经技师学院</a:t>
              </a:r>
              <a:endParaRPr lang="zh-CN" altLang="en-US" sz="16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36342" y="6000301"/>
              <a:ext cx="5109931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郑州财经技师学院于</a:t>
              </a:r>
              <a:r>
                <a:rPr lang="en-US" altLang="zh-CN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2013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年进入了</a:t>
              </a:r>
              <a:r>
                <a:rPr lang="zh-CN" altLang="en-US" sz="1400" dirty="0">
                  <a:solidFill>
                    <a:schemeClr val="accent5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第三批国家级中等职业教育改革发展示范校立项学校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的行列。为实现学校管理的信息化与数字化、助力学校示范校建设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，学校与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国泰安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合作建设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数字化校园管理平台、数字化教学平台和一卡通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系统等；实现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了校园内教学、科研、管理、服务的数字化、信息化、网络化，深化教育改革，提高了办学质量、办学效益和科研</a:t>
              </a:r>
              <a:r>
                <a:rPr lang="zh-CN" altLang="en-US" sz="1400" dirty="0" smtClean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水平</a:t>
              </a:r>
              <a:r>
                <a:rPr lang="zh-CN" altLang="en-US" sz="1400" dirty="0"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。</a:t>
              </a:r>
              <a:endParaRPr lang="zh-CN" altLang="en-US" sz="1400" dirty="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pic>
          <p:nvPicPr>
            <p:cNvPr id="20" name="Picture 8" descr="https://mmbiz.qpic.cn/mmbiz_jpg/mZzHccK3n7N0GtKvFLavLHEzSsFUXUAsQficBhhFpW0TBNAGW6RgpdC0Jfks4icfbf6gUia9nvliceyPLnia1J34JzQ/640?wx_fmt=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50" y="8221495"/>
              <a:ext cx="4231334" cy="20269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s://mmbiz.qpic.cn/mmbiz_jpg/mZzHccK3n7N0GtKvFLavLHEzSsFUXUAsppbB0dem2qIAR0lCichDzonJIWRGkUpB8vz5dNnhGFNnakcNUvfK5Vg/640?wx_fmt=jp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804" y="8998025"/>
              <a:ext cx="4278904" cy="206960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9995" y="927735"/>
            <a:ext cx="9460865" cy="13233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rPr>
              <a:t>在教育信息化领域，国泰安已为</a:t>
            </a: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rPr>
              <a:t>20</a:t>
            </a: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rPr>
              <a:t>教学机构客户提供了专业服务；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微软雅黑" panose="020B0503020204020204" pitchFamily="34" charset="-122"/>
            </a:endParaRPr>
          </a:p>
          <a:p>
            <a:pPr lvl="0"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微软雅黑" panose="020B0503020204020204" pitchFamily="34" charset="-122"/>
              </a:rPr>
              <a:t>其中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中职学校：</a:t>
            </a: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100+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；高职高校：</a:t>
            </a: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80+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家；基础教育：</a:t>
            </a: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12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家。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lvl="0"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近三年已成功帮助</a:t>
            </a: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15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所学校申报成为国家级虚拟仿真实验教学中心。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2126" y="2947914"/>
            <a:ext cx="11036359" cy="3058943"/>
            <a:chOff x="600135" y="2852442"/>
            <a:chExt cx="11036359" cy="3058943"/>
          </a:xfrm>
        </p:grpSpPr>
        <p:grpSp>
          <p:nvGrpSpPr>
            <p:cNvPr id="4" name="组合 3"/>
            <p:cNvGrpSpPr/>
            <p:nvPr/>
          </p:nvGrpSpPr>
          <p:grpSpPr>
            <a:xfrm>
              <a:off x="600135" y="2852442"/>
              <a:ext cx="11036359" cy="3058943"/>
              <a:chOff x="600135" y="2852442"/>
              <a:chExt cx="11036359" cy="305894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600135" y="3384348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098663" y="3453793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zh-CN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三峡大学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828383" y="2852442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326911" y="2921887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zh-CN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南华大学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056631" y="2852442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555159" y="2921887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广东金融学院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284879" y="2852442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783407" y="2921887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zh-CN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南京大学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9513127" y="2852442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0011655" y="2921887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贵州财经大学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600135" y="2856831"/>
                <a:ext cx="2078738" cy="396000"/>
                <a:chOff x="836711" y="2732516"/>
                <a:chExt cx="2078738" cy="396000"/>
              </a:xfrm>
            </p:grpSpPr>
            <p:sp>
              <p:nvSpPr>
                <p:cNvPr id="95" name="矩形 94"/>
                <p:cNvSpPr/>
                <p:nvPr/>
              </p:nvSpPr>
              <p:spPr>
                <a:xfrm>
                  <a:off x="836711" y="2732516"/>
                  <a:ext cx="2078737" cy="39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1335239" y="2801961"/>
                  <a:ext cx="1580210" cy="256602"/>
                </a:xfrm>
                <a:prstGeom prst="rect">
                  <a:avLst/>
                </a:prstGeom>
              </p:spPr>
              <p:txBody>
                <a:bodyPr wrap="square" lIns="83964" tIns="41982" rIns="83964" bIns="41982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8394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F5F5F">
                          <a:lumMod val="50000"/>
                        </a:srgbClr>
                      </a:solidFill>
                      <a:effectLst/>
                      <a:uLnTx/>
                      <a:uFillTx/>
                      <a:latin typeface="方正黑体简体" panose="02000000000000000000" pitchFamily="2" charset="-122"/>
                      <a:ea typeface="方正黑体简体" panose="02000000000000000000" pitchFamily="2" charset="-122"/>
                    </a:rPr>
                    <a:t>成都中医药大学</a:t>
                  </a:r>
                  <a:endParaRPr kumimoji="0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F5F5F">
                        <a:lumMod val="50000"/>
                      </a:srgbClr>
                    </a:solidFill>
                    <a:effectLst/>
                    <a:uLnTx/>
                    <a:uFillTx/>
                    <a:latin typeface="方正黑体简体" panose="02000000000000000000" pitchFamily="2" charset="-122"/>
                    <a:ea typeface="方正黑体简体" panose="02000000000000000000" pitchFamily="2" charset="-122"/>
                  </a:endParaRPr>
                </a:p>
              </p:txBody>
            </p:sp>
            <p:pic>
              <p:nvPicPr>
                <p:cNvPr id="18" name="Picture 4" descr="http://www.med66.com/upload/html/2015/03/qm200737.jpg"/>
                <p:cNvPicPr>
                  <a:picLocks noChangeAspect="1" noChangeArrowheads="1"/>
                </p:cNvPicPr>
                <p:nvPr/>
              </p:nvPicPr>
              <p:blipFill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28" t="11285" r="7091" b="6764"/>
                <a:stretch>
                  <a:fillRect/>
                </a:stretch>
              </p:blipFill>
              <p:spPr bwMode="auto">
                <a:xfrm>
                  <a:off x="922537" y="2794988"/>
                  <a:ext cx="310583" cy="300143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9" name="矩形 18"/>
              <p:cNvSpPr/>
              <p:nvPr/>
            </p:nvSpPr>
            <p:spPr>
              <a:xfrm>
                <a:off x="2828383" y="3388737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326911" y="3458182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zh-CN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华中师范大学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056631" y="3388737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555159" y="3458182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郑州交通技师学院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284879" y="3388737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783407" y="3458182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东北大学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9513127" y="3388737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011655" y="3458182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吉林农业大学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00135" y="4439488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098663" y="4508933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zh-CN" sz="1100" kern="0" dirty="0" smtClean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西南</a:t>
                </a:r>
                <a:r>
                  <a:rPr lang="zh-CN" altLang="en-US" sz="1100" kern="0" dirty="0" smtClean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医科大学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828383" y="3907582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255754" y="3977027"/>
                <a:ext cx="1815859" cy="254061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湖南石油化工职业</a:t>
                </a:r>
                <a:r>
                  <a:rPr lang="zh-CN" altLang="en-US" sz="1100" kern="0" dirty="0" smtClean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技</a:t>
                </a: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学</a:t>
                </a:r>
                <a:r>
                  <a:rPr lang="zh-CN" altLang="en-US" sz="1100" kern="0" dirty="0" smtClean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056631" y="3907582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555159" y="3977027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武汉船舶职业技术学院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7284879" y="3907582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783407" y="3977027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湖北民族学院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9513127" y="3907582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011655" y="3977027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邵阳学院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00135" y="3911971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098663" y="3981416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zh-CN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河北北方学院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828383" y="4443877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326911" y="4513322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zh-CN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兰州商学院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056631" y="4443877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555159" y="4513322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 smtClean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安阳师范学院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284879" y="4443877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7783407" y="4513322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湘南学院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9513127" y="4443877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0011655" y="4513322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北京交通大学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600135" y="5500734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098663" y="5570179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 smtClean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长沙理工大学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828383" y="4968828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326911" y="5038273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沈阳城市学院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056631" y="4968828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555159" y="5038273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深圳职业技术学院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284879" y="4968828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7783407" y="5038273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华中农业大学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9513127" y="4968828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0011655" y="5038273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湖北中医药大学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00135" y="4973217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098663" y="5042662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zh-CN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湖北工业大学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828383" y="5505123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3326911" y="5574568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沧州职业技术学院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5056631" y="5505123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555159" y="5574568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 smtClean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百色职业学院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557757" y="5515385"/>
                <a:ext cx="2078737" cy="396000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9541640" y="5606855"/>
                <a:ext cx="2078738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394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更多</a:t>
                </a:r>
                <a:r>
                  <a:rPr kumimoji="0" lang="en-US" altLang="zh-C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……</a:t>
                </a:r>
                <a:endPara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pic>
            <p:nvPicPr>
              <p:cNvPr id="67" name="Picture 1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709" y="2914487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68" name="Picture 19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8778" y="2910098"/>
                <a:ext cx="295064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71" name="Picture 2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3782" y="2910098"/>
                <a:ext cx="248322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72" name="Picture 2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7835" y="2908653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75" name="Picture 2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79" y="3431752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76" name="Picture 2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135" y="3990055"/>
                <a:ext cx="293865" cy="2358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79" name="Picture 3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50" y="5032934"/>
                <a:ext cx="297094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80" name="Picture 3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4167" y="3448454"/>
                <a:ext cx="292403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83" name="Picture 35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2705" y="3955256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88" name="Picture 37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709" y="4496801"/>
                <a:ext cx="291533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91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2705" y="5020891"/>
                <a:ext cx="294970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92" name="Picture 1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5143" y="5563314"/>
                <a:ext cx="288664" cy="300143"/>
              </a:xfrm>
              <a:prstGeom prst="ellipse">
                <a:avLst/>
              </a:prstGeom>
              <a:ln w="9525">
                <a:noFill/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9" name="Picture 3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9977" y="3443170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00" name="Picture 4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8192" y="3957917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03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9977" y="5024615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04" name="Picture 8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3782" y="3448453"/>
                <a:ext cx="294596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07" name="Picture 9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4513" y="3957571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4513" y="4496619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11" name="Picture 11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4513" y="5015883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12" name="Picture 1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7835" y="3444065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15" name="Picture 13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7835" y="3963424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16" name="Picture 14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6989" y="4491805"/>
                <a:ext cx="293865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19" name="Picture 15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7997" y="5018577"/>
                <a:ext cx="296841" cy="3001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91" y="4467119"/>
                <a:ext cx="350732" cy="343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223" y="5538817"/>
                <a:ext cx="334777" cy="3286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9" name="Picture 5" descr="https://gss3.bdstatic.com/-Po3dSag_xI4khGkpoWK1HF6hhy/baike/w%3D268/sign=6cbeaed9cf3d70cf4cfaad0bc0ddd1ba/aa18972bd40735faf54db25998510fb30e240894.jpg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8778" y="5563314"/>
                <a:ext cx="318664" cy="322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5730" y="4471427"/>
                <a:ext cx="318788" cy="317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0" name="矩形 119"/>
              <p:cNvSpPr/>
              <p:nvPr/>
            </p:nvSpPr>
            <p:spPr>
              <a:xfrm>
                <a:off x="7284878" y="5515385"/>
                <a:ext cx="2078737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7783407" y="5570433"/>
                <a:ext cx="1580210" cy="256602"/>
              </a:xfrm>
              <a:prstGeom prst="rect">
                <a:avLst/>
              </a:prstGeom>
            </p:spPr>
            <p:txBody>
              <a:bodyPr wrap="square" lIns="83964" tIns="41982" rIns="83964" bIns="41982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839470">
                  <a:defRPr/>
                </a:pPr>
                <a:r>
                  <a:rPr lang="zh-CN" altLang="en-US" sz="1100" kern="0" dirty="0" smtClean="0">
                    <a:solidFill>
                      <a:srgbClr val="5F5F5F">
                        <a:lumMod val="50000"/>
                      </a:srgb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华东理工大学</a:t>
                </a:r>
                <a:endParaRPr lang="zh-CN" altLang="en-US" sz="1100" kern="0" dirty="0">
                  <a:solidFill>
                    <a:srgbClr val="5F5F5F">
                      <a:lumMod val="50000"/>
                    </a:srgb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pic>
          <p:nvPicPr>
            <p:cNvPr id="1032" name="Picture 8" descr="https://gss0.bdstatic.com/-4o3dSag_xI4khGkpoWK1HF6hhy/baike/c0%3Dbaike116%2C5%2C5%2C116%2C38/sign=11d79cf71038534398c28f73f27adb1b/00e93901213fb80e5f110e4c36d12f2eb838946c.jp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411062" y="5574568"/>
              <a:ext cx="315785" cy="31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国泰安简介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8195" y="1466215"/>
            <a:ext cx="4135120" cy="16929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1000</a:t>
            </a:r>
            <a:r>
              <a:rPr lang="en-US" altLang="zh-CN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名懂教育、爱教育的高素质专业研发和服务人才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3</a:t>
            </a:r>
            <a:r>
              <a:rPr lang="zh-CN" altLang="en-US" sz="16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00</a:t>
            </a:r>
            <a:r>
              <a:rPr lang="en-US" altLang="zh-CN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名大学教授、博士、专家及海外学者组成专业顾问团队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8100" y="9831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人才实力</a:t>
            </a:r>
            <a:endParaRPr lang="zh-CN" altLang="en-US" sz="2400" b="1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46780" y="9165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荣誉资质</a:t>
            </a:r>
            <a:endParaRPr lang="zh-CN" altLang="en-US" sz="2400" b="1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589395" y="1405890"/>
            <a:ext cx="4883444" cy="2254885"/>
            <a:chOff x="1473" y="6840"/>
            <a:chExt cx="16631" cy="3551"/>
          </a:xfrm>
        </p:grpSpPr>
        <p:sp>
          <p:nvSpPr>
            <p:cNvPr id="13" name="文本框 12"/>
            <p:cNvSpPr txBox="1"/>
            <p:nvPr/>
          </p:nvSpPr>
          <p:spPr>
            <a:xfrm>
              <a:off x="1473" y="7725"/>
              <a:ext cx="16631" cy="2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216745" tIns="108372" rIns="216745" bIns="10837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 sz="20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 algn="l"/>
              <a:r>
                <a:rPr lang="zh-CN" altLang="en-US" sz="1600" dirty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★ 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国家火炬计划重点高新技术企业；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lvl="0" algn="l"/>
              <a:r>
                <a:rPr lang="zh-CN" altLang="en-US" sz="1600" dirty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★ 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国家规划布局内重点软件企业；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lvl="0" algn="l"/>
              <a:r>
                <a:rPr lang="zh-CN" altLang="en-US" sz="1600" dirty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△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 CMMI4 级认证资质等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lvl="0" algn="l"/>
              <a:r>
                <a:rPr lang="zh-CN" altLang="en-US" sz="1600" dirty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more......</a:t>
              </a:r>
              <a:endParaRPr lang="zh-CN" altLang="en-US" sz="16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73" y="6840"/>
              <a:ext cx="12971" cy="9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216745" tIns="108372" rIns="216745" bIns="10837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 sz="20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marL="285750" lvl="0" indent="-285750" algn="l">
                <a:buFont typeface="Wingdings" panose="05000000000000000000" charset="0"/>
                <a:buChar char="p"/>
              </a:pPr>
              <a:r>
                <a:rPr lang="en-US" altLang="zh-CN" sz="1600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9</a:t>
              </a:r>
              <a:r>
                <a:rPr lang="zh-CN" altLang="en-US" sz="1600" dirty="0" smtClean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00</a:t>
              </a:r>
              <a:r>
                <a:rPr lang="zh-CN" altLang="en-US" sz="1600" dirty="0">
                  <a:solidFill>
                    <a:schemeClr val="accent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+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项产品专利和著作权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045" y="3909695"/>
            <a:ext cx="4590415" cy="14636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555" y="5492115"/>
            <a:ext cx="2272030" cy="760095"/>
          </a:xfrm>
          <a:prstGeom prst="rect">
            <a:avLst/>
          </a:prstGeom>
        </p:spPr>
      </p:pic>
      <p:pic>
        <p:nvPicPr>
          <p:cNvPr id="30" name="图片 29" descr="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3460115"/>
            <a:ext cx="3594100" cy="21983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典型案例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国泰安简介</a:t>
            </a:r>
            <a:endParaRPr lang="zh-CN" altLang="en-US" sz="1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pic>
        <p:nvPicPr>
          <p:cNvPr id="7" name="图片 6" descr="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140" y="3355975"/>
            <a:ext cx="6960870" cy="3198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87330" y="1127172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服务覆盖</a:t>
            </a:r>
            <a:endParaRPr lang="zh-CN" altLang="en-US" sz="2400" b="1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8890" y="1698943"/>
            <a:ext cx="3152140" cy="9544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24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小时内进行故障反馈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48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小时内到达故障现场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4680" y="1127172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售后无忧</a:t>
            </a:r>
            <a:endParaRPr lang="zh-CN" altLang="en-US" sz="2400" b="1" dirty="0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98195" y="1725295"/>
            <a:ext cx="5692775" cy="16929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已为</a:t>
            </a: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500+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所职业院校提供教育信息化专业咨询与建设服务，样板客户已达</a:t>
            </a: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200+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家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范围覆盖全国</a:t>
            </a:r>
            <a:r>
              <a:rPr lang="zh-CN" altLang="en-US" sz="1800" dirty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200+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座城市，通达国际市场服务网络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拥有丰富的资源及实践经验，受到业内人士广泛好评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>
            <a:fillRect/>
          </a:stretch>
        </p:blipFill>
        <p:spPr>
          <a:xfrm>
            <a:off x="0" y="-6985"/>
            <a:ext cx="12192000" cy="68722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3707978"/>
            <a:ext cx="12192001" cy="1444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0706" y="3707978"/>
            <a:ext cx="4961965" cy="1444341"/>
          </a:xfrm>
          <a:prstGeom prst="rect">
            <a:avLst/>
          </a:prstGeom>
          <a:solidFill>
            <a:srgbClr val="10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9" name="标题 3"/>
          <p:cNvSpPr txBox="1"/>
          <p:nvPr/>
        </p:nvSpPr>
        <p:spPr>
          <a:xfrm>
            <a:off x="4595228" y="3804787"/>
            <a:ext cx="2899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913765">
              <a:lnSpc>
                <a:spcPct val="100000"/>
              </a:lnSpc>
            </a:pPr>
            <a:r>
              <a:rPr lang="zh-CN" altLang="en-US" sz="4000" spc="3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rPr>
              <a:t>谢谢观看</a:t>
            </a:r>
            <a:endParaRPr lang="en-US" altLang="zh-CN" sz="4000" spc="300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33219" y="4446261"/>
            <a:ext cx="33577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Arial" panose="020B0604020202020204" pitchFamily="34" charset="0"/>
              </a:rPr>
              <a:t>THANK YOU</a:t>
            </a:r>
            <a:endParaRPr lang="zh-CN" altLang="en-US" sz="36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00992" y="1255460"/>
            <a:ext cx="4181470" cy="1928195"/>
            <a:chOff x="1524005" y="1969543"/>
            <a:chExt cx="4181470" cy="192819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5" y="1969543"/>
              <a:ext cx="3519484" cy="416592"/>
            </a:xfrm>
            <a:prstGeom prst="rect">
              <a:avLst/>
            </a:prstGeom>
          </p:spPr>
        </p:pic>
        <p:sp>
          <p:nvSpPr>
            <p:cNvPr id="13" name="标题 3"/>
            <p:cNvSpPr txBox="1"/>
            <p:nvPr/>
          </p:nvSpPr>
          <p:spPr>
            <a:xfrm>
              <a:off x="2459494" y="2647161"/>
              <a:ext cx="258399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2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深圳国泰安教育技术有限公司</a:t>
              </a:r>
              <a:endParaRPr lang="zh-CN" altLang="en-US" sz="1200" b="0" dirty="0" smtClean="0">
                <a:solidFill>
                  <a:srgbClr val="3E3A3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endParaRPr>
            </a:p>
            <a:p>
              <a:pPr algn="l" defTabSz="913765">
                <a:lnSpc>
                  <a:spcPct val="100000"/>
                </a:lnSpc>
              </a:pPr>
              <a:r>
                <a:rPr lang="zh-CN" altLang="en-US" sz="12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智 慧 校 园 事 业 部</a:t>
              </a:r>
              <a:endParaRPr lang="zh-CN" altLang="en-US" sz="1200" b="0" dirty="0">
                <a:solidFill>
                  <a:srgbClr val="3E3A3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endParaRPr>
            </a:p>
          </p:txBody>
        </p:sp>
        <p:sp>
          <p:nvSpPr>
            <p:cNvPr id="14" name="标题 3"/>
            <p:cNvSpPr txBox="1"/>
            <p:nvPr/>
          </p:nvSpPr>
          <p:spPr>
            <a:xfrm>
              <a:off x="2459494" y="3139548"/>
              <a:ext cx="3245981" cy="758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defTabSz="913765">
                <a:lnSpc>
                  <a:spcPts val="1300"/>
                </a:lnSpc>
              </a:pPr>
              <a:r>
                <a:rPr lang="en-US" altLang="zh-CN" sz="1000" b="0" dirty="0" smtClean="0">
                  <a:solidFill>
                    <a:srgbClr val="C30D23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T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   400-609-6665</a:t>
              </a:r>
              <a:endParaRPr lang="en-US" altLang="zh-CN" sz="1000" b="0" dirty="0" smtClean="0">
                <a:solidFill>
                  <a:srgbClr val="3E3A3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endParaRPr>
            </a:p>
            <a:p>
              <a:pPr defTabSz="913765">
                <a:lnSpc>
                  <a:spcPts val="1300"/>
                </a:lnSpc>
              </a:pPr>
              <a:r>
                <a:rPr lang="en-US" altLang="zh-CN" sz="1000" b="0" dirty="0">
                  <a:solidFill>
                    <a:srgbClr val="C30D23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E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   smarteducation@gtafe.com</a:t>
              </a:r>
              <a:endParaRPr lang="en-US" altLang="zh-CN" sz="1000" b="0" dirty="0" smtClean="0">
                <a:solidFill>
                  <a:srgbClr val="3E3A3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endParaRPr>
            </a:p>
            <a:p>
              <a:pPr defTabSz="913765">
                <a:lnSpc>
                  <a:spcPts val="1300"/>
                </a:lnSpc>
              </a:pPr>
              <a:r>
                <a:rPr lang="en-US" altLang="zh-CN" sz="1000" b="0" dirty="0" smtClean="0">
                  <a:solidFill>
                    <a:srgbClr val="C30D23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W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  http://www.gtafe.com</a:t>
              </a:r>
              <a:endParaRPr lang="en-US" altLang="zh-CN" sz="1000" b="0" dirty="0" smtClean="0">
                <a:solidFill>
                  <a:srgbClr val="3E3A3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endParaRPr>
            </a:p>
            <a:p>
              <a:pPr defTabSz="913765">
                <a:lnSpc>
                  <a:spcPts val="1300"/>
                </a:lnSpc>
              </a:pPr>
              <a:r>
                <a:rPr lang="en-US" altLang="zh-CN" sz="1000" b="0" dirty="0" smtClean="0">
                  <a:solidFill>
                    <a:srgbClr val="C30D23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A   </a:t>
              </a:r>
              <a:r>
                <a:rPr lang="zh-CN" altLang="en-US" sz="10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深圳市南山区学苑大道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1001</a:t>
              </a:r>
              <a:r>
                <a:rPr lang="zh-CN" altLang="en-US" sz="10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号南山智园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A4</a:t>
              </a:r>
              <a:r>
                <a:rPr lang="zh-CN" altLang="en-US" sz="1000" b="0" dirty="0" smtClean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+mn-cs"/>
                </a:rPr>
                <a:t>栋</a:t>
              </a:r>
              <a:endParaRPr lang="zh-CN" altLang="en-US" sz="1000" b="0" dirty="0">
                <a:solidFill>
                  <a:srgbClr val="3E3A3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+mn-cs"/>
              </a:endParaRPr>
            </a:p>
          </p:txBody>
        </p:sp>
      </p:grpSp>
      <p:pic>
        <p:nvPicPr>
          <p:cNvPr id="4" name="图片 3" descr="微信公众号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930" y="1904365"/>
            <a:ext cx="1279525" cy="127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79458" y="3075400"/>
            <a:ext cx="5474779" cy="2214104"/>
            <a:chOff x="1887638" y="2460720"/>
            <a:chExt cx="5474779" cy="2214104"/>
          </a:xfrm>
        </p:grpSpPr>
        <p:sp>
          <p:nvSpPr>
            <p:cNvPr id="17" name="文本框 16"/>
            <p:cNvSpPr txBox="1"/>
            <p:nvPr/>
          </p:nvSpPr>
          <p:spPr>
            <a:xfrm>
              <a:off x="3466496" y="2461092"/>
              <a:ext cx="29542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Calibri" panose="020F0502020204030204" charset="0"/>
                </a:rPr>
                <a:t>整体规划</a:t>
              </a:r>
              <a:endParaRPr lang="zh-CN" altLang="en-US" sz="40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23217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建设目标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7638" y="2460720"/>
              <a:ext cx="185782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0</a:t>
              </a:r>
              <a:r>
                <a:rPr lang="en-US" altLang="zh-CN" sz="4000" b="1" dirty="0" smtClean="0">
                  <a:solidFill>
                    <a:srgbClr val="015A92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</a:rPr>
                <a:t>2</a:t>
              </a:r>
              <a:endParaRPr lang="en-US" altLang="zh-CN" sz="4000" b="1" dirty="0" smtClean="0">
                <a:solidFill>
                  <a:srgbClr val="015A9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8202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建设思路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27027" y="4306524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Segoe UI Semibold" panose="020B0702040204020203" pitchFamily="34" charset="0"/>
                  <a:sym typeface="+mn-ea"/>
                </a:rPr>
                <a:t>整体规划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Segoe UI Semibold" panose="020B0702040204020203" pitchFamily="3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2065" y="660400"/>
            <a:ext cx="12216765" cy="28714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2155" y="0"/>
            <a:ext cx="414083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62965" y="62865"/>
            <a:ext cx="3712845" cy="436245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02 </a:t>
            </a:r>
            <a:r>
              <a:rPr lang="zh-CN" altLang="en-US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建设目标</a:t>
            </a:r>
            <a:endParaRPr lang="zh-CN" altLang="en-US" sz="18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1" name="Oval 23"/>
          <p:cNvSpPr/>
          <p:nvPr/>
        </p:nvSpPr>
        <p:spPr bwMode="auto">
          <a:xfrm>
            <a:off x="8080375" y="1963420"/>
            <a:ext cx="829945" cy="829945"/>
          </a:xfrm>
          <a:prstGeom prst="ellipse">
            <a:avLst/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2" name="Oval 22"/>
          <p:cNvSpPr/>
          <p:nvPr/>
        </p:nvSpPr>
        <p:spPr bwMode="auto">
          <a:xfrm>
            <a:off x="2933065" y="1924685"/>
            <a:ext cx="818515" cy="817880"/>
          </a:xfrm>
          <a:prstGeom prst="ellipse">
            <a:avLst/>
          </a:prstGeom>
          <a:solidFill>
            <a:srgbClr val="FBB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4" name="TextBox 41"/>
          <p:cNvSpPr txBox="1"/>
          <p:nvPr/>
        </p:nvSpPr>
        <p:spPr bwMode="auto">
          <a:xfrm>
            <a:off x="2617540" y="296809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lstStyle/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感知校园</a:t>
            </a:r>
            <a:endParaRPr lang="zh-CN" altLang="en-US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6" name="TextBox 41"/>
          <p:cNvSpPr txBox="1"/>
          <p:nvPr/>
        </p:nvSpPr>
        <p:spPr bwMode="auto">
          <a:xfrm>
            <a:off x="5996607" y="299476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lstStyle/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健康校园</a:t>
            </a:r>
            <a:endParaRPr lang="zh-CN" altLang="en-US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7" name="TextBox 41"/>
          <p:cNvSpPr txBox="1"/>
          <p:nvPr/>
        </p:nvSpPr>
        <p:spPr bwMode="auto">
          <a:xfrm>
            <a:off x="4300119" y="299476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lstStyle/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移动校园</a:t>
            </a:r>
            <a:endParaRPr lang="zh-CN" altLang="en-US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35" name="Freeform 14"/>
          <p:cNvSpPr>
            <a:spLocks noEditPoints="1" noChangeArrowheads="1"/>
          </p:cNvSpPr>
          <p:nvPr/>
        </p:nvSpPr>
        <p:spPr bwMode="auto">
          <a:xfrm>
            <a:off x="8295640" y="2152015"/>
            <a:ext cx="399415" cy="462915"/>
          </a:xfrm>
          <a:custGeom>
            <a:avLst/>
            <a:gdLst>
              <a:gd name="T0" fmla="*/ 83 w 131"/>
              <a:gd name="T1" fmla="*/ 130 h 151"/>
              <a:gd name="T2" fmla="*/ 86 w 131"/>
              <a:gd name="T3" fmla="*/ 136 h 151"/>
              <a:gd name="T4" fmla="*/ 48 w 131"/>
              <a:gd name="T5" fmla="*/ 138 h 151"/>
              <a:gd name="T6" fmla="*/ 45 w 131"/>
              <a:gd name="T7" fmla="*/ 132 h 151"/>
              <a:gd name="T8" fmla="*/ 48 w 131"/>
              <a:gd name="T9" fmla="*/ 130 h 151"/>
              <a:gd name="T10" fmla="*/ 78 w 131"/>
              <a:gd name="T11" fmla="*/ 147 h 151"/>
              <a:gd name="T12" fmla="*/ 57 w 131"/>
              <a:gd name="T13" fmla="*/ 151 h 151"/>
              <a:gd name="T14" fmla="*/ 52 w 131"/>
              <a:gd name="T15" fmla="*/ 143 h 151"/>
              <a:gd name="T16" fmla="*/ 65 w 131"/>
              <a:gd name="T17" fmla="*/ 34 h 151"/>
              <a:gd name="T18" fmla="*/ 82 w 131"/>
              <a:gd name="T19" fmla="*/ 125 h 151"/>
              <a:gd name="T20" fmla="*/ 31 w 131"/>
              <a:gd name="T21" fmla="*/ 68 h 151"/>
              <a:gd name="T22" fmla="*/ 65 w 131"/>
              <a:gd name="T23" fmla="*/ 34 h 151"/>
              <a:gd name="T24" fmla="*/ 72 w 131"/>
              <a:gd name="T25" fmla="*/ 41 h 151"/>
              <a:gd name="T26" fmla="*/ 79 w 131"/>
              <a:gd name="T27" fmla="*/ 45 h 151"/>
              <a:gd name="T28" fmla="*/ 71 w 131"/>
              <a:gd name="T29" fmla="*/ 43 h 151"/>
              <a:gd name="T30" fmla="*/ 50 w 131"/>
              <a:gd name="T31" fmla="*/ 53 h 151"/>
              <a:gd name="T32" fmla="*/ 42 w 131"/>
              <a:gd name="T33" fmla="*/ 68 h 151"/>
              <a:gd name="T34" fmla="*/ 40 w 131"/>
              <a:gd name="T35" fmla="*/ 81 h 151"/>
              <a:gd name="T36" fmla="*/ 38 w 131"/>
              <a:gd name="T37" fmla="*/ 74 h 151"/>
              <a:gd name="T38" fmla="*/ 38 w 131"/>
              <a:gd name="T39" fmla="*/ 60 h 151"/>
              <a:gd name="T40" fmla="*/ 47 w 131"/>
              <a:gd name="T41" fmla="*/ 47 h 151"/>
              <a:gd name="T42" fmla="*/ 65 w 131"/>
              <a:gd name="T43" fmla="*/ 40 h 151"/>
              <a:gd name="T44" fmla="*/ 70 w 131"/>
              <a:gd name="T45" fmla="*/ 40 h 151"/>
              <a:gd name="T46" fmla="*/ 70 w 131"/>
              <a:gd name="T47" fmla="*/ 0 h 151"/>
              <a:gd name="T48" fmla="*/ 66 w 131"/>
              <a:gd name="T49" fmla="*/ 23 h 151"/>
              <a:gd name="T50" fmla="*/ 62 w 131"/>
              <a:gd name="T51" fmla="*/ 0 h 151"/>
              <a:gd name="T52" fmla="*/ 115 w 131"/>
              <a:gd name="T53" fmla="*/ 22 h 151"/>
              <a:gd name="T54" fmla="*/ 93 w 131"/>
              <a:gd name="T55" fmla="*/ 32 h 151"/>
              <a:gd name="T56" fmla="*/ 34 w 131"/>
              <a:gd name="T57" fmla="*/ 102 h 151"/>
              <a:gd name="T58" fmla="*/ 17 w 131"/>
              <a:gd name="T59" fmla="*/ 108 h 151"/>
              <a:gd name="T60" fmla="*/ 34 w 131"/>
              <a:gd name="T61" fmla="*/ 102 h 151"/>
              <a:gd name="T62" fmla="*/ 22 w 131"/>
              <a:gd name="T63" fmla="*/ 16 h 151"/>
              <a:gd name="T64" fmla="*/ 32 w 131"/>
              <a:gd name="T65" fmla="*/ 37 h 151"/>
              <a:gd name="T66" fmla="*/ 22 w 131"/>
              <a:gd name="T67" fmla="*/ 16 h 151"/>
              <a:gd name="T68" fmla="*/ 109 w 131"/>
              <a:gd name="T69" fmla="*/ 114 h 151"/>
              <a:gd name="T70" fmla="*/ 102 w 131"/>
              <a:gd name="T71" fmla="*/ 96 h 151"/>
              <a:gd name="T72" fmla="*/ 97 w 131"/>
              <a:gd name="T73" fmla="*/ 102 h 151"/>
              <a:gd name="T74" fmla="*/ 131 w 131"/>
              <a:gd name="T75" fmla="*/ 69 h 151"/>
              <a:gd name="T76" fmla="*/ 112 w 131"/>
              <a:gd name="T77" fmla="*/ 68 h 151"/>
              <a:gd name="T78" fmla="*/ 131 w 131"/>
              <a:gd name="T79" fmla="*/ 61 h 151"/>
              <a:gd name="T80" fmla="*/ 0 w 131"/>
              <a:gd name="T81" fmla="*/ 69 h 151"/>
              <a:gd name="T82" fmla="*/ 20 w 131"/>
              <a:gd name="T83" fmla="*/ 61 h 151"/>
              <a:gd name="T84" fmla="*/ 20 w 131"/>
              <a:gd name="T85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1" h="151">
                <a:moveTo>
                  <a:pt x="48" y="130"/>
                </a:moveTo>
                <a:cubicBezTo>
                  <a:pt x="83" y="130"/>
                  <a:pt x="83" y="130"/>
                  <a:pt x="83" y="130"/>
                </a:cubicBezTo>
                <a:cubicBezTo>
                  <a:pt x="84" y="130"/>
                  <a:pt x="86" y="131"/>
                  <a:pt x="86" y="132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6" y="137"/>
                  <a:pt x="84" y="138"/>
                  <a:pt x="83" y="138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46" y="138"/>
                  <a:pt x="45" y="137"/>
                  <a:pt x="45" y="136"/>
                </a:cubicBezTo>
                <a:cubicBezTo>
                  <a:pt x="45" y="132"/>
                  <a:pt x="45" y="132"/>
                  <a:pt x="45" y="132"/>
                </a:cubicBezTo>
                <a:cubicBezTo>
                  <a:pt x="45" y="131"/>
                  <a:pt x="46" y="130"/>
                  <a:pt x="48" y="130"/>
                </a:cubicBezTo>
                <a:cubicBezTo>
                  <a:pt x="48" y="130"/>
                  <a:pt x="48" y="130"/>
                  <a:pt x="48" y="130"/>
                </a:cubicBezTo>
                <a:close/>
                <a:moveTo>
                  <a:pt x="78" y="143"/>
                </a:moveTo>
                <a:cubicBezTo>
                  <a:pt x="78" y="147"/>
                  <a:pt x="78" y="147"/>
                  <a:pt x="78" y="147"/>
                </a:cubicBezTo>
                <a:cubicBezTo>
                  <a:pt x="78" y="149"/>
                  <a:pt x="76" y="151"/>
                  <a:pt x="74" y="151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54" y="151"/>
                  <a:pt x="52" y="149"/>
                  <a:pt x="52" y="147"/>
                </a:cubicBezTo>
                <a:cubicBezTo>
                  <a:pt x="52" y="143"/>
                  <a:pt x="52" y="143"/>
                  <a:pt x="52" y="143"/>
                </a:cubicBezTo>
                <a:cubicBezTo>
                  <a:pt x="78" y="143"/>
                  <a:pt x="78" y="143"/>
                  <a:pt x="78" y="143"/>
                </a:cubicBezTo>
                <a:close/>
                <a:moveTo>
                  <a:pt x="65" y="34"/>
                </a:moveTo>
                <a:cubicBezTo>
                  <a:pt x="84" y="34"/>
                  <a:pt x="99" y="49"/>
                  <a:pt x="99" y="68"/>
                </a:cubicBezTo>
                <a:cubicBezTo>
                  <a:pt x="99" y="89"/>
                  <a:pt x="82" y="94"/>
                  <a:pt x="82" y="125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9" y="94"/>
                  <a:pt x="31" y="89"/>
                  <a:pt x="31" y="68"/>
                </a:cubicBezTo>
                <a:cubicBezTo>
                  <a:pt x="31" y="49"/>
                  <a:pt x="47" y="34"/>
                  <a:pt x="65" y="34"/>
                </a:cubicBezTo>
                <a:cubicBezTo>
                  <a:pt x="65" y="34"/>
                  <a:pt x="65" y="34"/>
                  <a:pt x="65" y="34"/>
                </a:cubicBezTo>
                <a:close/>
                <a:moveTo>
                  <a:pt x="70" y="40"/>
                </a:moveTo>
                <a:cubicBezTo>
                  <a:pt x="72" y="41"/>
                  <a:pt x="72" y="41"/>
                  <a:pt x="72" y="41"/>
                </a:cubicBezTo>
                <a:cubicBezTo>
                  <a:pt x="76" y="42"/>
                  <a:pt x="80" y="44"/>
                  <a:pt x="83" y="46"/>
                </a:cubicBezTo>
                <a:cubicBezTo>
                  <a:pt x="82" y="46"/>
                  <a:pt x="80" y="45"/>
                  <a:pt x="79" y="45"/>
                </a:cubicBezTo>
                <a:cubicBezTo>
                  <a:pt x="76" y="44"/>
                  <a:pt x="76" y="44"/>
                  <a:pt x="76" y="44"/>
                </a:cubicBezTo>
                <a:cubicBezTo>
                  <a:pt x="74" y="44"/>
                  <a:pt x="73" y="44"/>
                  <a:pt x="71" y="43"/>
                </a:cubicBezTo>
                <a:cubicBezTo>
                  <a:pt x="69" y="44"/>
                  <a:pt x="66" y="44"/>
                  <a:pt x="64" y="45"/>
                </a:cubicBezTo>
                <a:cubicBezTo>
                  <a:pt x="59" y="46"/>
                  <a:pt x="54" y="49"/>
                  <a:pt x="50" y="53"/>
                </a:cubicBezTo>
                <a:cubicBezTo>
                  <a:pt x="49" y="55"/>
                  <a:pt x="49" y="55"/>
                  <a:pt x="49" y="55"/>
                </a:cubicBezTo>
                <a:cubicBezTo>
                  <a:pt x="45" y="59"/>
                  <a:pt x="43" y="63"/>
                  <a:pt x="42" y="68"/>
                </a:cubicBezTo>
                <a:cubicBezTo>
                  <a:pt x="41" y="72"/>
                  <a:pt x="41" y="72"/>
                  <a:pt x="41" y="72"/>
                </a:cubicBezTo>
                <a:cubicBezTo>
                  <a:pt x="40" y="75"/>
                  <a:pt x="40" y="78"/>
                  <a:pt x="40" y="81"/>
                </a:cubicBezTo>
                <a:cubicBezTo>
                  <a:pt x="40" y="80"/>
                  <a:pt x="39" y="78"/>
                  <a:pt x="38" y="77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0"/>
                  <a:pt x="37" y="66"/>
                  <a:pt x="38" y="62"/>
                </a:cubicBezTo>
                <a:cubicBezTo>
                  <a:pt x="38" y="60"/>
                  <a:pt x="38" y="60"/>
                  <a:pt x="38" y="60"/>
                </a:cubicBezTo>
                <a:cubicBezTo>
                  <a:pt x="40" y="56"/>
                  <a:pt x="42" y="53"/>
                  <a:pt x="45" y="49"/>
                </a:cubicBezTo>
                <a:cubicBezTo>
                  <a:pt x="47" y="47"/>
                  <a:pt x="47" y="47"/>
                  <a:pt x="47" y="47"/>
                </a:cubicBezTo>
                <a:cubicBezTo>
                  <a:pt x="50" y="44"/>
                  <a:pt x="54" y="42"/>
                  <a:pt x="58" y="41"/>
                </a:cubicBezTo>
                <a:cubicBezTo>
                  <a:pt x="61" y="40"/>
                  <a:pt x="63" y="40"/>
                  <a:pt x="65" y="40"/>
                </a:cubicBezTo>
                <a:cubicBezTo>
                  <a:pt x="67" y="40"/>
                  <a:pt x="68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62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23"/>
                  <a:pt x="70" y="23"/>
                  <a:pt x="70" y="23"/>
                </a:cubicBezTo>
                <a:cubicBezTo>
                  <a:pt x="68" y="23"/>
                  <a:pt x="67" y="23"/>
                  <a:pt x="66" y="23"/>
                </a:cubicBezTo>
                <a:cubicBezTo>
                  <a:pt x="64" y="23"/>
                  <a:pt x="63" y="23"/>
                  <a:pt x="62" y="23"/>
                </a:cubicBezTo>
                <a:cubicBezTo>
                  <a:pt x="62" y="0"/>
                  <a:pt x="62" y="0"/>
                  <a:pt x="62" y="0"/>
                </a:cubicBezTo>
                <a:close/>
                <a:moveTo>
                  <a:pt x="109" y="16"/>
                </a:moveTo>
                <a:cubicBezTo>
                  <a:pt x="115" y="22"/>
                  <a:pt x="115" y="22"/>
                  <a:pt x="115" y="22"/>
                </a:cubicBezTo>
                <a:cubicBezTo>
                  <a:pt x="99" y="37"/>
                  <a:pt x="99" y="37"/>
                  <a:pt x="99" y="37"/>
                </a:cubicBezTo>
                <a:cubicBezTo>
                  <a:pt x="97" y="35"/>
                  <a:pt x="95" y="33"/>
                  <a:pt x="93" y="32"/>
                </a:cubicBezTo>
                <a:cubicBezTo>
                  <a:pt x="109" y="16"/>
                  <a:pt x="109" y="16"/>
                  <a:pt x="109" y="16"/>
                </a:cubicBezTo>
                <a:close/>
                <a:moveTo>
                  <a:pt x="34" y="102"/>
                </a:moveTo>
                <a:cubicBezTo>
                  <a:pt x="22" y="114"/>
                  <a:pt x="22" y="114"/>
                  <a:pt x="22" y="114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29" y="96"/>
                  <a:pt x="29" y="96"/>
                  <a:pt x="29" y="96"/>
                </a:cubicBezTo>
                <a:cubicBezTo>
                  <a:pt x="31" y="98"/>
                  <a:pt x="32" y="100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lose/>
                <a:moveTo>
                  <a:pt x="22" y="16"/>
                </a:moveTo>
                <a:cubicBezTo>
                  <a:pt x="17" y="22"/>
                  <a:pt x="17" y="22"/>
                  <a:pt x="17" y="22"/>
                </a:cubicBezTo>
                <a:cubicBezTo>
                  <a:pt x="32" y="37"/>
                  <a:pt x="32" y="37"/>
                  <a:pt x="32" y="37"/>
                </a:cubicBezTo>
                <a:cubicBezTo>
                  <a:pt x="34" y="35"/>
                  <a:pt x="36" y="33"/>
                  <a:pt x="38" y="32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97" y="102"/>
                </a:moveTo>
                <a:cubicBezTo>
                  <a:pt x="109" y="114"/>
                  <a:pt x="109" y="114"/>
                  <a:pt x="109" y="114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1" y="98"/>
                  <a:pt x="99" y="100"/>
                  <a:pt x="97" y="102"/>
                </a:cubicBezTo>
                <a:cubicBezTo>
                  <a:pt x="97" y="102"/>
                  <a:pt x="97" y="102"/>
                  <a:pt x="97" y="102"/>
                </a:cubicBezTo>
                <a:close/>
                <a:moveTo>
                  <a:pt x="131" y="61"/>
                </a:moveTo>
                <a:cubicBezTo>
                  <a:pt x="131" y="69"/>
                  <a:pt x="131" y="69"/>
                  <a:pt x="131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8"/>
                  <a:pt x="112" y="68"/>
                </a:cubicBezTo>
                <a:cubicBezTo>
                  <a:pt x="112" y="66"/>
                  <a:pt x="111" y="63"/>
                  <a:pt x="111" y="61"/>
                </a:cubicBezTo>
                <a:cubicBezTo>
                  <a:pt x="131" y="61"/>
                  <a:pt x="131" y="61"/>
                  <a:pt x="131" y="61"/>
                </a:cubicBezTo>
                <a:close/>
                <a:moveTo>
                  <a:pt x="20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61"/>
                  <a:pt x="0" y="61"/>
                  <a:pt x="0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63"/>
                  <a:pt x="20" y="66"/>
                  <a:pt x="20" y="68"/>
                </a:cubicBezTo>
                <a:cubicBezTo>
                  <a:pt x="20" y="68"/>
                  <a:pt x="20" y="69"/>
                  <a:pt x="20" y="69"/>
                </a:cubicBezTo>
                <a:cubicBezTo>
                  <a:pt x="20" y="69"/>
                  <a:pt x="20" y="69"/>
                  <a:pt x="20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2" name="Oval 23"/>
          <p:cNvSpPr/>
          <p:nvPr/>
        </p:nvSpPr>
        <p:spPr bwMode="auto">
          <a:xfrm>
            <a:off x="1220470" y="1926590"/>
            <a:ext cx="825500" cy="841375"/>
          </a:xfrm>
          <a:prstGeom prst="ellipse">
            <a:avLst/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5" name="Oval 23"/>
          <p:cNvSpPr/>
          <p:nvPr/>
        </p:nvSpPr>
        <p:spPr bwMode="auto">
          <a:xfrm>
            <a:off x="4702810" y="1910715"/>
            <a:ext cx="848995" cy="843280"/>
          </a:xfrm>
          <a:prstGeom prst="ellipse">
            <a:avLst/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4" name="KSO_Shape"/>
          <p:cNvSpPr/>
          <p:nvPr/>
        </p:nvSpPr>
        <p:spPr bwMode="auto">
          <a:xfrm>
            <a:off x="3154680" y="2117090"/>
            <a:ext cx="375285" cy="432435"/>
          </a:xfrm>
          <a:custGeom>
            <a:avLst/>
            <a:gdLst>
              <a:gd name="T0" fmla="*/ 1653629 w 1093788"/>
              <a:gd name="T1" fmla="*/ 328999 h 1031876"/>
              <a:gd name="T2" fmla="*/ 1761157 w 1093788"/>
              <a:gd name="T3" fmla="*/ 342428 h 1031876"/>
              <a:gd name="T4" fmla="*/ 1817687 w 1093788"/>
              <a:gd name="T5" fmla="*/ 385479 h 1031876"/>
              <a:gd name="T6" fmla="*/ 1841801 w 1093788"/>
              <a:gd name="T7" fmla="*/ 469208 h 1031876"/>
              <a:gd name="T8" fmla="*/ 1682883 w 1093788"/>
              <a:gd name="T9" fmla="*/ 1708975 h 1031876"/>
              <a:gd name="T10" fmla="*/ 1651257 w 1093788"/>
              <a:gd name="T11" fmla="*/ 1780462 h 1031876"/>
              <a:gd name="T12" fmla="*/ 1585635 w 1093788"/>
              <a:gd name="T13" fmla="*/ 1795866 h 1031876"/>
              <a:gd name="T14" fmla="*/ 1529895 w 1093788"/>
              <a:gd name="T15" fmla="*/ 1754790 h 1031876"/>
              <a:gd name="T16" fmla="*/ 1465852 w 1093788"/>
              <a:gd name="T17" fmla="*/ 1719243 h 1031876"/>
              <a:gd name="T18" fmla="*/ 1428297 w 1093788"/>
              <a:gd name="T19" fmla="*/ 1784412 h 1031876"/>
              <a:gd name="T20" fmla="*/ 1361883 w 1093788"/>
              <a:gd name="T21" fmla="*/ 1793891 h 1031876"/>
              <a:gd name="T22" fmla="*/ 1309701 w 1093788"/>
              <a:gd name="T23" fmla="*/ 1748076 h 1031876"/>
              <a:gd name="T24" fmla="*/ 1302980 w 1093788"/>
              <a:gd name="T25" fmla="*/ 527268 h 1031876"/>
              <a:gd name="T26" fmla="*/ 990677 w 1093788"/>
              <a:gd name="T27" fmla="*/ 834938 h 1031876"/>
              <a:gd name="T28" fmla="*/ 938891 w 1093788"/>
              <a:gd name="T29" fmla="*/ 813216 h 1031876"/>
              <a:gd name="T30" fmla="*/ 917939 w 1093788"/>
              <a:gd name="T31" fmla="*/ 761477 h 1031876"/>
              <a:gd name="T32" fmla="*/ 1241705 w 1093788"/>
              <a:gd name="T33" fmla="*/ 355857 h 1031876"/>
              <a:gd name="T34" fmla="*/ 1298237 w 1093788"/>
              <a:gd name="T35" fmla="*/ 330974 h 1031876"/>
              <a:gd name="T36" fmla="*/ 992588 w 1093788"/>
              <a:gd name="T37" fmla="*/ 469658 h 1031876"/>
              <a:gd name="T38" fmla="*/ 991402 w 1093788"/>
              <a:gd name="T39" fmla="*/ 520706 h 1031876"/>
              <a:gd name="T40" fmla="*/ 796906 w 1093788"/>
              <a:gd name="T41" fmla="*/ 750615 h 1031876"/>
              <a:gd name="T42" fmla="*/ 764488 w 1093788"/>
              <a:gd name="T43" fmla="*/ 755757 h 1031876"/>
              <a:gd name="T44" fmla="*/ 715865 w 1093788"/>
              <a:gd name="T45" fmla="*/ 714605 h 1031876"/>
              <a:gd name="T46" fmla="*/ 194443 w 1093788"/>
              <a:gd name="T47" fmla="*/ 589559 h 1031876"/>
              <a:gd name="T48" fmla="*/ 68733 w 1093788"/>
              <a:gd name="T49" fmla="*/ 474407 h 1031876"/>
              <a:gd name="T50" fmla="*/ 99567 w 1093788"/>
              <a:gd name="T51" fmla="*/ 400409 h 1031876"/>
              <a:gd name="T52" fmla="*/ 164003 w 1093788"/>
              <a:gd name="T53" fmla="*/ 364794 h 1031876"/>
              <a:gd name="T54" fmla="*/ 575528 w 1093788"/>
              <a:gd name="T55" fmla="*/ 356484 h 1031876"/>
              <a:gd name="T56" fmla="*/ 648266 w 1093788"/>
              <a:gd name="T57" fmla="*/ 371917 h 1031876"/>
              <a:gd name="T58" fmla="*/ 703215 w 1093788"/>
              <a:gd name="T59" fmla="*/ 424151 h 1031876"/>
              <a:gd name="T60" fmla="*/ 795720 w 1093788"/>
              <a:gd name="T61" fmla="*/ 569773 h 1031876"/>
              <a:gd name="T62" fmla="*/ 934476 w 1093788"/>
              <a:gd name="T63" fmla="*/ 434836 h 1031876"/>
              <a:gd name="T64" fmla="*/ 459305 w 1093788"/>
              <a:gd name="T65" fmla="*/ 34770 h 1031876"/>
              <a:gd name="T66" fmla="*/ 515441 w 1093788"/>
              <a:gd name="T67" fmla="*/ 66823 h 1031876"/>
              <a:gd name="T68" fmla="*/ 552994 w 1093788"/>
              <a:gd name="T69" fmla="*/ 119057 h 1031876"/>
              <a:gd name="T70" fmla="*/ 564064 w 1093788"/>
              <a:gd name="T71" fmla="*/ 185141 h 1031876"/>
              <a:gd name="T72" fmla="*/ 546275 w 1093788"/>
              <a:gd name="T73" fmla="*/ 248850 h 1031876"/>
              <a:gd name="T74" fmla="*/ 504766 w 1093788"/>
              <a:gd name="T75" fmla="*/ 297522 h 1031876"/>
              <a:gd name="T76" fmla="*/ 445073 w 1093788"/>
              <a:gd name="T77" fmla="*/ 324036 h 1031876"/>
              <a:gd name="T78" fmla="*/ 377869 w 1093788"/>
              <a:gd name="T79" fmla="*/ 322057 h 1031876"/>
              <a:gd name="T80" fmla="*/ 319759 w 1093788"/>
              <a:gd name="T81" fmla="*/ 292775 h 1031876"/>
              <a:gd name="T82" fmla="*/ 280227 w 1093788"/>
              <a:gd name="T83" fmla="*/ 242124 h 1031876"/>
              <a:gd name="T84" fmla="*/ 265600 w 1093788"/>
              <a:gd name="T85" fmla="*/ 177226 h 1031876"/>
              <a:gd name="T86" fmla="*/ 280227 w 1093788"/>
              <a:gd name="T87" fmla="*/ 112726 h 1031876"/>
              <a:gd name="T88" fmla="*/ 319759 w 1093788"/>
              <a:gd name="T89" fmla="*/ 62074 h 1031876"/>
              <a:gd name="T90" fmla="*/ 377869 w 1093788"/>
              <a:gd name="T91" fmla="*/ 32396 h 1031876"/>
              <a:gd name="T92" fmla="*/ 1508042 w 1093788"/>
              <a:gd name="T93" fmla="*/ 789 h 1031876"/>
              <a:gd name="T94" fmla="*/ 1570449 w 1093788"/>
              <a:gd name="T95" fmla="*/ 21722 h 1031876"/>
              <a:gd name="T96" fmla="*/ 1616662 w 1093788"/>
              <a:gd name="T97" fmla="*/ 65957 h 1031876"/>
              <a:gd name="T98" fmla="*/ 1640756 w 1093788"/>
              <a:gd name="T99" fmla="*/ 126780 h 1031876"/>
              <a:gd name="T100" fmla="*/ 1636017 w 1093788"/>
              <a:gd name="T101" fmla="*/ 193528 h 1031876"/>
              <a:gd name="T102" fmla="*/ 1603628 w 1093788"/>
              <a:gd name="T103" fmla="*/ 249613 h 1031876"/>
              <a:gd name="T104" fmla="*/ 1551096 w 1093788"/>
              <a:gd name="T105" fmla="*/ 287132 h 1031876"/>
              <a:gd name="T106" fmla="*/ 1485134 w 1093788"/>
              <a:gd name="T107" fmla="*/ 298191 h 1031876"/>
              <a:gd name="T108" fmla="*/ 1421937 w 1093788"/>
              <a:gd name="T109" fmla="*/ 280419 h 1031876"/>
              <a:gd name="T110" fmla="*/ 1373749 w 1093788"/>
              <a:gd name="T111" fmla="*/ 238949 h 1031876"/>
              <a:gd name="T112" fmla="*/ 1346891 w 1093788"/>
              <a:gd name="T113" fmla="*/ 179310 h 1031876"/>
              <a:gd name="T114" fmla="*/ 1348470 w 1093788"/>
              <a:gd name="T115" fmla="*/ 112167 h 1031876"/>
              <a:gd name="T116" fmla="*/ 1378094 w 1093788"/>
              <a:gd name="T117" fmla="*/ 54110 h 1031876"/>
              <a:gd name="T118" fmla="*/ 1428255 w 1093788"/>
              <a:gd name="T119" fmla="*/ 14613 h 103187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93788" h="1031876">
                <a:moveTo>
                  <a:pt x="966256" y="322490"/>
                </a:moveTo>
                <a:lnTo>
                  <a:pt x="966256" y="508000"/>
                </a:lnTo>
                <a:lnTo>
                  <a:pt x="988453" y="508000"/>
                </a:lnTo>
                <a:lnTo>
                  <a:pt x="983733" y="322490"/>
                </a:lnTo>
                <a:lnTo>
                  <a:pt x="966256" y="322490"/>
                </a:lnTo>
                <a:close/>
                <a:moveTo>
                  <a:pt x="757888" y="188913"/>
                </a:moveTo>
                <a:lnTo>
                  <a:pt x="764925" y="188913"/>
                </a:lnTo>
                <a:lnTo>
                  <a:pt x="857078" y="188913"/>
                </a:lnTo>
                <a:lnTo>
                  <a:pt x="949459" y="188913"/>
                </a:lnTo>
                <a:lnTo>
                  <a:pt x="963986" y="189140"/>
                </a:lnTo>
                <a:lnTo>
                  <a:pt x="971022" y="189367"/>
                </a:lnTo>
                <a:lnTo>
                  <a:pt x="977832" y="189820"/>
                </a:lnTo>
                <a:lnTo>
                  <a:pt x="983960" y="190728"/>
                </a:lnTo>
                <a:lnTo>
                  <a:pt x="990088" y="191408"/>
                </a:lnTo>
                <a:lnTo>
                  <a:pt x="995763" y="192315"/>
                </a:lnTo>
                <a:lnTo>
                  <a:pt x="1001210" y="193676"/>
                </a:lnTo>
                <a:lnTo>
                  <a:pt x="1006431" y="194810"/>
                </a:lnTo>
                <a:lnTo>
                  <a:pt x="1011198" y="196624"/>
                </a:lnTo>
                <a:lnTo>
                  <a:pt x="1015964" y="198438"/>
                </a:lnTo>
                <a:lnTo>
                  <a:pt x="1020277" y="200253"/>
                </a:lnTo>
                <a:lnTo>
                  <a:pt x="1024362" y="202520"/>
                </a:lnTo>
                <a:lnTo>
                  <a:pt x="1028221" y="205015"/>
                </a:lnTo>
                <a:lnTo>
                  <a:pt x="1031626" y="207736"/>
                </a:lnTo>
                <a:lnTo>
                  <a:pt x="1035257" y="210685"/>
                </a:lnTo>
                <a:lnTo>
                  <a:pt x="1038208" y="213860"/>
                </a:lnTo>
                <a:lnTo>
                  <a:pt x="1040932" y="217488"/>
                </a:lnTo>
                <a:lnTo>
                  <a:pt x="1043656" y="221344"/>
                </a:lnTo>
                <a:lnTo>
                  <a:pt x="1045925" y="225199"/>
                </a:lnTo>
                <a:lnTo>
                  <a:pt x="1048195" y="229735"/>
                </a:lnTo>
                <a:lnTo>
                  <a:pt x="1050238" y="234497"/>
                </a:lnTo>
                <a:lnTo>
                  <a:pt x="1051827" y="239486"/>
                </a:lnTo>
                <a:lnTo>
                  <a:pt x="1053416" y="244703"/>
                </a:lnTo>
                <a:lnTo>
                  <a:pt x="1054551" y="250372"/>
                </a:lnTo>
                <a:lnTo>
                  <a:pt x="1055912" y="256495"/>
                </a:lnTo>
                <a:lnTo>
                  <a:pt x="1056593" y="262619"/>
                </a:lnTo>
                <a:lnTo>
                  <a:pt x="1057501" y="269422"/>
                </a:lnTo>
                <a:lnTo>
                  <a:pt x="1058182" y="276679"/>
                </a:lnTo>
                <a:lnTo>
                  <a:pt x="1058409" y="283937"/>
                </a:lnTo>
                <a:lnTo>
                  <a:pt x="1058636" y="291874"/>
                </a:lnTo>
                <a:lnTo>
                  <a:pt x="1058863" y="300038"/>
                </a:lnTo>
                <a:lnTo>
                  <a:pt x="1058863" y="508000"/>
                </a:lnTo>
                <a:lnTo>
                  <a:pt x="1093788" y="508000"/>
                </a:lnTo>
                <a:lnTo>
                  <a:pt x="1093788" y="604838"/>
                </a:lnTo>
                <a:lnTo>
                  <a:pt x="966256" y="604838"/>
                </a:lnTo>
                <a:lnTo>
                  <a:pt x="966256" y="981303"/>
                </a:lnTo>
                <a:lnTo>
                  <a:pt x="965802" y="987426"/>
                </a:lnTo>
                <a:lnTo>
                  <a:pt x="965121" y="993323"/>
                </a:lnTo>
                <a:lnTo>
                  <a:pt x="963759" y="998765"/>
                </a:lnTo>
                <a:lnTo>
                  <a:pt x="962170" y="1003755"/>
                </a:lnTo>
                <a:lnTo>
                  <a:pt x="960127" y="1008290"/>
                </a:lnTo>
                <a:lnTo>
                  <a:pt x="957630" y="1012373"/>
                </a:lnTo>
                <a:lnTo>
                  <a:pt x="954680" y="1016228"/>
                </a:lnTo>
                <a:lnTo>
                  <a:pt x="951729" y="1019403"/>
                </a:lnTo>
                <a:lnTo>
                  <a:pt x="948097" y="1022351"/>
                </a:lnTo>
                <a:lnTo>
                  <a:pt x="944466" y="1024846"/>
                </a:lnTo>
                <a:lnTo>
                  <a:pt x="940607" y="1027114"/>
                </a:lnTo>
                <a:lnTo>
                  <a:pt x="936294" y="1028928"/>
                </a:lnTo>
                <a:lnTo>
                  <a:pt x="932436" y="1030062"/>
                </a:lnTo>
                <a:lnTo>
                  <a:pt x="927896" y="1031196"/>
                </a:lnTo>
                <a:lnTo>
                  <a:pt x="923583" y="1031649"/>
                </a:lnTo>
                <a:lnTo>
                  <a:pt x="919271" y="1031876"/>
                </a:lnTo>
                <a:lnTo>
                  <a:pt x="914958" y="1031649"/>
                </a:lnTo>
                <a:lnTo>
                  <a:pt x="910419" y="1031196"/>
                </a:lnTo>
                <a:lnTo>
                  <a:pt x="906106" y="1029835"/>
                </a:lnTo>
                <a:lnTo>
                  <a:pt x="902020" y="1028701"/>
                </a:lnTo>
                <a:lnTo>
                  <a:pt x="897935" y="1026660"/>
                </a:lnTo>
                <a:lnTo>
                  <a:pt x="894303" y="1024619"/>
                </a:lnTo>
                <a:lnTo>
                  <a:pt x="890444" y="1021898"/>
                </a:lnTo>
                <a:lnTo>
                  <a:pt x="887040" y="1018949"/>
                </a:lnTo>
                <a:lnTo>
                  <a:pt x="883862" y="1015774"/>
                </a:lnTo>
                <a:lnTo>
                  <a:pt x="880911" y="1011919"/>
                </a:lnTo>
                <a:lnTo>
                  <a:pt x="878415" y="1007610"/>
                </a:lnTo>
                <a:lnTo>
                  <a:pt x="876372" y="1003301"/>
                </a:lnTo>
                <a:lnTo>
                  <a:pt x="874783" y="998312"/>
                </a:lnTo>
                <a:lnTo>
                  <a:pt x="873194" y="993096"/>
                </a:lnTo>
                <a:lnTo>
                  <a:pt x="872513" y="987199"/>
                </a:lnTo>
                <a:lnTo>
                  <a:pt x="872286" y="981303"/>
                </a:lnTo>
                <a:lnTo>
                  <a:pt x="866699" y="604838"/>
                </a:lnTo>
                <a:lnTo>
                  <a:pt x="847681" y="604838"/>
                </a:lnTo>
                <a:lnTo>
                  <a:pt x="841871" y="981303"/>
                </a:lnTo>
                <a:lnTo>
                  <a:pt x="841644" y="987199"/>
                </a:lnTo>
                <a:lnTo>
                  <a:pt x="840963" y="993096"/>
                </a:lnTo>
                <a:lnTo>
                  <a:pt x="839601" y="998312"/>
                </a:lnTo>
                <a:lnTo>
                  <a:pt x="837785" y="1003301"/>
                </a:lnTo>
                <a:lnTo>
                  <a:pt x="835515" y="1007610"/>
                </a:lnTo>
                <a:lnTo>
                  <a:pt x="833019" y="1011919"/>
                </a:lnTo>
                <a:lnTo>
                  <a:pt x="830295" y="1015774"/>
                </a:lnTo>
                <a:lnTo>
                  <a:pt x="827117" y="1018949"/>
                </a:lnTo>
                <a:lnTo>
                  <a:pt x="823712" y="1021898"/>
                </a:lnTo>
                <a:lnTo>
                  <a:pt x="820081" y="1024619"/>
                </a:lnTo>
                <a:lnTo>
                  <a:pt x="816222" y="1026660"/>
                </a:lnTo>
                <a:lnTo>
                  <a:pt x="812137" y="1028701"/>
                </a:lnTo>
                <a:lnTo>
                  <a:pt x="807824" y="1029835"/>
                </a:lnTo>
                <a:lnTo>
                  <a:pt x="803738" y="1031196"/>
                </a:lnTo>
                <a:lnTo>
                  <a:pt x="799199" y="1031649"/>
                </a:lnTo>
                <a:lnTo>
                  <a:pt x="794886" y="1031876"/>
                </a:lnTo>
                <a:lnTo>
                  <a:pt x="790346" y="1031649"/>
                </a:lnTo>
                <a:lnTo>
                  <a:pt x="786261" y="1031196"/>
                </a:lnTo>
                <a:lnTo>
                  <a:pt x="781948" y="1030062"/>
                </a:lnTo>
                <a:lnTo>
                  <a:pt x="777636" y="1028928"/>
                </a:lnTo>
                <a:lnTo>
                  <a:pt x="773777" y="1027114"/>
                </a:lnTo>
                <a:lnTo>
                  <a:pt x="769691" y="1024846"/>
                </a:lnTo>
                <a:lnTo>
                  <a:pt x="766060" y="1022351"/>
                </a:lnTo>
                <a:lnTo>
                  <a:pt x="762655" y="1019403"/>
                </a:lnTo>
                <a:lnTo>
                  <a:pt x="759477" y="1016228"/>
                </a:lnTo>
                <a:lnTo>
                  <a:pt x="756527" y="1012373"/>
                </a:lnTo>
                <a:lnTo>
                  <a:pt x="754030" y="1008290"/>
                </a:lnTo>
                <a:lnTo>
                  <a:pt x="751987" y="1003755"/>
                </a:lnTo>
                <a:lnTo>
                  <a:pt x="750398" y="998765"/>
                </a:lnTo>
                <a:lnTo>
                  <a:pt x="749036" y="993323"/>
                </a:lnTo>
                <a:lnTo>
                  <a:pt x="748355" y="987426"/>
                </a:lnTo>
                <a:lnTo>
                  <a:pt x="748128" y="981303"/>
                </a:lnTo>
                <a:lnTo>
                  <a:pt x="748128" y="604838"/>
                </a:lnTo>
                <a:lnTo>
                  <a:pt x="0" y="604838"/>
                </a:lnTo>
                <a:lnTo>
                  <a:pt x="0" y="508000"/>
                </a:lnTo>
                <a:lnTo>
                  <a:pt x="748128" y="508000"/>
                </a:lnTo>
                <a:lnTo>
                  <a:pt x="748128" y="302760"/>
                </a:lnTo>
                <a:lnTo>
                  <a:pt x="597414" y="465138"/>
                </a:lnTo>
                <a:lnTo>
                  <a:pt x="594009" y="468540"/>
                </a:lnTo>
                <a:lnTo>
                  <a:pt x="590831" y="471262"/>
                </a:lnTo>
                <a:lnTo>
                  <a:pt x="587427" y="473756"/>
                </a:lnTo>
                <a:lnTo>
                  <a:pt x="583568" y="475797"/>
                </a:lnTo>
                <a:lnTo>
                  <a:pt x="580163" y="477385"/>
                </a:lnTo>
                <a:lnTo>
                  <a:pt x="576305" y="478519"/>
                </a:lnTo>
                <a:lnTo>
                  <a:pt x="572673" y="478972"/>
                </a:lnTo>
                <a:lnTo>
                  <a:pt x="568814" y="479426"/>
                </a:lnTo>
                <a:lnTo>
                  <a:pt x="565183" y="479199"/>
                </a:lnTo>
                <a:lnTo>
                  <a:pt x="561324" y="478972"/>
                </a:lnTo>
                <a:lnTo>
                  <a:pt x="557919" y="478065"/>
                </a:lnTo>
                <a:lnTo>
                  <a:pt x="554515" y="476931"/>
                </a:lnTo>
                <a:lnTo>
                  <a:pt x="550883" y="475571"/>
                </a:lnTo>
                <a:lnTo>
                  <a:pt x="547705" y="473756"/>
                </a:lnTo>
                <a:lnTo>
                  <a:pt x="544755" y="471715"/>
                </a:lnTo>
                <a:lnTo>
                  <a:pt x="541804" y="469447"/>
                </a:lnTo>
                <a:lnTo>
                  <a:pt x="539080" y="466953"/>
                </a:lnTo>
                <a:lnTo>
                  <a:pt x="536583" y="464685"/>
                </a:lnTo>
                <a:lnTo>
                  <a:pt x="534314" y="461510"/>
                </a:lnTo>
                <a:lnTo>
                  <a:pt x="532271" y="458562"/>
                </a:lnTo>
                <a:lnTo>
                  <a:pt x="530455" y="455387"/>
                </a:lnTo>
                <a:lnTo>
                  <a:pt x="529320" y="451758"/>
                </a:lnTo>
                <a:lnTo>
                  <a:pt x="527958" y="448356"/>
                </a:lnTo>
                <a:lnTo>
                  <a:pt x="527504" y="444728"/>
                </a:lnTo>
                <a:lnTo>
                  <a:pt x="527050" y="440872"/>
                </a:lnTo>
                <a:lnTo>
                  <a:pt x="527050" y="437244"/>
                </a:lnTo>
                <a:lnTo>
                  <a:pt x="527504" y="433162"/>
                </a:lnTo>
                <a:lnTo>
                  <a:pt x="528412" y="429079"/>
                </a:lnTo>
                <a:lnTo>
                  <a:pt x="530001" y="425224"/>
                </a:lnTo>
                <a:lnTo>
                  <a:pt x="531817" y="421369"/>
                </a:lnTo>
                <a:lnTo>
                  <a:pt x="534314" y="417513"/>
                </a:lnTo>
                <a:lnTo>
                  <a:pt x="537037" y="413431"/>
                </a:lnTo>
                <a:lnTo>
                  <a:pt x="704321" y="212499"/>
                </a:lnTo>
                <a:lnTo>
                  <a:pt x="708407" y="208644"/>
                </a:lnTo>
                <a:lnTo>
                  <a:pt x="712946" y="204335"/>
                </a:lnTo>
                <a:lnTo>
                  <a:pt x="715216" y="202294"/>
                </a:lnTo>
                <a:lnTo>
                  <a:pt x="717940" y="200253"/>
                </a:lnTo>
                <a:lnTo>
                  <a:pt x="720664" y="198438"/>
                </a:lnTo>
                <a:lnTo>
                  <a:pt x="723615" y="196624"/>
                </a:lnTo>
                <a:lnTo>
                  <a:pt x="727019" y="194810"/>
                </a:lnTo>
                <a:lnTo>
                  <a:pt x="731105" y="193449"/>
                </a:lnTo>
                <a:lnTo>
                  <a:pt x="735417" y="192088"/>
                </a:lnTo>
                <a:lnTo>
                  <a:pt x="739957" y="191181"/>
                </a:lnTo>
                <a:lnTo>
                  <a:pt x="745405" y="190047"/>
                </a:lnTo>
                <a:lnTo>
                  <a:pt x="751306" y="189367"/>
                </a:lnTo>
                <a:lnTo>
                  <a:pt x="757888" y="188913"/>
                </a:lnTo>
                <a:close/>
                <a:moveTo>
                  <a:pt x="538163" y="92075"/>
                </a:moveTo>
                <a:lnTo>
                  <a:pt x="614363" y="92075"/>
                </a:lnTo>
                <a:lnTo>
                  <a:pt x="614363" y="263525"/>
                </a:lnTo>
                <a:lnTo>
                  <a:pt x="565974" y="263525"/>
                </a:lnTo>
                <a:lnTo>
                  <a:pt x="566733" y="264454"/>
                </a:lnTo>
                <a:lnTo>
                  <a:pt x="568322" y="266954"/>
                </a:lnTo>
                <a:lnTo>
                  <a:pt x="569911" y="269680"/>
                </a:lnTo>
                <a:lnTo>
                  <a:pt x="571045" y="272634"/>
                </a:lnTo>
                <a:lnTo>
                  <a:pt x="572180" y="275588"/>
                </a:lnTo>
                <a:lnTo>
                  <a:pt x="572861" y="278542"/>
                </a:lnTo>
                <a:lnTo>
                  <a:pt x="573088" y="281950"/>
                </a:lnTo>
                <a:lnTo>
                  <a:pt x="573088" y="285131"/>
                </a:lnTo>
                <a:lnTo>
                  <a:pt x="572634" y="288539"/>
                </a:lnTo>
                <a:lnTo>
                  <a:pt x="571953" y="292175"/>
                </a:lnTo>
                <a:lnTo>
                  <a:pt x="570818" y="295356"/>
                </a:lnTo>
                <a:lnTo>
                  <a:pt x="569230" y="298992"/>
                </a:lnTo>
                <a:lnTo>
                  <a:pt x="567187" y="302400"/>
                </a:lnTo>
                <a:lnTo>
                  <a:pt x="564917" y="305808"/>
                </a:lnTo>
                <a:lnTo>
                  <a:pt x="472537" y="417146"/>
                </a:lnTo>
                <a:lnTo>
                  <a:pt x="468452" y="422599"/>
                </a:lnTo>
                <a:lnTo>
                  <a:pt x="466182" y="424417"/>
                </a:lnTo>
                <a:lnTo>
                  <a:pt x="464139" y="426462"/>
                </a:lnTo>
                <a:lnTo>
                  <a:pt x="461869" y="428280"/>
                </a:lnTo>
                <a:lnTo>
                  <a:pt x="459599" y="429643"/>
                </a:lnTo>
                <a:lnTo>
                  <a:pt x="457557" y="431007"/>
                </a:lnTo>
                <a:lnTo>
                  <a:pt x="455287" y="432143"/>
                </a:lnTo>
                <a:lnTo>
                  <a:pt x="453471" y="433052"/>
                </a:lnTo>
                <a:lnTo>
                  <a:pt x="451428" y="433733"/>
                </a:lnTo>
                <a:lnTo>
                  <a:pt x="449158" y="434188"/>
                </a:lnTo>
                <a:lnTo>
                  <a:pt x="447116" y="434415"/>
                </a:lnTo>
                <a:lnTo>
                  <a:pt x="444846" y="434642"/>
                </a:lnTo>
                <a:lnTo>
                  <a:pt x="442803" y="434642"/>
                </a:lnTo>
                <a:lnTo>
                  <a:pt x="440987" y="434415"/>
                </a:lnTo>
                <a:lnTo>
                  <a:pt x="438944" y="433960"/>
                </a:lnTo>
                <a:lnTo>
                  <a:pt x="436675" y="433279"/>
                </a:lnTo>
                <a:lnTo>
                  <a:pt x="434632" y="432597"/>
                </a:lnTo>
                <a:lnTo>
                  <a:pt x="432589" y="431461"/>
                </a:lnTo>
                <a:lnTo>
                  <a:pt x="430773" y="430325"/>
                </a:lnTo>
                <a:lnTo>
                  <a:pt x="426688" y="427598"/>
                </a:lnTo>
                <a:lnTo>
                  <a:pt x="422602" y="423963"/>
                </a:lnTo>
                <a:lnTo>
                  <a:pt x="418743" y="420100"/>
                </a:lnTo>
                <a:lnTo>
                  <a:pt x="414658" y="415556"/>
                </a:lnTo>
                <a:lnTo>
                  <a:pt x="411026" y="410330"/>
                </a:lnTo>
                <a:lnTo>
                  <a:pt x="406941" y="404195"/>
                </a:lnTo>
                <a:lnTo>
                  <a:pt x="400585" y="394197"/>
                </a:lnTo>
                <a:lnTo>
                  <a:pt x="391733" y="381700"/>
                </a:lnTo>
                <a:lnTo>
                  <a:pt x="371986" y="353297"/>
                </a:lnTo>
                <a:lnTo>
                  <a:pt x="347473" y="318760"/>
                </a:lnTo>
                <a:lnTo>
                  <a:pt x="347473" y="490538"/>
                </a:lnTo>
                <a:lnTo>
                  <a:pt x="129120" y="490538"/>
                </a:lnTo>
                <a:lnTo>
                  <a:pt x="129120" y="338528"/>
                </a:lnTo>
                <a:lnTo>
                  <a:pt x="111643" y="338528"/>
                </a:lnTo>
                <a:lnTo>
                  <a:pt x="107557" y="490538"/>
                </a:lnTo>
                <a:lnTo>
                  <a:pt x="36513" y="490538"/>
                </a:lnTo>
                <a:lnTo>
                  <a:pt x="36513" y="316033"/>
                </a:lnTo>
                <a:lnTo>
                  <a:pt x="36740" y="307853"/>
                </a:lnTo>
                <a:lnTo>
                  <a:pt x="36740" y="300128"/>
                </a:lnTo>
                <a:lnTo>
                  <a:pt x="37194" y="292629"/>
                </a:lnTo>
                <a:lnTo>
                  <a:pt x="37648" y="285358"/>
                </a:lnTo>
                <a:lnTo>
                  <a:pt x="38783" y="278542"/>
                </a:lnTo>
                <a:lnTo>
                  <a:pt x="39464" y="272407"/>
                </a:lnTo>
                <a:lnTo>
                  <a:pt x="40826" y="266499"/>
                </a:lnTo>
                <a:lnTo>
                  <a:pt x="41961" y="260591"/>
                </a:lnTo>
                <a:lnTo>
                  <a:pt x="43549" y="255365"/>
                </a:lnTo>
                <a:lnTo>
                  <a:pt x="45138" y="250366"/>
                </a:lnTo>
                <a:lnTo>
                  <a:pt x="47181" y="245595"/>
                </a:lnTo>
                <a:lnTo>
                  <a:pt x="49451" y="241278"/>
                </a:lnTo>
                <a:lnTo>
                  <a:pt x="51721" y="237188"/>
                </a:lnTo>
                <a:lnTo>
                  <a:pt x="54444" y="233552"/>
                </a:lnTo>
                <a:lnTo>
                  <a:pt x="57168" y="229917"/>
                </a:lnTo>
                <a:lnTo>
                  <a:pt x="60119" y="226736"/>
                </a:lnTo>
                <a:lnTo>
                  <a:pt x="63750" y="223782"/>
                </a:lnTo>
                <a:lnTo>
                  <a:pt x="67155" y="221055"/>
                </a:lnTo>
                <a:lnTo>
                  <a:pt x="71014" y="218556"/>
                </a:lnTo>
                <a:lnTo>
                  <a:pt x="75099" y="216283"/>
                </a:lnTo>
                <a:lnTo>
                  <a:pt x="79412" y="214238"/>
                </a:lnTo>
                <a:lnTo>
                  <a:pt x="84178" y="212421"/>
                </a:lnTo>
                <a:lnTo>
                  <a:pt x="88945" y="210830"/>
                </a:lnTo>
                <a:lnTo>
                  <a:pt x="94165" y="209467"/>
                </a:lnTo>
                <a:lnTo>
                  <a:pt x="99613" y="208331"/>
                </a:lnTo>
                <a:lnTo>
                  <a:pt x="105287" y="207195"/>
                </a:lnTo>
                <a:lnTo>
                  <a:pt x="111416" y="206513"/>
                </a:lnTo>
                <a:lnTo>
                  <a:pt x="117544" y="205831"/>
                </a:lnTo>
                <a:lnTo>
                  <a:pt x="124353" y="205150"/>
                </a:lnTo>
                <a:lnTo>
                  <a:pt x="131390" y="204922"/>
                </a:lnTo>
                <a:lnTo>
                  <a:pt x="146143" y="204695"/>
                </a:lnTo>
                <a:lnTo>
                  <a:pt x="238296" y="204695"/>
                </a:lnTo>
                <a:lnTo>
                  <a:pt x="330449" y="204695"/>
                </a:lnTo>
                <a:lnTo>
                  <a:pt x="336124" y="204695"/>
                </a:lnTo>
                <a:lnTo>
                  <a:pt x="341571" y="205150"/>
                </a:lnTo>
                <a:lnTo>
                  <a:pt x="346565" y="205831"/>
                </a:lnTo>
                <a:lnTo>
                  <a:pt x="351558" y="206513"/>
                </a:lnTo>
                <a:lnTo>
                  <a:pt x="356098" y="207422"/>
                </a:lnTo>
                <a:lnTo>
                  <a:pt x="360410" y="208785"/>
                </a:lnTo>
                <a:lnTo>
                  <a:pt x="364496" y="209921"/>
                </a:lnTo>
                <a:lnTo>
                  <a:pt x="368581" y="211739"/>
                </a:lnTo>
                <a:lnTo>
                  <a:pt x="372213" y="213557"/>
                </a:lnTo>
                <a:lnTo>
                  <a:pt x="375845" y="215375"/>
                </a:lnTo>
                <a:lnTo>
                  <a:pt x="379022" y="217420"/>
                </a:lnTo>
                <a:lnTo>
                  <a:pt x="382200" y="219919"/>
                </a:lnTo>
                <a:lnTo>
                  <a:pt x="385378" y="222191"/>
                </a:lnTo>
                <a:lnTo>
                  <a:pt x="388328" y="224918"/>
                </a:lnTo>
                <a:lnTo>
                  <a:pt x="391052" y="227644"/>
                </a:lnTo>
                <a:lnTo>
                  <a:pt x="393776" y="230598"/>
                </a:lnTo>
                <a:lnTo>
                  <a:pt x="398996" y="236960"/>
                </a:lnTo>
                <a:lnTo>
                  <a:pt x="403763" y="243550"/>
                </a:lnTo>
                <a:lnTo>
                  <a:pt x="408529" y="250594"/>
                </a:lnTo>
                <a:lnTo>
                  <a:pt x="413296" y="258092"/>
                </a:lnTo>
                <a:lnTo>
                  <a:pt x="422602" y="274452"/>
                </a:lnTo>
                <a:lnTo>
                  <a:pt x="427596" y="282632"/>
                </a:lnTo>
                <a:lnTo>
                  <a:pt x="433270" y="291493"/>
                </a:lnTo>
                <a:lnTo>
                  <a:pt x="447116" y="312852"/>
                </a:lnTo>
                <a:lnTo>
                  <a:pt x="454152" y="323077"/>
                </a:lnTo>
                <a:lnTo>
                  <a:pt x="456195" y="326031"/>
                </a:lnTo>
                <a:lnTo>
                  <a:pt x="456876" y="327167"/>
                </a:lnTo>
                <a:lnTo>
                  <a:pt x="511350" y="261955"/>
                </a:lnTo>
                <a:lnTo>
                  <a:pt x="514301" y="259228"/>
                </a:lnTo>
                <a:lnTo>
                  <a:pt x="517252" y="256729"/>
                </a:lnTo>
                <a:lnTo>
                  <a:pt x="520202" y="254684"/>
                </a:lnTo>
                <a:lnTo>
                  <a:pt x="523607" y="252866"/>
                </a:lnTo>
                <a:lnTo>
                  <a:pt x="526785" y="251730"/>
                </a:lnTo>
                <a:lnTo>
                  <a:pt x="529962" y="250594"/>
                </a:lnTo>
                <a:lnTo>
                  <a:pt x="533140" y="249912"/>
                </a:lnTo>
                <a:lnTo>
                  <a:pt x="536545" y="249685"/>
                </a:lnTo>
                <a:lnTo>
                  <a:pt x="538163" y="249685"/>
                </a:lnTo>
                <a:lnTo>
                  <a:pt x="538163" y="92075"/>
                </a:lnTo>
                <a:close/>
                <a:moveTo>
                  <a:pt x="238296" y="15875"/>
                </a:moveTo>
                <a:lnTo>
                  <a:pt x="242836" y="16102"/>
                </a:lnTo>
                <a:lnTo>
                  <a:pt x="247148" y="16330"/>
                </a:lnTo>
                <a:lnTo>
                  <a:pt x="251234" y="17011"/>
                </a:lnTo>
                <a:lnTo>
                  <a:pt x="255546" y="17693"/>
                </a:lnTo>
                <a:lnTo>
                  <a:pt x="259859" y="18602"/>
                </a:lnTo>
                <a:lnTo>
                  <a:pt x="263718" y="19965"/>
                </a:lnTo>
                <a:lnTo>
                  <a:pt x="267803" y="21101"/>
                </a:lnTo>
                <a:lnTo>
                  <a:pt x="271662" y="22692"/>
                </a:lnTo>
                <a:lnTo>
                  <a:pt x="275521" y="24510"/>
                </a:lnTo>
                <a:lnTo>
                  <a:pt x="279152" y="26327"/>
                </a:lnTo>
                <a:lnTo>
                  <a:pt x="282784" y="28372"/>
                </a:lnTo>
                <a:lnTo>
                  <a:pt x="286189" y="30645"/>
                </a:lnTo>
                <a:lnTo>
                  <a:pt x="289820" y="33144"/>
                </a:lnTo>
                <a:lnTo>
                  <a:pt x="292998" y="35643"/>
                </a:lnTo>
                <a:lnTo>
                  <a:pt x="295949" y="38370"/>
                </a:lnTo>
                <a:lnTo>
                  <a:pt x="298899" y="41097"/>
                </a:lnTo>
                <a:lnTo>
                  <a:pt x="301623" y="44051"/>
                </a:lnTo>
                <a:lnTo>
                  <a:pt x="304347" y="47232"/>
                </a:lnTo>
                <a:lnTo>
                  <a:pt x="306844" y="50413"/>
                </a:lnTo>
                <a:lnTo>
                  <a:pt x="309340" y="53821"/>
                </a:lnTo>
                <a:lnTo>
                  <a:pt x="311610" y="57457"/>
                </a:lnTo>
                <a:lnTo>
                  <a:pt x="313653" y="60865"/>
                </a:lnTo>
                <a:lnTo>
                  <a:pt x="315696" y="64728"/>
                </a:lnTo>
                <a:lnTo>
                  <a:pt x="317511" y="68363"/>
                </a:lnTo>
                <a:lnTo>
                  <a:pt x="318873" y="72453"/>
                </a:lnTo>
                <a:lnTo>
                  <a:pt x="320235" y="76316"/>
                </a:lnTo>
                <a:lnTo>
                  <a:pt x="321370" y="80406"/>
                </a:lnTo>
                <a:lnTo>
                  <a:pt x="322505" y="84723"/>
                </a:lnTo>
                <a:lnTo>
                  <a:pt x="323186" y="88813"/>
                </a:lnTo>
                <a:lnTo>
                  <a:pt x="323640" y="93130"/>
                </a:lnTo>
                <a:lnTo>
                  <a:pt x="323867" y="97447"/>
                </a:lnTo>
                <a:lnTo>
                  <a:pt x="324094" y="101764"/>
                </a:lnTo>
                <a:lnTo>
                  <a:pt x="323867" y="106309"/>
                </a:lnTo>
                <a:lnTo>
                  <a:pt x="323640" y="110626"/>
                </a:lnTo>
                <a:lnTo>
                  <a:pt x="323186" y="114716"/>
                </a:lnTo>
                <a:lnTo>
                  <a:pt x="322505" y="119033"/>
                </a:lnTo>
                <a:lnTo>
                  <a:pt x="321370" y="123350"/>
                </a:lnTo>
                <a:lnTo>
                  <a:pt x="320235" y="127213"/>
                </a:lnTo>
                <a:lnTo>
                  <a:pt x="318873" y="131303"/>
                </a:lnTo>
                <a:lnTo>
                  <a:pt x="317511" y="135393"/>
                </a:lnTo>
                <a:lnTo>
                  <a:pt x="315696" y="139029"/>
                </a:lnTo>
                <a:lnTo>
                  <a:pt x="313653" y="142891"/>
                </a:lnTo>
                <a:lnTo>
                  <a:pt x="311610" y="146300"/>
                </a:lnTo>
                <a:lnTo>
                  <a:pt x="309340" y="149708"/>
                </a:lnTo>
                <a:lnTo>
                  <a:pt x="306844" y="153343"/>
                </a:lnTo>
                <a:lnTo>
                  <a:pt x="304347" y="156525"/>
                </a:lnTo>
                <a:lnTo>
                  <a:pt x="301623" y="159478"/>
                </a:lnTo>
                <a:lnTo>
                  <a:pt x="298899" y="162432"/>
                </a:lnTo>
                <a:lnTo>
                  <a:pt x="295949" y="165613"/>
                </a:lnTo>
                <a:lnTo>
                  <a:pt x="292998" y="168113"/>
                </a:lnTo>
                <a:lnTo>
                  <a:pt x="289820" y="170839"/>
                </a:lnTo>
                <a:lnTo>
                  <a:pt x="286189" y="173112"/>
                </a:lnTo>
                <a:lnTo>
                  <a:pt x="282784" y="175157"/>
                </a:lnTo>
                <a:lnTo>
                  <a:pt x="279152" y="177202"/>
                </a:lnTo>
                <a:lnTo>
                  <a:pt x="275521" y="179247"/>
                </a:lnTo>
                <a:lnTo>
                  <a:pt x="271662" y="181064"/>
                </a:lnTo>
                <a:lnTo>
                  <a:pt x="267803" y="182428"/>
                </a:lnTo>
                <a:lnTo>
                  <a:pt x="263718" y="184018"/>
                </a:lnTo>
                <a:lnTo>
                  <a:pt x="259859" y="184927"/>
                </a:lnTo>
                <a:lnTo>
                  <a:pt x="255546" y="186063"/>
                </a:lnTo>
                <a:lnTo>
                  <a:pt x="251234" y="186745"/>
                </a:lnTo>
                <a:lnTo>
                  <a:pt x="247148" y="187199"/>
                </a:lnTo>
                <a:lnTo>
                  <a:pt x="242836" y="187654"/>
                </a:lnTo>
                <a:lnTo>
                  <a:pt x="238296" y="187654"/>
                </a:lnTo>
                <a:lnTo>
                  <a:pt x="233757" y="187654"/>
                </a:lnTo>
                <a:lnTo>
                  <a:pt x="229671" y="187199"/>
                </a:lnTo>
                <a:lnTo>
                  <a:pt x="225132" y="186745"/>
                </a:lnTo>
                <a:lnTo>
                  <a:pt x="221046" y="186063"/>
                </a:lnTo>
                <a:lnTo>
                  <a:pt x="216960" y="184927"/>
                </a:lnTo>
                <a:lnTo>
                  <a:pt x="212875" y="184018"/>
                </a:lnTo>
                <a:lnTo>
                  <a:pt x="208789" y="182428"/>
                </a:lnTo>
                <a:lnTo>
                  <a:pt x="204930" y="181064"/>
                </a:lnTo>
                <a:lnTo>
                  <a:pt x="201072" y="179247"/>
                </a:lnTo>
                <a:lnTo>
                  <a:pt x="197440" y="177202"/>
                </a:lnTo>
                <a:lnTo>
                  <a:pt x="194036" y="175157"/>
                </a:lnTo>
                <a:lnTo>
                  <a:pt x="190404" y="173112"/>
                </a:lnTo>
                <a:lnTo>
                  <a:pt x="186999" y="170839"/>
                </a:lnTo>
                <a:lnTo>
                  <a:pt x="183595" y="168113"/>
                </a:lnTo>
                <a:lnTo>
                  <a:pt x="180644" y="165613"/>
                </a:lnTo>
                <a:lnTo>
                  <a:pt x="177693" y="162432"/>
                </a:lnTo>
                <a:lnTo>
                  <a:pt x="174742" y="159478"/>
                </a:lnTo>
                <a:lnTo>
                  <a:pt x="172019" y="156525"/>
                </a:lnTo>
                <a:lnTo>
                  <a:pt x="169522" y="153343"/>
                </a:lnTo>
                <a:lnTo>
                  <a:pt x="167252" y="149708"/>
                </a:lnTo>
                <a:lnTo>
                  <a:pt x="164982" y="146300"/>
                </a:lnTo>
                <a:lnTo>
                  <a:pt x="162713" y="142891"/>
                </a:lnTo>
                <a:lnTo>
                  <a:pt x="160897" y="139029"/>
                </a:lnTo>
                <a:lnTo>
                  <a:pt x="159308" y="135393"/>
                </a:lnTo>
                <a:lnTo>
                  <a:pt x="157719" y="131303"/>
                </a:lnTo>
                <a:lnTo>
                  <a:pt x="156357" y="127213"/>
                </a:lnTo>
                <a:lnTo>
                  <a:pt x="155222" y="123350"/>
                </a:lnTo>
                <a:lnTo>
                  <a:pt x="154314" y="119033"/>
                </a:lnTo>
                <a:lnTo>
                  <a:pt x="153407" y="114716"/>
                </a:lnTo>
                <a:lnTo>
                  <a:pt x="152953" y="110626"/>
                </a:lnTo>
                <a:lnTo>
                  <a:pt x="152499" y="106309"/>
                </a:lnTo>
                <a:lnTo>
                  <a:pt x="152499" y="101764"/>
                </a:lnTo>
                <a:lnTo>
                  <a:pt x="152499" y="97447"/>
                </a:lnTo>
                <a:lnTo>
                  <a:pt x="152953" y="93130"/>
                </a:lnTo>
                <a:lnTo>
                  <a:pt x="153407" y="88813"/>
                </a:lnTo>
                <a:lnTo>
                  <a:pt x="154314" y="84723"/>
                </a:lnTo>
                <a:lnTo>
                  <a:pt x="155222" y="80406"/>
                </a:lnTo>
                <a:lnTo>
                  <a:pt x="156357" y="76316"/>
                </a:lnTo>
                <a:lnTo>
                  <a:pt x="157719" y="72453"/>
                </a:lnTo>
                <a:lnTo>
                  <a:pt x="159308" y="68363"/>
                </a:lnTo>
                <a:lnTo>
                  <a:pt x="160897" y="64728"/>
                </a:lnTo>
                <a:lnTo>
                  <a:pt x="162713" y="60865"/>
                </a:lnTo>
                <a:lnTo>
                  <a:pt x="164982" y="57457"/>
                </a:lnTo>
                <a:lnTo>
                  <a:pt x="167252" y="53821"/>
                </a:lnTo>
                <a:lnTo>
                  <a:pt x="169522" y="50413"/>
                </a:lnTo>
                <a:lnTo>
                  <a:pt x="172019" y="47232"/>
                </a:lnTo>
                <a:lnTo>
                  <a:pt x="174742" y="44051"/>
                </a:lnTo>
                <a:lnTo>
                  <a:pt x="177693" y="41097"/>
                </a:lnTo>
                <a:lnTo>
                  <a:pt x="180644" y="38370"/>
                </a:lnTo>
                <a:lnTo>
                  <a:pt x="183595" y="35643"/>
                </a:lnTo>
                <a:lnTo>
                  <a:pt x="186999" y="33144"/>
                </a:lnTo>
                <a:lnTo>
                  <a:pt x="190404" y="30645"/>
                </a:lnTo>
                <a:lnTo>
                  <a:pt x="194036" y="28372"/>
                </a:lnTo>
                <a:lnTo>
                  <a:pt x="197440" y="26327"/>
                </a:lnTo>
                <a:lnTo>
                  <a:pt x="201072" y="24510"/>
                </a:lnTo>
                <a:lnTo>
                  <a:pt x="204930" y="22692"/>
                </a:lnTo>
                <a:lnTo>
                  <a:pt x="208789" y="21101"/>
                </a:lnTo>
                <a:lnTo>
                  <a:pt x="212875" y="19965"/>
                </a:lnTo>
                <a:lnTo>
                  <a:pt x="216960" y="18602"/>
                </a:lnTo>
                <a:lnTo>
                  <a:pt x="221046" y="17693"/>
                </a:lnTo>
                <a:lnTo>
                  <a:pt x="225132" y="17011"/>
                </a:lnTo>
                <a:lnTo>
                  <a:pt x="229671" y="16330"/>
                </a:lnTo>
                <a:lnTo>
                  <a:pt x="233757" y="16102"/>
                </a:lnTo>
                <a:lnTo>
                  <a:pt x="238296" y="15875"/>
                </a:lnTo>
                <a:close/>
                <a:moveTo>
                  <a:pt x="852715" y="0"/>
                </a:moveTo>
                <a:lnTo>
                  <a:pt x="857250" y="0"/>
                </a:lnTo>
                <a:lnTo>
                  <a:pt x="861786" y="0"/>
                </a:lnTo>
                <a:lnTo>
                  <a:pt x="865868" y="453"/>
                </a:lnTo>
                <a:lnTo>
                  <a:pt x="870404" y="907"/>
                </a:lnTo>
                <a:lnTo>
                  <a:pt x="874486" y="1814"/>
                </a:lnTo>
                <a:lnTo>
                  <a:pt x="878568" y="2721"/>
                </a:lnTo>
                <a:lnTo>
                  <a:pt x="882650" y="3855"/>
                </a:lnTo>
                <a:lnTo>
                  <a:pt x="886732" y="5216"/>
                </a:lnTo>
                <a:lnTo>
                  <a:pt x="890588" y="6803"/>
                </a:lnTo>
                <a:lnTo>
                  <a:pt x="894443" y="8391"/>
                </a:lnTo>
                <a:lnTo>
                  <a:pt x="898072" y="10432"/>
                </a:lnTo>
                <a:lnTo>
                  <a:pt x="901700" y="12473"/>
                </a:lnTo>
                <a:lnTo>
                  <a:pt x="905102" y="14741"/>
                </a:lnTo>
                <a:lnTo>
                  <a:pt x="908504" y="17009"/>
                </a:lnTo>
                <a:lnTo>
                  <a:pt x="911906" y="19731"/>
                </a:lnTo>
                <a:lnTo>
                  <a:pt x="914854" y="22225"/>
                </a:lnTo>
                <a:lnTo>
                  <a:pt x="917802" y="25173"/>
                </a:lnTo>
                <a:lnTo>
                  <a:pt x="920750" y="28122"/>
                </a:lnTo>
                <a:lnTo>
                  <a:pt x="923245" y="31070"/>
                </a:lnTo>
                <a:lnTo>
                  <a:pt x="925966" y="34472"/>
                </a:lnTo>
                <a:lnTo>
                  <a:pt x="928234" y="37873"/>
                </a:lnTo>
                <a:lnTo>
                  <a:pt x="930502" y="41275"/>
                </a:lnTo>
                <a:lnTo>
                  <a:pt x="932543" y="44904"/>
                </a:lnTo>
                <a:lnTo>
                  <a:pt x="934584" y="48532"/>
                </a:lnTo>
                <a:lnTo>
                  <a:pt x="936172" y="52388"/>
                </a:lnTo>
                <a:lnTo>
                  <a:pt x="937759" y="56243"/>
                </a:lnTo>
                <a:lnTo>
                  <a:pt x="939347" y="60325"/>
                </a:lnTo>
                <a:lnTo>
                  <a:pt x="940254" y="64407"/>
                </a:lnTo>
                <a:lnTo>
                  <a:pt x="941161" y="68490"/>
                </a:lnTo>
                <a:lnTo>
                  <a:pt x="942068" y="72798"/>
                </a:lnTo>
                <a:lnTo>
                  <a:pt x="942522" y="77107"/>
                </a:lnTo>
                <a:lnTo>
                  <a:pt x="942975" y="81190"/>
                </a:lnTo>
                <a:lnTo>
                  <a:pt x="942975" y="85725"/>
                </a:lnTo>
                <a:lnTo>
                  <a:pt x="942975" y="90261"/>
                </a:lnTo>
                <a:lnTo>
                  <a:pt x="942522" y="94570"/>
                </a:lnTo>
                <a:lnTo>
                  <a:pt x="942068" y="98652"/>
                </a:lnTo>
                <a:lnTo>
                  <a:pt x="941161" y="102961"/>
                </a:lnTo>
                <a:lnTo>
                  <a:pt x="940254" y="107270"/>
                </a:lnTo>
                <a:lnTo>
                  <a:pt x="939347" y="111125"/>
                </a:lnTo>
                <a:lnTo>
                  <a:pt x="937759" y="115207"/>
                </a:lnTo>
                <a:lnTo>
                  <a:pt x="936172" y="119063"/>
                </a:lnTo>
                <a:lnTo>
                  <a:pt x="934584" y="122918"/>
                </a:lnTo>
                <a:lnTo>
                  <a:pt x="932543" y="126547"/>
                </a:lnTo>
                <a:lnTo>
                  <a:pt x="930502" y="130175"/>
                </a:lnTo>
                <a:lnTo>
                  <a:pt x="928234" y="133577"/>
                </a:lnTo>
                <a:lnTo>
                  <a:pt x="925966" y="137206"/>
                </a:lnTo>
                <a:lnTo>
                  <a:pt x="923245" y="140381"/>
                </a:lnTo>
                <a:lnTo>
                  <a:pt x="920750" y="143329"/>
                </a:lnTo>
                <a:lnTo>
                  <a:pt x="917802" y="146277"/>
                </a:lnTo>
                <a:lnTo>
                  <a:pt x="914854" y="148998"/>
                </a:lnTo>
                <a:lnTo>
                  <a:pt x="911906" y="151720"/>
                </a:lnTo>
                <a:lnTo>
                  <a:pt x="908504" y="154215"/>
                </a:lnTo>
                <a:lnTo>
                  <a:pt x="905102" y="156709"/>
                </a:lnTo>
                <a:lnTo>
                  <a:pt x="901700" y="158977"/>
                </a:lnTo>
                <a:lnTo>
                  <a:pt x="898072" y="161018"/>
                </a:lnTo>
                <a:lnTo>
                  <a:pt x="894443" y="163059"/>
                </a:lnTo>
                <a:lnTo>
                  <a:pt x="890588" y="164873"/>
                </a:lnTo>
                <a:lnTo>
                  <a:pt x="886732" y="166234"/>
                </a:lnTo>
                <a:lnTo>
                  <a:pt x="882650" y="167595"/>
                </a:lnTo>
                <a:lnTo>
                  <a:pt x="878568" y="168729"/>
                </a:lnTo>
                <a:lnTo>
                  <a:pt x="874486" y="169636"/>
                </a:lnTo>
                <a:lnTo>
                  <a:pt x="870404" y="170543"/>
                </a:lnTo>
                <a:lnTo>
                  <a:pt x="865868" y="170997"/>
                </a:lnTo>
                <a:lnTo>
                  <a:pt x="861786" y="171223"/>
                </a:lnTo>
                <a:lnTo>
                  <a:pt x="857250" y="171450"/>
                </a:lnTo>
                <a:lnTo>
                  <a:pt x="852715" y="171223"/>
                </a:lnTo>
                <a:lnTo>
                  <a:pt x="848406" y="170997"/>
                </a:lnTo>
                <a:lnTo>
                  <a:pt x="844323" y="170543"/>
                </a:lnTo>
                <a:lnTo>
                  <a:pt x="840015" y="169636"/>
                </a:lnTo>
                <a:lnTo>
                  <a:pt x="835706" y="168729"/>
                </a:lnTo>
                <a:lnTo>
                  <a:pt x="831850" y="167595"/>
                </a:lnTo>
                <a:lnTo>
                  <a:pt x="827768" y="166234"/>
                </a:lnTo>
                <a:lnTo>
                  <a:pt x="823913" y="164873"/>
                </a:lnTo>
                <a:lnTo>
                  <a:pt x="820057" y="163059"/>
                </a:lnTo>
                <a:lnTo>
                  <a:pt x="816429" y="161018"/>
                </a:lnTo>
                <a:lnTo>
                  <a:pt x="812800" y="158977"/>
                </a:lnTo>
                <a:lnTo>
                  <a:pt x="809398" y="156709"/>
                </a:lnTo>
                <a:lnTo>
                  <a:pt x="805997" y="154215"/>
                </a:lnTo>
                <a:lnTo>
                  <a:pt x="802595" y="151720"/>
                </a:lnTo>
                <a:lnTo>
                  <a:pt x="799647" y="148998"/>
                </a:lnTo>
                <a:lnTo>
                  <a:pt x="796698" y="146277"/>
                </a:lnTo>
                <a:lnTo>
                  <a:pt x="793977" y="143329"/>
                </a:lnTo>
                <a:lnTo>
                  <a:pt x="791256" y="140381"/>
                </a:lnTo>
                <a:lnTo>
                  <a:pt x="788761" y="137206"/>
                </a:lnTo>
                <a:lnTo>
                  <a:pt x="786266" y="133577"/>
                </a:lnTo>
                <a:lnTo>
                  <a:pt x="783998" y="130175"/>
                </a:lnTo>
                <a:lnTo>
                  <a:pt x="781957" y="126547"/>
                </a:lnTo>
                <a:lnTo>
                  <a:pt x="779916" y="122918"/>
                </a:lnTo>
                <a:lnTo>
                  <a:pt x="778329" y="119063"/>
                </a:lnTo>
                <a:lnTo>
                  <a:pt x="776741" y="115207"/>
                </a:lnTo>
                <a:lnTo>
                  <a:pt x="775381" y="111125"/>
                </a:lnTo>
                <a:lnTo>
                  <a:pt x="774247" y="107270"/>
                </a:lnTo>
                <a:lnTo>
                  <a:pt x="773340" y="102961"/>
                </a:lnTo>
                <a:lnTo>
                  <a:pt x="772432" y="98652"/>
                </a:lnTo>
                <a:lnTo>
                  <a:pt x="771979" y="94570"/>
                </a:lnTo>
                <a:lnTo>
                  <a:pt x="771752" y="90261"/>
                </a:lnTo>
                <a:lnTo>
                  <a:pt x="771525" y="85725"/>
                </a:lnTo>
                <a:lnTo>
                  <a:pt x="771752" y="81190"/>
                </a:lnTo>
                <a:lnTo>
                  <a:pt x="771979" y="77107"/>
                </a:lnTo>
                <a:lnTo>
                  <a:pt x="772432" y="72798"/>
                </a:lnTo>
                <a:lnTo>
                  <a:pt x="773340" y="68490"/>
                </a:lnTo>
                <a:lnTo>
                  <a:pt x="774247" y="64407"/>
                </a:lnTo>
                <a:lnTo>
                  <a:pt x="775381" y="60325"/>
                </a:lnTo>
                <a:lnTo>
                  <a:pt x="776741" y="56243"/>
                </a:lnTo>
                <a:lnTo>
                  <a:pt x="778329" y="52388"/>
                </a:lnTo>
                <a:lnTo>
                  <a:pt x="779916" y="48532"/>
                </a:lnTo>
                <a:lnTo>
                  <a:pt x="781957" y="44904"/>
                </a:lnTo>
                <a:lnTo>
                  <a:pt x="783998" y="41275"/>
                </a:lnTo>
                <a:lnTo>
                  <a:pt x="786266" y="37873"/>
                </a:lnTo>
                <a:lnTo>
                  <a:pt x="788761" y="34472"/>
                </a:lnTo>
                <a:lnTo>
                  <a:pt x="791256" y="31070"/>
                </a:lnTo>
                <a:lnTo>
                  <a:pt x="793977" y="28122"/>
                </a:lnTo>
                <a:lnTo>
                  <a:pt x="796698" y="25173"/>
                </a:lnTo>
                <a:lnTo>
                  <a:pt x="799647" y="22225"/>
                </a:lnTo>
                <a:lnTo>
                  <a:pt x="802595" y="19731"/>
                </a:lnTo>
                <a:lnTo>
                  <a:pt x="805997" y="17009"/>
                </a:lnTo>
                <a:lnTo>
                  <a:pt x="809398" y="14741"/>
                </a:lnTo>
                <a:lnTo>
                  <a:pt x="812800" y="12473"/>
                </a:lnTo>
                <a:lnTo>
                  <a:pt x="816429" y="10432"/>
                </a:lnTo>
                <a:lnTo>
                  <a:pt x="820057" y="8391"/>
                </a:lnTo>
                <a:lnTo>
                  <a:pt x="823913" y="6803"/>
                </a:lnTo>
                <a:lnTo>
                  <a:pt x="827768" y="5216"/>
                </a:lnTo>
                <a:lnTo>
                  <a:pt x="831850" y="3855"/>
                </a:lnTo>
                <a:lnTo>
                  <a:pt x="835706" y="2721"/>
                </a:lnTo>
                <a:lnTo>
                  <a:pt x="840015" y="1814"/>
                </a:lnTo>
                <a:lnTo>
                  <a:pt x="844323" y="907"/>
                </a:lnTo>
                <a:lnTo>
                  <a:pt x="848406" y="453"/>
                </a:lnTo>
                <a:lnTo>
                  <a:pt x="8527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defTabSz="910590">
              <a:defRPr/>
            </a:pPr>
            <a:endParaRPr lang="zh-CN" altLang="en-US" sz="1800">
              <a:solidFill>
                <a:srgbClr val="FFFFFF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6" name="Oval 22"/>
          <p:cNvSpPr/>
          <p:nvPr/>
        </p:nvSpPr>
        <p:spPr bwMode="auto">
          <a:xfrm>
            <a:off x="6436995" y="1976120"/>
            <a:ext cx="801370" cy="829310"/>
          </a:xfrm>
          <a:prstGeom prst="ellipse">
            <a:avLst/>
          </a:prstGeom>
          <a:solidFill>
            <a:srgbClr val="FBB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47" name="TextBox 41"/>
          <p:cNvSpPr txBox="1"/>
          <p:nvPr/>
        </p:nvSpPr>
        <p:spPr bwMode="auto">
          <a:xfrm>
            <a:off x="7653493" y="299476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lstStyle/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绿色校园</a:t>
            </a:r>
            <a:endParaRPr lang="zh-CN" altLang="en-US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48" name="TextBox 41"/>
          <p:cNvSpPr txBox="1"/>
          <p:nvPr/>
        </p:nvSpPr>
        <p:spPr bwMode="auto">
          <a:xfrm>
            <a:off x="9258834" y="299476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lstStyle/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科技校园</a:t>
            </a:r>
            <a:endParaRPr lang="zh-CN" altLang="en-US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21512" name="AutoShape 8"/>
          <p:cNvSpPr/>
          <p:nvPr/>
        </p:nvSpPr>
        <p:spPr bwMode="auto">
          <a:xfrm>
            <a:off x="9832975" y="1992630"/>
            <a:ext cx="817245" cy="812800"/>
          </a:xfrm>
          <a:custGeom>
            <a:avLst/>
            <a:gdLst>
              <a:gd name="T0" fmla="*/ 850063 w 19679"/>
              <a:gd name="T1" fmla="*/ 958357 h 19679"/>
              <a:gd name="T2" fmla="*/ 850063 w 19679"/>
              <a:gd name="T3" fmla="*/ 958357 h 19679"/>
              <a:gd name="T4" fmla="*/ 850063 w 19679"/>
              <a:gd name="T5" fmla="*/ 958357 h 19679"/>
              <a:gd name="T6" fmla="*/ 850063 w 19679"/>
              <a:gd name="T7" fmla="*/ 95835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BB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lt"/>
            </a:endParaRPr>
          </a:p>
        </p:txBody>
      </p:sp>
      <p:sp>
        <p:nvSpPr>
          <p:cNvPr id="21518" name="AutoShape 14"/>
          <p:cNvSpPr/>
          <p:nvPr/>
        </p:nvSpPr>
        <p:spPr bwMode="auto">
          <a:xfrm>
            <a:off x="10033113" y="2256869"/>
            <a:ext cx="416664" cy="284163"/>
          </a:xfrm>
          <a:custGeom>
            <a:avLst/>
            <a:gdLst>
              <a:gd name="T0" fmla="*/ 416719 w 21600"/>
              <a:gd name="T1" fmla="*/ 284163 h 21600"/>
              <a:gd name="T2" fmla="*/ 416719 w 21600"/>
              <a:gd name="T3" fmla="*/ 284163 h 21600"/>
              <a:gd name="T4" fmla="*/ 416719 w 21600"/>
              <a:gd name="T5" fmla="*/ 284163 h 21600"/>
              <a:gd name="T6" fmla="*/ 416719 w 21600"/>
              <a:gd name="T7" fmla="*/ 2841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573" y="9487"/>
                </a:moveTo>
                <a:cubicBezTo>
                  <a:pt x="18710" y="8882"/>
                  <a:pt x="18848" y="8074"/>
                  <a:pt x="18848" y="7469"/>
                </a:cubicBezTo>
                <a:cubicBezTo>
                  <a:pt x="18848" y="3431"/>
                  <a:pt x="16509" y="0"/>
                  <a:pt x="13757" y="0"/>
                </a:cubicBezTo>
                <a:cubicBezTo>
                  <a:pt x="10456" y="0"/>
                  <a:pt x="10043" y="3633"/>
                  <a:pt x="10043" y="3633"/>
                </a:cubicBezTo>
                <a:cubicBezTo>
                  <a:pt x="10043" y="3633"/>
                  <a:pt x="8667" y="1211"/>
                  <a:pt x="6328" y="1614"/>
                </a:cubicBezTo>
                <a:cubicBezTo>
                  <a:pt x="4127" y="2220"/>
                  <a:pt x="2751" y="5046"/>
                  <a:pt x="2751" y="8074"/>
                </a:cubicBezTo>
                <a:cubicBezTo>
                  <a:pt x="2751" y="8478"/>
                  <a:pt x="2751" y="9084"/>
                  <a:pt x="2889" y="9487"/>
                </a:cubicBezTo>
                <a:cubicBezTo>
                  <a:pt x="1238" y="10295"/>
                  <a:pt x="0" y="12717"/>
                  <a:pt x="0" y="15342"/>
                </a:cubicBezTo>
                <a:cubicBezTo>
                  <a:pt x="0" y="18773"/>
                  <a:pt x="1926" y="21600"/>
                  <a:pt x="4264" y="21600"/>
                </a:cubicBezTo>
                <a:cubicBezTo>
                  <a:pt x="17335" y="21600"/>
                  <a:pt x="17335" y="21600"/>
                  <a:pt x="17335" y="21600"/>
                </a:cubicBezTo>
                <a:cubicBezTo>
                  <a:pt x="19673" y="21600"/>
                  <a:pt x="21600" y="18773"/>
                  <a:pt x="21600" y="15342"/>
                </a:cubicBezTo>
                <a:cubicBezTo>
                  <a:pt x="21600" y="12515"/>
                  <a:pt x="20361" y="10295"/>
                  <a:pt x="18573" y="9487"/>
                </a:cubicBezTo>
                <a:close/>
                <a:moveTo>
                  <a:pt x="16509" y="20388"/>
                </a:moveTo>
                <a:cubicBezTo>
                  <a:pt x="10868" y="20388"/>
                  <a:pt x="10868" y="20388"/>
                  <a:pt x="10868" y="20388"/>
                </a:cubicBezTo>
                <a:cubicBezTo>
                  <a:pt x="11281" y="19581"/>
                  <a:pt x="14308" y="15342"/>
                  <a:pt x="14308" y="15342"/>
                </a:cubicBezTo>
                <a:cubicBezTo>
                  <a:pt x="14308" y="15342"/>
                  <a:pt x="14721" y="14736"/>
                  <a:pt x="14170" y="14736"/>
                </a:cubicBezTo>
                <a:cubicBezTo>
                  <a:pt x="13620" y="14736"/>
                  <a:pt x="12657" y="14736"/>
                  <a:pt x="12657" y="14736"/>
                </a:cubicBezTo>
                <a:cubicBezTo>
                  <a:pt x="12657" y="14736"/>
                  <a:pt x="12657" y="14332"/>
                  <a:pt x="12657" y="13727"/>
                </a:cubicBezTo>
                <a:cubicBezTo>
                  <a:pt x="12657" y="12112"/>
                  <a:pt x="12657" y="8882"/>
                  <a:pt x="12657" y="7469"/>
                </a:cubicBezTo>
                <a:cubicBezTo>
                  <a:pt x="12657" y="7469"/>
                  <a:pt x="12657" y="7267"/>
                  <a:pt x="12382" y="7267"/>
                </a:cubicBezTo>
                <a:cubicBezTo>
                  <a:pt x="12107" y="7267"/>
                  <a:pt x="9217" y="7267"/>
                  <a:pt x="8805" y="7267"/>
                </a:cubicBezTo>
                <a:cubicBezTo>
                  <a:pt x="8529" y="7267"/>
                  <a:pt x="8529" y="7671"/>
                  <a:pt x="8529" y="7671"/>
                </a:cubicBezTo>
                <a:cubicBezTo>
                  <a:pt x="8529" y="8882"/>
                  <a:pt x="8529" y="12112"/>
                  <a:pt x="8529" y="13727"/>
                </a:cubicBezTo>
                <a:cubicBezTo>
                  <a:pt x="8529" y="14332"/>
                  <a:pt x="8529" y="14736"/>
                  <a:pt x="8529" y="14736"/>
                </a:cubicBezTo>
                <a:cubicBezTo>
                  <a:pt x="8529" y="14736"/>
                  <a:pt x="7429" y="14736"/>
                  <a:pt x="7016" y="14736"/>
                </a:cubicBezTo>
                <a:cubicBezTo>
                  <a:pt x="6603" y="14736"/>
                  <a:pt x="7016" y="15342"/>
                  <a:pt x="7016" y="15342"/>
                </a:cubicBezTo>
                <a:cubicBezTo>
                  <a:pt x="10456" y="20388"/>
                  <a:pt x="10456" y="20388"/>
                  <a:pt x="10456" y="20388"/>
                </a:cubicBezTo>
                <a:cubicBezTo>
                  <a:pt x="5228" y="20388"/>
                  <a:pt x="5228" y="20388"/>
                  <a:pt x="5228" y="20388"/>
                </a:cubicBezTo>
                <a:cubicBezTo>
                  <a:pt x="3164" y="20388"/>
                  <a:pt x="1513" y="17966"/>
                  <a:pt x="1513" y="15140"/>
                </a:cubicBezTo>
                <a:cubicBezTo>
                  <a:pt x="1513" y="12717"/>
                  <a:pt x="2614" y="10900"/>
                  <a:pt x="3989" y="10093"/>
                </a:cubicBezTo>
                <a:cubicBezTo>
                  <a:pt x="3852" y="9689"/>
                  <a:pt x="3852" y="9285"/>
                  <a:pt x="3852" y="8882"/>
                </a:cubicBezTo>
                <a:cubicBezTo>
                  <a:pt x="3852" y="6459"/>
                  <a:pt x="5090" y="4037"/>
                  <a:pt x="7016" y="3431"/>
                </a:cubicBezTo>
                <a:cubicBezTo>
                  <a:pt x="9080" y="3229"/>
                  <a:pt x="10318" y="6056"/>
                  <a:pt x="10318" y="6056"/>
                </a:cubicBezTo>
                <a:cubicBezTo>
                  <a:pt x="10318" y="6056"/>
                  <a:pt x="10593" y="2220"/>
                  <a:pt x="13482" y="2220"/>
                </a:cubicBezTo>
                <a:cubicBezTo>
                  <a:pt x="15821" y="2220"/>
                  <a:pt x="17610" y="5046"/>
                  <a:pt x="17610" y="8478"/>
                </a:cubicBezTo>
                <a:cubicBezTo>
                  <a:pt x="17610" y="9084"/>
                  <a:pt x="17610" y="9689"/>
                  <a:pt x="17472" y="10093"/>
                </a:cubicBezTo>
                <a:cubicBezTo>
                  <a:pt x="18985" y="10699"/>
                  <a:pt x="20224" y="12717"/>
                  <a:pt x="20224" y="15140"/>
                </a:cubicBezTo>
                <a:cubicBezTo>
                  <a:pt x="20224" y="17966"/>
                  <a:pt x="18573" y="20388"/>
                  <a:pt x="16509" y="203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22854" tIns="22854" rIns="22854" bIns="22854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9" name="Freeform 275"/>
          <p:cNvSpPr>
            <a:spLocks noEditPoints="1"/>
          </p:cNvSpPr>
          <p:nvPr/>
        </p:nvSpPr>
        <p:spPr bwMode="auto">
          <a:xfrm>
            <a:off x="4996815" y="2129155"/>
            <a:ext cx="396875" cy="429260"/>
          </a:xfrm>
          <a:custGeom>
            <a:avLst/>
            <a:gdLst>
              <a:gd name="T0" fmla="*/ 2147483647 w 79"/>
              <a:gd name="T1" fmla="*/ 2147483647 h 78"/>
              <a:gd name="T2" fmla="*/ 2147483647 w 79"/>
              <a:gd name="T3" fmla="*/ 2147483647 h 78"/>
              <a:gd name="T4" fmla="*/ 2147483647 w 79"/>
              <a:gd name="T5" fmla="*/ 2147483647 h 78"/>
              <a:gd name="T6" fmla="*/ 2147483647 w 79"/>
              <a:gd name="T7" fmla="*/ 2147483647 h 78"/>
              <a:gd name="T8" fmla="*/ 2147483647 w 79"/>
              <a:gd name="T9" fmla="*/ 2147483647 h 78"/>
              <a:gd name="T10" fmla="*/ 2147483647 w 79"/>
              <a:gd name="T11" fmla="*/ 2147483647 h 78"/>
              <a:gd name="T12" fmla="*/ 2147483647 w 79"/>
              <a:gd name="T13" fmla="*/ 2147483647 h 78"/>
              <a:gd name="T14" fmla="*/ 2147483647 w 79"/>
              <a:gd name="T15" fmla="*/ 2147483647 h 78"/>
              <a:gd name="T16" fmla="*/ 2147483647 w 79"/>
              <a:gd name="T17" fmla="*/ 0 h 78"/>
              <a:gd name="T18" fmla="*/ 2147483647 w 79"/>
              <a:gd name="T19" fmla="*/ 0 h 78"/>
              <a:gd name="T20" fmla="*/ 0 w 79"/>
              <a:gd name="T21" fmla="*/ 2147483647 h 78"/>
              <a:gd name="T22" fmla="*/ 0 w 79"/>
              <a:gd name="T23" fmla="*/ 2147483647 h 78"/>
              <a:gd name="T24" fmla="*/ 2147483647 w 79"/>
              <a:gd name="T25" fmla="*/ 2147483647 h 78"/>
              <a:gd name="T26" fmla="*/ 2147483647 w 79"/>
              <a:gd name="T27" fmla="*/ 2147483647 h 78"/>
              <a:gd name="T28" fmla="*/ 2147483647 w 79"/>
              <a:gd name="T29" fmla="*/ 2147483647 h 78"/>
              <a:gd name="T30" fmla="*/ 2147483647 w 79"/>
              <a:gd name="T31" fmla="*/ 2147483647 h 78"/>
              <a:gd name="T32" fmla="*/ 2147483647 w 79"/>
              <a:gd name="T33" fmla="*/ 2147483647 h 78"/>
              <a:gd name="T34" fmla="*/ 2147483647 w 79"/>
              <a:gd name="T35" fmla="*/ 2147483647 h 78"/>
              <a:gd name="T36" fmla="*/ 2147483647 w 79"/>
              <a:gd name="T37" fmla="*/ 2147483647 h 78"/>
              <a:gd name="T38" fmla="*/ 2147483647 w 79"/>
              <a:gd name="T39" fmla="*/ 2147483647 h 78"/>
              <a:gd name="T40" fmla="*/ 2147483647 w 79"/>
              <a:gd name="T41" fmla="*/ 2147483647 h 78"/>
              <a:gd name="T42" fmla="*/ 2147483647 w 79"/>
              <a:gd name="T43" fmla="*/ 2147483647 h 78"/>
              <a:gd name="T44" fmla="*/ 2147483647 w 79"/>
              <a:gd name="T45" fmla="*/ 2147483647 h 78"/>
              <a:gd name="T46" fmla="*/ 2147483647 w 79"/>
              <a:gd name="T47" fmla="*/ 2147483647 h 78"/>
              <a:gd name="T48" fmla="*/ 2147483647 w 79"/>
              <a:gd name="T49" fmla="*/ 2147483647 h 78"/>
              <a:gd name="T50" fmla="*/ 2147483647 w 79"/>
              <a:gd name="T51" fmla="*/ 2147483647 h 78"/>
              <a:gd name="T52" fmla="*/ 2147483647 w 79"/>
              <a:gd name="T53" fmla="*/ 2147483647 h 78"/>
              <a:gd name="T54" fmla="*/ 2147483647 w 79"/>
              <a:gd name="T55" fmla="*/ 2147483647 h 78"/>
              <a:gd name="T56" fmla="*/ 2147483647 w 79"/>
              <a:gd name="T57" fmla="*/ 2147483647 h 78"/>
              <a:gd name="T58" fmla="*/ 2147483647 w 79"/>
              <a:gd name="T59" fmla="*/ 2147483647 h 78"/>
              <a:gd name="T60" fmla="*/ 2147483647 w 79"/>
              <a:gd name="T61" fmla="*/ 2147483647 h 78"/>
              <a:gd name="T62" fmla="*/ 2147483647 w 79"/>
              <a:gd name="T63" fmla="*/ 2147483647 h 78"/>
              <a:gd name="T64" fmla="*/ 2147483647 w 79"/>
              <a:gd name="T65" fmla="*/ 2147483647 h 78"/>
              <a:gd name="T66" fmla="*/ 2147483647 w 79"/>
              <a:gd name="T67" fmla="*/ 2147483647 h 78"/>
              <a:gd name="T68" fmla="*/ 2147483647 w 79"/>
              <a:gd name="T69" fmla="*/ 2147483647 h 78"/>
              <a:gd name="T70" fmla="*/ 2147483647 w 79"/>
              <a:gd name="T71" fmla="*/ 2147483647 h 78"/>
              <a:gd name="T72" fmla="*/ 2147483647 w 79"/>
              <a:gd name="T73" fmla="*/ 2147483647 h 78"/>
              <a:gd name="T74" fmla="*/ 2147483647 w 79"/>
              <a:gd name="T75" fmla="*/ 2147483647 h 78"/>
              <a:gd name="T76" fmla="*/ 2147483647 w 79"/>
              <a:gd name="T77" fmla="*/ 2147483647 h 78"/>
              <a:gd name="T78" fmla="*/ 2147483647 w 79"/>
              <a:gd name="T79" fmla="*/ 2147483647 h 78"/>
              <a:gd name="T80" fmla="*/ 2147483647 w 79"/>
              <a:gd name="T81" fmla="*/ 2147483647 h 78"/>
              <a:gd name="T82" fmla="*/ 2147483647 w 79"/>
              <a:gd name="T83" fmla="*/ 2147483647 h 78"/>
              <a:gd name="T84" fmla="*/ 2147483647 w 79"/>
              <a:gd name="T85" fmla="*/ 2147483647 h 78"/>
              <a:gd name="T86" fmla="*/ 2147483647 w 79"/>
              <a:gd name="T87" fmla="*/ 2147483647 h 78"/>
              <a:gd name="T88" fmla="*/ 2147483647 w 79"/>
              <a:gd name="T89" fmla="*/ 2147483647 h 78"/>
              <a:gd name="T90" fmla="*/ 2147483647 w 79"/>
              <a:gd name="T91" fmla="*/ 2147483647 h 78"/>
              <a:gd name="T92" fmla="*/ 2147483647 w 79"/>
              <a:gd name="T93" fmla="*/ 2147483647 h 78"/>
              <a:gd name="T94" fmla="*/ 2147483647 w 79"/>
              <a:gd name="T95" fmla="*/ 2147483647 h 78"/>
              <a:gd name="T96" fmla="*/ 2147483647 w 79"/>
              <a:gd name="T97" fmla="*/ 2147483647 h 78"/>
              <a:gd name="T98" fmla="*/ 2147483647 w 79"/>
              <a:gd name="T99" fmla="*/ 2147483647 h 78"/>
              <a:gd name="T100" fmla="*/ 2147483647 w 79"/>
              <a:gd name="T101" fmla="*/ 2147483647 h 78"/>
              <a:gd name="T102" fmla="*/ 2147483647 w 79"/>
              <a:gd name="T103" fmla="*/ 2147483647 h 78"/>
              <a:gd name="T104" fmla="*/ 2147483647 w 79"/>
              <a:gd name="T105" fmla="*/ 2147483647 h 78"/>
              <a:gd name="T106" fmla="*/ 2147483647 w 79"/>
              <a:gd name="T107" fmla="*/ 2147483647 h 78"/>
              <a:gd name="T108" fmla="*/ 2147483647 w 79"/>
              <a:gd name="T109" fmla="*/ 2147483647 h 78"/>
              <a:gd name="T110" fmla="*/ 2147483647 w 79"/>
              <a:gd name="T111" fmla="*/ 2147483647 h 78"/>
              <a:gd name="T112" fmla="*/ 2147483647 w 79"/>
              <a:gd name="T113" fmla="*/ 2147483647 h 78"/>
              <a:gd name="T114" fmla="*/ 2147483647 w 79"/>
              <a:gd name="T115" fmla="*/ 2147483647 h 78"/>
              <a:gd name="T116" fmla="*/ 2147483647 w 79"/>
              <a:gd name="T117" fmla="*/ 2147483647 h 78"/>
              <a:gd name="T118" fmla="*/ 2147483647 w 79"/>
              <a:gd name="T119" fmla="*/ 2147483647 h 78"/>
              <a:gd name="T120" fmla="*/ 2147483647 w 79"/>
              <a:gd name="T121" fmla="*/ 2147483647 h 78"/>
              <a:gd name="T122" fmla="*/ 2147483647 w 79"/>
              <a:gd name="T123" fmla="*/ 2147483647 h 78"/>
              <a:gd name="T124" fmla="*/ 2147483647 w 79"/>
              <a:gd name="T125" fmla="*/ 2147483647 h 7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9" h="78">
                <a:moveTo>
                  <a:pt x="78" y="46"/>
                </a:moveTo>
                <a:cubicBezTo>
                  <a:pt x="76" y="40"/>
                  <a:pt x="72" y="34"/>
                  <a:pt x="68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2"/>
                  <a:pt x="50" y="0"/>
                  <a:pt x="47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6"/>
                  <a:pt x="2" y="78"/>
                  <a:pt x="5" y="78"/>
                </a:cubicBezTo>
                <a:cubicBezTo>
                  <a:pt x="47" y="78"/>
                  <a:pt x="47" y="78"/>
                  <a:pt x="47" y="78"/>
                </a:cubicBezTo>
                <a:cubicBezTo>
                  <a:pt x="50" y="78"/>
                  <a:pt x="52" y="76"/>
                  <a:pt x="52" y="73"/>
                </a:cubicBezTo>
                <a:cubicBezTo>
                  <a:pt x="52" y="46"/>
                  <a:pt x="52" y="46"/>
                  <a:pt x="52" y="46"/>
                </a:cubicBezTo>
                <a:cubicBezTo>
                  <a:pt x="53" y="46"/>
                  <a:pt x="53" y="47"/>
                  <a:pt x="53" y="47"/>
                </a:cubicBezTo>
                <a:cubicBezTo>
                  <a:pt x="54" y="50"/>
                  <a:pt x="55" y="55"/>
                  <a:pt x="55" y="59"/>
                </a:cubicBezTo>
                <a:cubicBezTo>
                  <a:pt x="56" y="64"/>
                  <a:pt x="57" y="69"/>
                  <a:pt x="61" y="72"/>
                </a:cubicBezTo>
                <a:cubicBezTo>
                  <a:pt x="63" y="74"/>
                  <a:pt x="66" y="76"/>
                  <a:pt x="68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71" y="76"/>
                  <a:pt x="72" y="75"/>
                  <a:pt x="74" y="73"/>
                </a:cubicBezTo>
                <a:cubicBezTo>
                  <a:pt x="78" y="69"/>
                  <a:pt x="79" y="61"/>
                  <a:pt x="79" y="55"/>
                </a:cubicBezTo>
                <a:cubicBezTo>
                  <a:pt x="79" y="51"/>
                  <a:pt x="79" y="48"/>
                  <a:pt x="78" y="46"/>
                </a:cubicBezTo>
                <a:close/>
                <a:moveTo>
                  <a:pt x="44" y="30"/>
                </a:moveTo>
                <a:cubicBezTo>
                  <a:pt x="44" y="32"/>
                  <a:pt x="42" y="35"/>
                  <a:pt x="39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0" y="35"/>
                  <a:pt x="8" y="32"/>
                  <a:pt x="8" y="3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0"/>
                  <a:pt x="10" y="8"/>
                  <a:pt x="1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2" y="8"/>
                  <a:pt x="44" y="10"/>
                  <a:pt x="44" y="13"/>
                </a:cubicBezTo>
                <a:lnTo>
                  <a:pt x="44" y="30"/>
                </a:lnTo>
                <a:close/>
                <a:moveTo>
                  <a:pt x="65" y="29"/>
                </a:move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30"/>
                </a:cubicBezTo>
                <a:cubicBezTo>
                  <a:pt x="65" y="30"/>
                  <a:pt x="65" y="31"/>
                  <a:pt x="64" y="31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1"/>
                  <a:pt x="61" y="30"/>
                  <a:pt x="60" y="29"/>
                </a:cubicBezTo>
                <a:cubicBezTo>
                  <a:pt x="59" y="28"/>
                  <a:pt x="58" y="26"/>
                  <a:pt x="58" y="24"/>
                </a:cubicBezTo>
                <a:cubicBezTo>
                  <a:pt x="58" y="24"/>
                  <a:pt x="58" y="23"/>
                  <a:pt x="58" y="22"/>
                </a:cubicBezTo>
                <a:lnTo>
                  <a:pt x="65" y="29"/>
                </a:lnTo>
                <a:close/>
                <a:moveTo>
                  <a:pt x="73" y="67"/>
                </a:moveTo>
                <a:cubicBezTo>
                  <a:pt x="73" y="68"/>
                  <a:pt x="72" y="70"/>
                  <a:pt x="71" y="70"/>
                </a:cubicBezTo>
                <a:cubicBezTo>
                  <a:pt x="70" y="71"/>
                  <a:pt x="69" y="72"/>
                  <a:pt x="68" y="72"/>
                </a:cubicBezTo>
                <a:cubicBezTo>
                  <a:pt x="67" y="72"/>
                  <a:pt x="65" y="71"/>
                  <a:pt x="63" y="69"/>
                </a:cubicBezTo>
                <a:cubicBezTo>
                  <a:pt x="62" y="68"/>
                  <a:pt x="61" y="66"/>
                  <a:pt x="60" y="63"/>
                </a:cubicBezTo>
                <a:cubicBezTo>
                  <a:pt x="59" y="59"/>
                  <a:pt x="59" y="54"/>
                  <a:pt x="58" y="50"/>
                </a:cubicBezTo>
                <a:cubicBezTo>
                  <a:pt x="58" y="48"/>
                  <a:pt x="57" y="45"/>
                  <a:pt x="56" y="44"/>
                </a:cubicBezTo>
                <a:cubicBezTo>
                  <a:pt x="55" y="43"/>
                  <a:pt x="54" y="42"/>
                  <a:pt x="52" y="41"/>
                </a:cubicBezTo>
                <a:cubicBezTo>
                  <a:pt x="52" y="17"/>
                  <a:pt x="52" y="17"/>
                  <a:pt x="52" y="17"/>
                </a:cubicBezTo>
                <a:cubicBezTo>
                  <a:pt x="55" y="19"/>
                  <a:pt x="55" y="19"/>
                  <a:pt x="55" y="19"/>
                </a:cubicBezTo>
                <a:cubicBezTo>
                  <a:pt x="55" y="20"/>
                  <a:pt x="55" y="20"/>
                  <a:pt x="55" y="21"/>
                </a:cubicBezTo>
                <a:cubicBezTo>
                  <a:pt x="55" y="21"/>
                  <a:pt x="55" y="22"/>
                  <a:pt x="55" y="22"/>
                </a:cubicBezTo>
                <a:cubicBezTo>
                  <a:pt x="55" y="23"/>
                  <a:pt x="55" y="24"/>
                  <a:pt x="55" y="25"/>
                </a:cubicBezTo>
                <a:cubicBezTo>
                  <a:pt x="56" y="27"/>
                  <a:pt x="56" y="29"/>
                  <a:pt x="58" y="31"/>
                </a:cubicBezTo>
                <a:cubicBezTo>
                  <a:pt x="59" y="33"/>
                  <a:pt x="61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5" y="34"/>
                  <a:pt x="66" y="34"/>
                  <a:pt x="67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70" y="37"/>
                  <a:pt x="73" y="42"/>
                  <a:pt x="74" y="47"/>
                </a:cubicBezTo>
                <a:cubicBezTo>
                  <a:pt x="75" y="49"/>
                  <a:pt x="75" y="52"/>
                  <a:pt x="75" y="55"/>
                </a:cubicBezTo>
                <a:cubicBezTo>
                  <a:pt x="75" y="59"/>
                  <a:pt x="74" y="63"/>
                  <a:pt x="73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50" name="Freeform 284"/>
          <p:cNvSpPr>
            <a:spLocks noEditPoints="1"/>
          </p:cNvSpPr>
          <p:nvPr/>
        </p:nvSpPr>
        <p:spPr bwMode="auto">
          <a:xfrm>
            <a:off x="6642735" y="2198370"/>
            <a:ext cx="389890" cy="360045"/>
          </a:xfrm>
          <a:custGeom>
            <a:avLst/>
            <a:gdLst>
              <a:gd name="T0" fmla="*/ 2147483647 w 85"/>
              <a:gd name="T1" fmla="*/ 0 h 63"/>
              <a:gd name="T2" fmla="*/ 0 w 85"/>
              <a:gd name="T3" fmla="*/ 2147483647 h 63"/>
              <a:gd name="T4" fmla="*/ 2147483647 w 85"/>
              <a:gd name="T5" fmla="*/ 2147483647 h 63"/>
              <a:gd name="T6" fmla="*/ 2147483647 w 85"/>
              <a:gd name="T7" fmla="*/ 2147483647 h 63"/>
              <a:gd name="T8" fmla="*/ 2147483647 w 85"/>
              <a:gd name="T9" fmla="*/ 2147483647 h 63"/>
              <a:gd name="T10" fmla="*/ 2147483647 w 85"/>
              <a:gd name="T11" fmla="*/ 2147483647 h 63"/>
              <a:gd name="T12" fmla="*/ 2147483647 w 85"/>
              <a:gd name="T13" fmla="*/ 2147483647 h 63"/>
              <a:gd name="T14" fmla="*/ 2147483647 w 85"/>
              <a:gd name="T15" fmla="*/ 2147483647 h 63"/>
              <a:gd name="T16" fmla="*/ 2147483647 w 85"/>
              <a:gd name="T17" fmla="*/ 2147483647 h 63"/>
              <a:gd name="T18" fmla="*/ 2147483647 w 85"/>
              <a:gd name="T19" fmla="*/ 2147483647 h 63"/>
              <a:gd name="T20" fmla="*/ 2147483647 w 85"/>
              <a:gd name="T21" fmla="*/ 2147483647 h 63"/>
              <a:gd name="T22" fmla="*/ 2147483647 w 85"/>
              <a:gd name="T23" fmla="*/ 2147483647 h 63"/>
              <a:gd name="T24" fmla="*/ 2147483647 w 85"/>
              <a:gd name="T25" fmla="*/ 2147483647 h 63"/>
              <a:gd name="T26" fmla="*/ 2147483647 w 85"/>
              <a:gd name="T27" fmla="*/ 2147483647 h 63"/>
              <a:gd name="T28" fmla="*/ 2147483647 w 85"/>
              <a:gd name="T29" fmla="*/ 2147483647 h 63"/>
              <a:gd name="T30" fmla="*/ 2147483647 w 85"/>
              <a:gd name="T31" fmla="*/ 2147483647 h 63"/>
              <a:gd name="T32" fmla="*/ 2147483647 w 85"/>
              <a:gd name="T33" fmla="*/ 0 h 63"/>
              <a:gd name="T34" fmla="*/ 2147483647 w 85"/>
              <a:gd name="T35" fmla="*/ 2147483647 h 63"/>
              <a:gd name="T36" fmla="*/ 2147483647 w 85"/>
              <a:gd name="T37" fmla="*/ 2147483647 h 63"/>
              <a:gd name="T38" fmla="*/ 2147483647 w 85"/>
              <a:gd name="T39" fmla="*/ 2147483647 h 63"/>
              <a:gd name="T40" fmla="*/ 2147483647 w 85"/>
              <a:gd name="T41" fmla="*/ 2147483647 h 63"/>
              <a:gd name="T42" fmla="*/ 2147483647 w 85"/>
              <a:gd name="T43" fmla="*/ 2147483647 h 63"/>
              <a:gd name="T44" fmla="*/ 2147483647 w 85"/>
              <a:gd name="T45" fmla="*/ 2147483647 h 63"/>
              <a:gd name="T46" fmla="*/ 2147483647 w 85"/>
              <a:gd name="T47" fmla="*/ 2147483647 h 63"/>
              <a:gd name="T48" fmla="*/ 2147483647 w 85"/>
              <a:gd name="T49" fmla="*/ 2147483647 h 63"/>
              <a:gd name="T50" fmla="*/ 2147483647 w 85"/>
              <a:gd name="T51" fmla="*/ 2147483647 h 63"/>
              <a:gd name="T52" fmla="*/ 2147483647 w 85"/>
              <a:gd name="T53" fmla="*/ 2147483647 h 63"/>
              <a:gd name="T54" fmla="*/ 2147483647 w 85"/>
              <a:gd name="T55" fmla="*/ 2147483647 h 63"/>
              <a:gd name="T56" fmla="*/ 2147483647 w 85"/>
              <a:gd name="T57" fmla="*/ 2147483647 h 63"/>
              <a:gd name="T58" fmla="*/ 2147483647 w 85"/>
              <a:gd name="T59" fmla="*/ 2147483647 h 63"/>
              <a:gd name="T60" fmla="*/ 2147483647 w 85"/>
              <a:gd name="T61" fmla="*/ 2147483647 h 63"/>
              <a:gd name="T62" fmla="*/ 2147483647 w 85"/>
              <a:gd name="T63" fmla="*/ 2147483647 h 63"/>
              <a:gd name="T64" fmla="*/ 2147483647 w 85"/>
              <a:gd name="T65" fmla="*/ 2147483647 h 63"/>
              <a:gd name="T66" fmla="*/ 2147483647 w 85"/>
              <a:gd name="T67" fmla="*/ 2147483647 h 63"/>
              <a:gd name="T68" fmla="*/ 2147483647 w 85"/>
              <a:gd name="T69" fmla="*/ 2147483647 h 63"/>
              <a:gd name="T70" fmla="*/ 2147483647 w 85"/>
              <a:gd name="T71" fmla="*/ 2147483647 h 63"/>
              <a:gd name="T72" fmla="*/ 2147483647 w 85"/>
              <a:gd name="T73" fmla="*/ 2147483647 h 63"/>
              <a:gd name="T74" fmla="*/ 2147483647 w 85"/>
              <a:gd name="T75" fmla="*/ 2147483647 h 63"/>
              <a:gd name="T76" fmla="*/ 2147483647 w 85"/>
              <a:gd name="T77" fmla="*/ 2147483647 h 63"/>
              <a:gd name="T78" fmla="*/ 2147483647 w 85"/>
              <a:gd name="T79" fmla="*/ 2147483647 h 63"/>
              <a:gd name="T80" fmla="*/ 2147483647 w 85"/>
              <a:gd name="T81" fmla="*/ 2147483647 h 63"/>
              <a:gd name="T82" fmla="*/ 2147483647 w 85"/>
              <a:gd name="T83" fmla="*/ 2147483647 h 63"/>
              <a:gd name="T84" fmla="*/ 2147483647 w 85"/>
              <a:gd name="T85" fmla="*/ 2147483647 h 63"/>
              <a:gd name="T86" fmla="*/ 2147483647 w 85"/>
              <a:gd name="T87" fmla="*/ 2147483647 h 63"/>
              <a:gd name="T88" fmla="*/ 2147483647 w 85"/>
              <a:gd name="T89" fmla="*/ 2147483647 h 63"/>
              <a:gd name="T90" fmla="*/ 2147483647 w 85"/>
              <a:gd name="T91" fmla="*/ 2147483647 h 63"/>
              <a:gd name="T92" fmla="*/ 2147483647 w 85"/>
              <a:gd name="T93" fmla="*/ 2147483647 h 63"/>
              <a:gd name="T94" fmla="*/ 2147483647 w 85"/>
              <a:gd name="T95" fmla="*/ 2147483647 h 6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140" name="矩形 6"/>
          <p:cNvSpPr>
            <a:spLocks noChangeArrowheads="1"/>
          </p:cNvSpPr>
          <p:nvPr/>
        </p:nvSpPr>
        <p:spPr bwMode="auto">
          <a:xfrm>
            <a:off x="1139825" y="1002030"/>
            <a:ext cx="9614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0590"/>
            <a:r>
              <a:rPr lang="en-US" altLang="zh-CN" sz="2400" b="1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    </a:t>
            </a:r>
            <a:r>
              <a:rPr lang="zh-CN" altLang="en-US" sz="24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总目标：将学校</a:t>
            </a:r>
            <a:r>
              <a:rPr lang="zh-CN" altLang="en-US" sz="2400" b="1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打造</a:t>
            </a:r>
            <a:r>
              <a:rPr lang="zh-CN" altLang="en-US" sz="24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成为职业教育</a:t>
            </a:r>
            <a:r>
              <a:rPr lang="zh-CN" altLang="en-US" sz="2400" b="1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信息化建设标杆</a:t>
            </a:r>
            <a:r>
              <a:rPr lang="zh-CN" altLang="zh-CN" sz="2400" b="1" dirty="0" smtClean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！</a:t>
            </a:r>
            <a:endParaRPr lang="zh-CN" altLang="zh-CN" sz="2400" b="1" dirty="0" smtClean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Calibri" panose="020F0502020204030204" charset="0"/>
            </a:endParaRPr>
          </a:p>
        </p:txBody>
      </p:sp>
      <p:sp>
        <p:nvSpPr>
          <p:cNvPr id="23" name="TextBox 41"/>
          <p:cNvSpPr txBox="1"/>
          <p:nvPr/>
        </p:nvSpPr>
        <p:spPr bwMode="auto">
          <a:xfrm>
            <a:off x="791683" y="296809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lstStyle/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平安校园</a:t>
            </a:r>
            <a:endParaRPr lang="zh-CN" altLang="en-US" b="1" kern="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grpSp>
        <p:nvGrpSpPr>
          <p:cNvPr id="87" name="Group 73"/>
          <p:cNvGrpSpPr/>
          <p:nvPr/>
        </p:nvGrpSpPr>
        <p:grpSpPr>
          <a:xfrm>
            <a:off x="6976745" y="4206240"/>
            <a:ext cx="327660" cy="319405"/>
            <a:chOff x="1528705" y="2521911"/>
            <a:chExt cx="479425" cy="479426"/>
          </a:xfrm>
          <a:effectLst/>
        </p:grpSpPr>
        <p:sp>
          <p:nvSpPr>
            <p:cNvPr id="88" name="Freeform 74"/>
            <p:cNvSpPr/>
            <p:nvPr/>
          </p:nvSpPr>
          <p:spPr bwMode="auto">
            <a:xfrm>
              <a:off x="1528705" y="2571124"/>
              <a:ext cx="479425" cy="430213"/>
            </a:xfrm>
            <a:custGeom>
              <a:avLst/>
              <a:gdLst>
                <a:gd name="T0" fmla="*/ 232 w 232"/>
                <a:gd name="T1" fmla="*/ 200 h 208"/>
                <a:gd name="T2" fmla="*/ 224 w 232"/>
                <a:gd name="T3" fmla="*/ 208 h 208"/>
                <a:gd name="T4" fmla="*/ 8 w 232"/>
                <a:gd name="T5" fmla="*/ 208 h 208"/>
                <a:gd name="T6" fmla="*/ 0 w 232"/>
                <a:gd name="T7" fmla="*/ 200 h 208"/>
                <a:gd name="T8" fmla="*/ 0 w 232"/>
                <a:gd name="T9" fmla="*/ 8 h 208"/>
                <a:gd name="T10" fmla="*/ 8 w 232"/>
                <a:gd name="T11" fmla="*/ 0 h 208"/>
                <a:gd name="T12" fmla="*/ 224 w 232"/>
                <a:gd name="T13" fmla="*/ 0 h 208"/>
                <a:gd name="T14" fmla="*/ 232 w 232"/>
                <a:gd name="T15" fmla="*/ 8 h 208"/>
                <a:gd name="T16" fmla="*/ 232 w 232"/>
                <a:gd name="T17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8">
                  <a:moveTo>
                    <a:pt x="232" y="200"/>
                  </a:moveTo>
                  <a:cubicBezTo>
                    <a:pt x="232" y="204"/>
                    <a:pt x="228" y="208"/>
                    <a:pt x="224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200"/>
                  </a:lnTo>
                  <a:close/>
                </a:path>
              </a:pathLst>
            </a:cu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9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89" name="Line 50"/>
            <p:cNvSpPr>
              <a:spLocks noChangeShapeType="1"/>
            </p:cNvSpPr>
            <p:nvPr/>
          </p:nvSpPr>
          <p:spPr bwMode="auto">
            <a:xfrm>
              <a:off x="1685868" y="2521911"/>
              <a:ext cx="0" cy="82550"/>
            </a:xfrm>
            <a:prstGeom prst="line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9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0" name="Line 51"/>
            <p:cNvSpPr>
              <a:spLocks noChangeShapeType="1"/>
            </p:cNvSpPr>
            <p:nvPr/>
          </p:nvSpPr>
          <p:spPr bwMode="auto">
            <a:xfrm>
              <a:off x="1850968" y="2521911"/>
              <a:ext cx="0" cy="82550"/>
            </a:xfrm>
            <a:prstGeom prst="line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9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1" name="Rectangle 77"/>
            <p:cNvSpPr>
              <a:spLocks noChangeArrowheads="1"/>
            </p:cNvSpPr>
            <p:nvPr/>
          </p:nvSpPr>
          <p:spPr bwMode="auto">
            <a:xfrm>
              <a:off x="1627130" y="2710824"/>
              <a:ext cx="33338" cy="33338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9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2" name="Rectangle 78"/>
            <p:cNvSpPr>
              <a:spLocks noChangeArrowheads="1"/>
            </p:cNvSpPr>
            <p:nvPr/>
          </p:nvSpPr>
          <p:spPr bwMode="auto">
            <a:xfrm>
              <a:off x="1752543" y="2710824"/>
              <a:ext cx="31750" cy="33338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9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3" name="Rectangle 79"/>
            <p:cNvSpPr>
              <a:spLocks noChangeArrowheads="1"/>
            </p:cNvSpPr>
            <p:nvPr/>
          </p:nvSpPr>
          <p:spPr bwMode="auto">
            <a:xfrm>
              <a:off x="1876368" y="2710824"/>
              <a:ext cx="33338" cy="33338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9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4" name="Rectangle 80"/>
            <p:cNvSpPr>
              <a:spLocks noChangeArrowheads="1"/>
            </p:cNvSpPr>
            <p:nvPr/>
          </p:nvSpPr>
          <p:spPr bwMode="auto">
            <a:xfrm>
              <a:off x="1627130" y="2836236"/>
              <a:ext cx="33338" cy="31750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9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5" name="Rectangle 81"/>
            <p:cNvSpPr>
              <a:spLocks noChangeArrowheads="1"/>
            </p:cNvSpPr>
            <p:nvPr/>
          </p:nvSpPr>
          <p:spPr bwMode="auto">
            <a:xfrm>
              <a:off x="1752543" y="2836236"/>
              <a:ext cx="31750" cy="31750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9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96" name="Rectangle 82"/>
            <p:cNvSpPr>
              <a:spLocks noChangeArrowheads="1"/>
            </p:cNvSpPr>
            <p:nvPr/>
          </p:nvSpPr>
          <p:spPr bwMode="auto">
            <a:xfrm>
              <a:off x="1876368" y="2836236"/>
              <a:ext cx="33338" cy="31750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90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</p:grpSp>
      <p:sp>
        <p:nvSpPr>
          <p:cNvPr id="173" name="MH_SubTitle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1466850" y="4808855"/>
            <a:ext cx="5361940" cy="50038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/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便捷高效的校园管理</a:t>
            </a:r>
            <a:r>
              <a:rPr lang="zh-CN" altLang="en-US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，校园用户全</a:t>
            </a:r>
            <a:r>
              <a:rPr lang="zh-CN" altLang="en-US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覆盖</a:t>
            </a:r>
            <a:endParaRPr lang="zh-CN" altLang="en-US" sz="1600" dirty="0">
              <a:solidFill>
                <a:prstClr val="black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5919" name="Freeform 79"/>
          <p:cNvSpPr>
            <a:spLocks noEditPoints="1"/>
          </p:cNvSpPr>
          <p:nvPr/>
        </p:nvSpPr>
        <p:spPr bwMode="auto">
          <a:xfrm flipH="1">
            <a:off x="6945630" y="5690235"/>
            <a:ext cx="390525" cy="323850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lvl="0" algn="l"/>
            <a:endParaRPr sz="1500">
              <a:solidFill>
                <a:srgbClr val="0E0E0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Lato" panose="020F0502020204030203"/>
              <a:sym typeface="+mn-ea"/>
            </a:endParaRPr>
          </a:p>
        </p:txBody>
      </p:sp>
      <p:sp>
        <p:nvSpPr>
          <p:cNvPr id="35920" name="Freeform 80"/>
          <p:cNvSpPr>
            <a:spLocks noEditPoints="1"/>
          </p:cNvSpPr>
          <p:nvPr/>
        </p:nvSpPr>
        <p:spPr bwMode="auto">
          <a:xfrm flipH="1">
            <a:off x="6941820" y="4878705"/>
            <a:ext cx="398145" cy="365125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lvl="0" algn="l"/>
            <a:endParaRPr sz="1500">
              <a:solidFill>
                <a:srgbClr val="0E0E0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Lato" panose="020F0502020204030203"/>
              <a:sym typeface="+mn-ea"/>
            </a:endParaRPr>
          </a:p>
        </p:txBody>
      </p:sp>
      <p:sp>
        <p:nvSpPr>
          <p:cNvPr id="5" name="Shape 594"/>
          <p:cNvSpPr/>
          <p:nvPr/>
        </p:nvSpPr>
        <p:spPr>
          <a:xfrm>
            <a:off x="862965" y="5690235"/>
            <a:ext cx="384175" cy="3600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 sz="1500">
              <a:solidFill>
                <a:srgbClr val="0E0E0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12" name="Shape 596"/>
          <p:cNvSpPr/>
          <p:nvPr/>
        </p:nvSpPr>
        <p:spPr bwMode="auto">
          <a:xfrm>
            <a:off x="1466850" y="2186305"/>
            <a:ext cx="333375" cy="3721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688" y="66391"/>
                </a:moveTo>
                <a:lnTo>
                  <a:pt x="72566" y="78022"/>
                </a:lnTo>
                <a:lnTo>
                  <a:pt x="63138" y="71111"/>
                </a:lnTo>
                <a:lnTo>
                  <a:pt x="59916" y="68748"/>
                </a:lnTo>
                <a:lnTo>
                  <a:pt x="56694" y="71111"/>
                </a:lnTo>
                <a:lnTo>
                  <a:pt x="47266" y="78022"/>
                </a:lnTo>
                <a:lnTo>
                  <a:pt x="51144" y="66391"/>
                </a:lnTo>
                <a:lnTo>
                  <a:pt x="52366" y="62727"/>
                </a:lnTo>
                <a:lnTo>
                  <a:pt x="49316" y="60358"/>
                </a:lnTo>
                <a:lnTo>
                  <a:pt x="41727" y="54453"/>
                </a:lnTo>
                <a:lnTo>
                  <a:pt x="54388" y="54453"/>
                </a:lnTo>
                <a:lnTo>
                  <a:pt x="55722" y="50928"/>
                </a:lnTo>
                <a:lnTo>
                  <a:pt x="59916" y="39820"/>
                </a:lnTo>
                <a:lnTo>
                  <a:pt x="64111" y="50928"/>
                </a:lnTo>
                <a:lnTo>
                  <a:pt x="65438" y="54453"/>
                </a:lnTo>
                <a:lnTo>
                  <a:pt x="78105" y="54453"/>
                </a:lnTo>
                <a:lnTo>
                  <a:pt x="70511" y="60358"/>
                </a:lnTo>
                <a:lnTo>
                  <a:pt x="67466" y="62727"/>
                </a:lnTo>
                <a:cubicBezTo>
                  <a:pt x="67466" y="62727"/>
                  <a:pt x="68688" y="66391"/>
                  <a:pt x="68688" y="66391"/>
                </a:cubicBezTo>
                <a:close/>
                <a:moveTo>
                  <a:pt x="69211" y="48999"/>
                </a:moveTo>
                <a:lnTo>
                  <a:pt x="59916" y="24374"/>
                </a:lnTo>
                <a:lnTo>
                  <a:pt x="50616" y="48999"/>
                </a:lnTo>
                <a:lnTo>
                  <a:pt x="25827" y="48999"/>
                </a:lnTo>
                <a:lnTo>
                  <a:pt x="45972" y="64667"/>
                </a:lnTo>
                <a:lnTo>
                  <a:pt x="36672" y="92556"/>
                </a:lnTo>
                <a:lnTo>
                  <a:pt x="59916" y="75514"/>
                </a:lnTo>
                <a:lnTo>
                  <a:pt x="83161" y="92556"/>
                </a:lnTo>
                <a:lnTo>
                  <a:pt x="73861" y="64667"/>
                </a:lnTo>
                <a:lnTo>
                  <a:pt x="94005" y="48999"/>
                </a:lnTo>
                <a:cubicBezTo>
                  <a:pt x="94005" y="48999"/>
                  <a:pt x="69211" y="48999"/>
                  <a:pt x="69211" y="48999"/>
                </a:cubicBezTo>
                <a:close/>
                <a:moveTo>
                  <a:pt x="60000" y="114490"/>
                </a:moveTo>
                <a:cubicBezTo>
                  <a:pt x="54422" y="113316"/>
                  <a:pt x="5455" y="96737"/>
                  <a:pt x="5455" y="68181"/>
                </a:cubicBezTo>
                <a:cubicBezTo>
                  <a:pt x="5455" y="41527"/>
                  <a:pt x="12900" y="16229"/>
                  <a:pt x="15433" y="6555"/>
                </a:cubicBezTo>
                <a:cubicBezTo>
                  <a:pt x="22344" y="9557"/>
                  <a:pt x="40177" y="16362"/>
                  <a:pt x="60000" y="16362"/>
                </a:cubicBezTo>
                <a:cubicBezTo>
                  <a:pt x="79822" y="16362"/>
                  <a:pt x="97661" y="9557"/>
                  <a:pt x="104572" y="6555"/>
                </a:cubicBezTo>
                <a:cubicBezTo>
                  <a:pt x="107100" y="16223"/>
                  <a:pt x="114544" y="41510"/>
                  <a:pt x="114544" y="68181"/>
                </a:cubicBezTo>
                <a:cubicBezTo>
                  <a:pt x="114544" y="96703"/>
                  <a:pt x="65572" y="113316"/>
                  <a:pt x="60000" y="114490"/>
                </a:cubicBezTo>
                <a:moveTo>
                  <a:pt x="108988" y="1979"/>
                </a:moveTo>
                <a:cubicBezTo>
                  <a:pt x="108761" y="1200"/>
                  <a:pt x="108205" y="561"/>
                  <a:pt x="107461" y="233"/>
                </a:cubicBezTo>
                <a:cubicBezTo>
                  <a:pt x="106722" y="-94"/>
                  <a:pt x="105872" y="-72"/>
                  <a:pt x="105144" y="289"/>
                </a:cubicBezTo>
                <a:cubicBezTo>
                  <a:pt x="104933" y="394"/>
                  <a:pt x="83627" y="10908"/>
                  <a:pt x="60000" y="10908"/>
                </a:cubicBezTo>
                <a:cubicBezTo>
                  <a:pt x="36422" y="10908"/>
                  <a:pt x="15066" y="394"/>
                  <a:pt x="14855" y="289"/>
                </a:cubicBezTo>
                <a:cubicBezTo>
                  <a:pt x="14127" y="-72"/>
                  <a:pt x="13283" y="-94"/>
                  <a:pt x="12538" y="233"/>
                </a:cubicBezTo>
                <a:cubicBezTo>
                  <a:pt x="11800" y="561"/>
                  <a:pt x="11238" y="1200"/>
                  <a:pt x="11016" y="1979"/>
                </a:cubicBezTo>
                <a:cubicBezTo>
                  <a:pt x="10905" y="2368"/>
                  <a:pt x="0" y="35450"/>
                  <a:pt x="0" y="68181"/>
                </a:cubicBezTo>
                <a:cubicBezTo>
                  <a:pt x="0" y="102769"/>
                  <a:pt x="57061" y="119488"/>
                  <a:pt x="59488" y="119955"/>
                </a:cubicBezTo>
                <a:cubicBezTo>
                  <a:pt x="59661" y="119983"/>
                  <a:pt x="59833" y="120000"/>
                  <a:pt x="60000" y="120000"/>
                </a:cubicBezTo>
                <a:cubicBezTo>
                  <a:pt x="60172" y="120000"/>
                  <a:pt x="60344" y="119983"/>
                  <a:pt x="60511" y="119955"/>
                </a:cubicBezTo>
                <a:cubicBezTo>
                  <a:pt x="62938" y="119488"/>
                  <a:pt x="120000" y="102769"/>
                  <a:pt x="120000" y="68181"/>
                </a:cubicBezTo>
                <a:cubicBezTo>
                  <a:pt x="120000" y="35450"/>
                  <a:pt x="109094" y="2368"/>
                  <a:pt x="108988" y="1979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121920" tIns="60960" rIns="121920" bIns="60960" anchor="t" anchorCtr="0">
            <a:noAutofit/>
          </a:bodyPr>
          <a:lstStyle/>
          <a:p>
            <a:pPr lvl="0" algn="l"/>
            <a:endParaRPr lang="en-US" altLang="en-US" sz="3200">
              <a:latin typeface="方正黑体简体" panose="02000000000000000000" pitchFamily="2" charset="-122"/>
              <a:ea typeface="方正黑体简体" panose="02000000000000000000" pitchFamily="2" charset="-122"/>
              <a:sym typeface="Lato" panose="020F0502020204030203"/>
            </a:endParaRPr>
          </a:p>
        </p:txBody>
      </p:sp>
      <p:sp>
        <p:nvSpPr>
          <p:cNvPr id="161" name="Freeform 103"/>
          <p:cNvSpPr>
            <a:spLocks noEditPoints="1"/>
          </p:cNvSpPr>
          <p:nvPr/>
        </p:nvSpPr>
        <p:spPr bwMode="auto">
          <a:xfrm>
            <a:off x="964237" y="4878457"/>
            <a:ext cx="357187" cy="360362"/>
          </a:xfrm>
          <a:custGeom>
            <a:avLst/>
            <a:gdLst>
              <a:gd name="T0" fmla="*/ 120089 w 116"/>
              <a:gd name="T1" fmla="*/ 277202 h 117"/>
              <a:gd name="T2" fmla="*/ 86218 w 116"/>
              <a:gd name="T3" fmla="*/ 200201 h 117"/>
              <a:gd name="T4" fmla="*/ 141643 w 116"/>
              <a:gd name="T5" fmla="*/ 160161 h 117"/>
              <a:gd name="T6" fmla="*/ 193989 w 116"/>
              <a:gd name="T7" fmla="*/ 197121 h 117"/>
              <a:gd name="T8" fmla="*/ 166277 w 116"/>
              <a:gd name="T9" fmla="*/ 274122 h 117"/>
              <a:gd name="T10" fmla="*/ 169356 w 116"/>
              <a:gd name="T11" fmla="*/ 83160 h 117"/>
              <a:gd name="T12" fmla="*/ 141643 w 116"/>
              <a:gd name="T13" fmla="*/ 110881 h 117"/>
              <a:gd name="T14" fmla="*/ 101614 w 116"/>
              <a:gd name="T15" fmla="*/ 86240 h 117"/>
              <a:gd name="T16" fmla="*/ 76980 w 116"/>
              <a:gd name="T17" fmla="*/ 132441 h 117"/>
              <a:gd name="T18" fmla="*/ 15396 w 116"/>
              <a:gd name="T19" fmla="*/ 150921 h 117"/>
              <a:gd name="T20" fmla="*/ 33871 w 116"/>
              <a:gd name="T21" fmla="*/ 206361 h 117"/>
              <a:gd name="T22" fmla="*/ 3079 w 116"/>
              <a:gd name="T23" fmla="*/ 258721 h 117"/>
              <a:gd name="T24" fmla="*/ 55426 w 116"/>
              <a:gd name="T25" fmla="*/ 286442 h 117"/>
              <a:gd name="T26" fmla="*/ 70822 w 116"/>
              <a:gd name="T27" fmla="*/ 344962 h 117"/>
              <a:gd name="T28" fmla="*/ 123168 w 116"/>
              <a:gd name="T29" fmla="*/ 326482 h 117"/>
              <a:gd name="T30" fmla="*/ 163198 w 116"/>
              <a:gd name="T31" fmla="*/ 326482 h 117"/>
              <a:gd name="T32" fmla="*/ 218623 w 116"/>
              <a:gd name="T33" fmla="*/ 341882 h 117"/>
              <a:gd name="T34" fmla="*/ 230940 w 116"/>
              <a:gd name="T35" fmla="*/ 280282 h 117"/>
              <a:gd name="T36" fmla="*/ 280207 w 116"/>
              <a:gd name="T37" fmla="*/ 249481 h 117"/>
              <a:gd name="T38" fmla="*/ 246336 w 116"/>
              <a:gd name="T39" fmla="*/ 197121 h 117"/>
              <a:gd name="T40" fmla="*/ 258653 w 116"/>
              <a:gd name="T41" fmla="*/ 144761 h 117"/>
              <a:gd name="T42" fmla="*/ 200148 w 116"/>
              <a:gd name="T43" fmla="*/ 129361 h 117"/>
              <a:gd name="T44" fmla="*/ 169356 w 116"/>
              <a:gd name="T45" fmla="*/ 83160 h 117"/>
              <a:gd name="T46" fmla="*/ 286365 w 116"/>
              <a:gd name="T47" fmla="*/ 98561 h 117"/>
              <a:gd name="T48" fmla="*/ 258653 w 116"/>
              <a:gd name="T49" fmla="*/ 67760 h 117"/>
              <a:gd name="T50" fmla="*/ 289445 w 116"/>
              <a:gd name="T51" fmla="*/ 40040 h 117"/>
              <a:gd name="T52" fmla="*/ 307920 w 116"/>
              <a:gd name="T53" fmla="*/ 46200 h 117"/>
              <a:gd name="T54" fmla="*/ 307920 w 116"/>
              <a:gd name="T55" fmla="*/ 89320 h 117"/>
              <a:gd name="T56" fmla="*/ 277128 w 116"/>
              <a:gd name="T57" fmla="*/ 0 h 117"/>
              <a:gd name="T58" fmla="*/ 258653 w 116"/>
              <a:gd name="T59" fmla="*/ 24640 h 117"/>
              <a:gd name="T60" fmla="*/ 230940 w 116"/>
              <a:gd name="T61" fmla="*/ 24640 h 117"/>
              <a:gd name="T62" fmla="*/ 237098 w 116"/>
              <a:gd name="T63" fmla="*/ 55440 h 117"/>
              <a:gd name="T64" fmla="*/ 218623 w 116"/>
              <a:gd name="T65" fmla="*/ 77000 h 117"/>
              <a:gd name="T66" fmla="*/ 243257 w 116"/>
              <a:gd name="T67" fmla="*/ 95481 h 117"/>
              <a:gd name="T68" fmla="*/ 246336 w 116"/>
              <a:gd name="T69" fmla="*/ 123201 h 117"/>
              <a:gd name="T70" fmla="*/ 277128 w 116"/>
              <a:gd name="T71" fmla="*/ 120121 h 117"/>
              <a:gd name="T72" fmla="*/ 298682 w 116"/>
              <a:gd name="T73" fmla="*/ 138601 h 117"/>
              <a:gd name="T74" fmla="*/ 317157 w 116"/>
              <a:gd name="T75" fmla="*/ 113961 h 117"/>
              <a:gd name="T76" fmla="*/ 341791 w 116"/>
              <a:gd name="T77" fmla="*/ 110881 h 117"/>
              <a:gd name="T78" fmla="*/ 338712 w 116"/>
              <a:gd name="T79" fmla="*/ 80080 h 117"/>
              <a:gd name="T80" fmla="*/ 357187 w 116"/>
              <a:gd name="T81" fmla="*/ 58520 h 117"/>
              <a:gd name="T82" fmla="*/ 332553 w 116"/>
              <a:gd name="T83" fmla="*/ 40040 h 117"/>
              <a:gd name="T84" fmla="*/ 329474 w 116"/>
              <a:gd name="T85" fmla="*/ 12320 h 117"/>
              <a:gd name="T86" fmla="*/ 298682 w 116"/>
              <a:gd name="T87" fmla="*/ 15400 h 117"/>
              <a:gd name="T88" fmla="*/ 277128 w 116"/>
              <a:gd name="T89" fmla="*/ 0 h 11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6" h="117">
                <a:moveTo>
                  <a:pt x="46" y="91"/>
                </a:moveTo>
                <a:cubicBezTo>
                  <a:pt x="44" y="91"/>
                  <a:pt x="41" y="91"/>
                  <a:pt x="39" y="90"/>
                </a:cubicBezTo>
                <a:cubicBezTo>
                  <a:pt x="34" y="88"/>
                  <a:pt x="30" y="84"/>
                  <a:pt x="28" y="80"/>
                </a:cubicBezTo>
                <a:cubicBezTo>
                  <a:pt x="26" y="75"/>
                  <a:pt x="26" y="70"/>
                  <a:pt x="28" y="65"/>
                </a:cubicBezTo>
                <a:cubicBezTo>
                  <a:pt x="29" y="60"/>
                  <a:pt x="33" y="56"/>
                  <a:pt x="38" y="54"/>
                </a:cubicBezTo>
                <a:cubicBezTo>
                  <a:pt x="40" y="53"/>
                  <a:pt x="43" y="52"/>
                  <a:pt x="46" y="52"/>
                </a:cubicBezTo>
                <a:cubicBezTo>
                  <a:pt x="48" y="52"/>
                  <a:pt x="50" y="53"/>
                  <a:pt x="53" y="53"/>
                </a:cubicBezTo>
                <a:cubicBezTo>
                  <a:pt x="58" y="55"/>
                  <a:pt x="61" y="59"/>
                  <a:pt x="63" y="64"/>
                </a:cubicBezTo>
                <a:cubicBezTo>
                  <a:pt x="66" y="68"/>
                  <a:pt x="66" y="73"/>
                  <a:pt x="64" y="78"/>
                </a:cubicBezTo>
                <a:cubicBezTo>
                  <a:pt x="62" y="83"/>
                  <a:pt x="58" y="87"/>
                  <a:pt x="54" y="89"/>
                </a:cubicBezTo>
                <a:cubicBezTo>
                  <a:pt x="51" y="90"/>
                  <a:pt x="49" y="91"/>
                  <a:pt x="46" y="91"/>
                </a:cubicBezTo>
                <a:moveTo>
                  <a:pt x="55" y="27"/>
                </a:moveTo>
                <a:cubicBezTo>
                  <a:pt x="51" y="37"/>
                  <a:pt x="51" y="37"/>
                  <a:pt x="51" y="37"/>
                </a:cubicBezTo>
                <a:cubicBezTo>
                  <a:pt x="49" y="37"/>
                  <a:pt x="48" y="36"/>
                  <a:pt x="46" y="36"/>
                </a:cubicBezTo>
                <a:cubicBezTo>
                  <a:pt x="43" y="36"/>
                  <a:pt x="40" y="37"/>
                  <a:pt x="38" y="3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34"/>
                  <a:pt x="20" y="34"/>
                  <a:pt x="20" y="34"/>
                </a:cubicBezTo>
                <a:cubicBezTo>
                  <a:pt x="25" y="43"/>
                  <a:pt x="25" y="43"/>
                  <a:pt x="25" y="43"/>
                </a:cubicBezTo>
                <a:cubicBezTo>
                  <a:pt x="21" y="46"/>
                  <a:pt x="18" y="49"/>
                  <a:pt x="16" y="53"/>
                </a:cubicBezTo>
                <a:cubicBezTo>
                  <a:pt x="5" y="49"/>
                  <a:pt x="5" y="49"/>
                  <a:pt x="5" y="49"/>
                </a:cubicBezTo>
                <a:cubicBezTo>
                  <a:pt x="0" y="63"/>
                  <a:pt x="0" y="63"/>
                  <a:pt x="0" y="63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1"/>
                  <a:pt x="10" y="76"/>
                  <a:pt x="11" y="80"/>
                </a:cubicBezTo>
                <a:cubicBezTo>
                  <a:pt x="1" y="84"/>
                  <a:pt x="1" y="84"/>
                  <a:pt x="1" y="84"/>
                </a:cubicBezTo>
                <a:cubicBezTo>
                  <a:pt x="7" y="97"/>
                  <a:pt x="7" y="97"/>
                  <a:pt x="7" y="97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6"/>
                  <a:pt x="23" y="99"/>
                  <a:pt x="27" y="101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2" y="107"/>
                  <a:pt x="44" y="107"/>
                  <a:pt x="46" y="107"/>
                </a:cubicBezTo>
                <a:cubicBezTo>
                  <a:pt x="48" y="107"/>
                  <a:pt x="51" y="107"/>
                  <a:pt x="53" y="106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70" y="98"/>
                  <a:pt x="73" y="95"/>
                  <a:pt x="75" y="91"/>
                </a:cubicBezTo>
                <a:cubicBezTo>
                  <a:pt x="86" y="95"/>
                  <a:pt x="86" y="95"/>
                  <a:pt x="86" y="95"/>
                </a:cubicBezTo>
                <a:cubicBezTo>
                  <a:pt x="91" y="81"/>
                  <a:pt x="91" y="81"/>
                  <a:pt x="91" y="81"/>
                </a:cubicBezTo>
                <a:cubicBezTo>
                  <a:pt x="81" y="77"/>
                  <a:pt x="81" y="77"/>
                  <a:pt x="81" y="77"/>
                </a:cubicBezTo>
                <a:cubicBezTo>
                  <a:pt x="81" y="73"/>
                  <a:pt x="81" y="68"/>
                  <a:pt x="80" y="64"/>
                </a:cubicBezTo>
                <a:cubicBezTo>
                  <a:pt x="90" y="60"/>
                  <a:pt x="90" y="60"/>
                  <a:pt x="90" y="60"/>
                </a:cubicBezTo>
                <a:cubicBezTo>
                  <a:pt x="84" y="47"/>
                  <a:pt x="84" y="47"/>
                  <a:pt x="84" y="47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47"/>
                  <a:pt x="68" y="44"/>
                  <a:pt x="65" y="42"/>
                </a:cubicBezTo>
                <a:cubicBezTo>
                  <a:pt x="68" y="32"/>
                  <a:pt x="68" y="32"/>
                  <a:pt x="68" y="32"/>
                </a:cubicBezTo>
                <a:cubicBezTo>
                  <a:pt x="55" y="27"/>
                  <a:pt x="55" y="27"/>
                  <a:pt x="55" y="27"/>
                </a:cubicBezTo>
                <a:moveTo>
                  <a:pt x="94" y="32"/>
                </a:moveTo>
                <a:cubicBezTo>
                  <a:pt x="94" y="32"/>
                  <a:pt x="93" y="32"/>
                  <a:pt x="93" y="32"/>
                </a:cubicBezTo>
                <a:cubicBezTo>
                  <a:pt x="91" y="32"/>
                  <a:pt x="88" y="31"/>
                  <a:pt x="87" y="29"/>
                </a:cubicBezTo>
                <a:cubicBezTo>
                  <a:pt x="85" y="27"/>
                  <a:pt x="84" y="25"/>
                  <a:pt x="84" y="22"/>
                </a:cubicBezTo>
                <a:cubicBezTo>
                  <a:pt x="84" y="19"/>
                  <a:pt x="85" y="17"/>
                  <a:pt x="87" y="15"/>
                </a:cubicBezTo>
                <a:cubicBezTo>
                  <a:pt x="89" y="14"/>
                  <a:pt x="91" y="13"/>
                  <a:pt x="94" y="13"/>
                </a:cubicBezTo>
                <a:cubicBezTo>
                  <a:pt x="94" y="13"/>
                  <a:pt x="94" y="13"/>
                  <a:pt x="94" y="13"/>
                </a:cubicBezTo>
                <a:cubicBezTo>
                  <a:pt x="96" y="13"/>
                  <a:pt x="99" y="14"/>
                  <a:pt x="100" y="15"/>
                </a:cubicBezTo>
                <a:cubicBezTo>
                  <a:pt x="102" y="17"/>
                  <a:pt x="103" y="20"/>
                  <a:pt x="103" y="22"/>
                </a:cubicBezTo>
                <a:cubicBezTo>
                  <a:pt x="103" y="25"/>
                  <a:pt x="102" y="27"/>
                  <a:pt x="100" y="29"/>
                </a:cubicBezTo>
                <a:cubicBezTo>
                  <a:pt x="98" y="31"/>
                  <a:pt x="96" y="32"/>
                  <a:pt x="94" y="32"/>
                </a:cubicBezTo>
                <a:moveTo>
                  <a:pt x="90" y="0"/>
                </a:moveTo>
                <a:cubicBezTo>
                  <a:pt x="90" y="5"/>
                  <a:pt x="90" y="5"/>
                  <a:pt x="90" y="5"/>
                </a:cubicBezTo>
                <a:cubicBezTo>
                  <a:pt x="88" y="6"/>
                  <a:pt x="86" y="6"/>
                  <a:pt x="84" y="8"/>
                </a:cubicBezTo>
                <a:cubicBezTo>
                  <a:pt x="80" y="4"/>
                  <a:pt x="80" y="4"/>
                  <a:pt x="80" y="4"/>
                </a:cubicBezTo>
                <a:cubicBezTo>
                  <a:pt x="75" y="8"/>
                  <a:pt x="75" y="8"/>
                  <a:pt x="75" y="8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4"/>
                  <a:pt x="77" y="16"/>
                  <a:pt x="77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25"/>
                  <a:pt x="71" y="25"/>
                  <a:pt x="71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8"/>
                  <a:pt x="78" y="30"/>
                  <a:pt x="79" y="31"/>
                </a:cubicBezTo>
                <a:cubicBezTo>
                  <a:pt x="75" y="35"/>
                  <a:pt x="75" y="35"/>
                  <a:pt x="75" y="35"/>
                </a:cubicBezTo>
                <a:cubicBezTo>
                  <a:pt x="80" y="40"/>
                  <a:pt x="80" y="40"/>
                  <a:pt x="80" y="40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8"/>
                  <a:pt x="87" y="38"/>
                  <a:pt x="90" y="39"/>
                </a:cubicBezTo>
                <a:cubicBezTo>
                  <a:pt x="90" y="44"/>
                  <a:pt x="90" y="44"/>
                  <a:pt x="90" y="44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39"/>
                  <a:pt x="97" y="39"/>
                  <a:pt x="97" y="39"/>
                </a:cubicBezTo>
                <a:cubicBezTo>
                  <a:pt x="99" y="39"/>
                  <a:pt x="101" y="38"/>
                  <a:pt x="103" y="37"/>
                </a:cubicBezTo>
                <a:cubicBezTo>
                  <a:pt x="106" y="41"/>
                  <a:pt x="106" y="41"/>
                  <a:pt x="106" y="41"/>
                </a:cubicBezTo>
                <a:cubicBezTo>
                  <a:pt x="111" y="36"/>
                  <a:pt x="111" y="36"/>
                  <a:pt x="111" y="36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9" y="30"/>
                  <a:pt x="110" y="28"/>
                  <a:pt x="110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0" y="17"/>
                  <a:pt x="109" y="15"/>
                  <a:pt x="108" y="13"/>
                </a:cubicBezTo>
                <a:cubicBezTo>
                  <a:pt x="112" y="9"/>
                  <a:pt x="112" y="9"/>
                  <a:pt x="112" y="9"/>
                </a:cubicBezTo>
                <a:cubicBezTo>
                  <a:pt x="107" y="4"/>
                  <a:pt x="107" y="4"/>
                  <a:pt x="107" y="4"/>
                </a:cubicBezTo>
                <a:cubicBezTo>
                  <a:pt x="103" y="8"/>
                  <a:pt x="103" y="8"/>
                  <a:pt x="103" y="8"/>
                </a:cubicBezTo>
                <a:cubicBezTo>
                  <a:pt x="101" y="6"/>
                  <a:pt x="99" y="6"/>
                  <a:pt x="97" y="5"/>
                </a:cubicBezTo>
                <a:cubicBezTo>
                  <a:pt x="97" y="0"/>
                  <a:pt x="97" y="0"/>
                  <a:pt x="97" y="0"/>
                </a:cubicBez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lvl="0" algn="l"/>
            <a:endParaRPr sz="1500">
              <a:solidFill>
                <a:srgbClr val="0E0E0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Lato" panose="020F0502020204030203"/>
              <a:sym typeface="+mn-ea"/>
            </a:endParaRPr>
          </a:p>
        </p:txBody>
      </p:sp>
      <p:sp>
        <p:nvSpPr>
          <p:cNvPr id="166" name="MH_SubTitle_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93729" y="5573408"/>
            <a:ext cx="5637658" cy="50014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构建平安智能校园生活，创建绿色生态</a:t>
            </a:r>
            <a:endParaRPr lang="zh-CN" altLang="zh-CN" sz="1600" dirty="0">
              <a:solidFill>
                <a:prstClr val="black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67" name="MH_SubTitle_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439119" y="4092446"/>
            <a:ext cx="5323374" cy="50014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建设标杆性示范项目，培养创新人才</a:t>
            </a:r>
            <a:endParaRPr lang="zh-CN" altLang="zh-CN" sz="1600" dirty="0">
              <a:solidFill>
                <a:prstClr val="black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74" name="MH_SubTitle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1456690" y="5573395"/>
            <a:ext cx="5622925" cy="382905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资源开发共建共享，保障长久运营</a:t>
            </a:r>
            <a:endParaRPr lang="zh-CN" altLang="zh-CN" sz="1600" dirty="0">
              <a:solidFill>
                <a:prstClr val="black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75" name="MH_SubTitle_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1466850" y="4093210"/>
            <a:ext cx="5037455" cy="50038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大数据智能高效诊断，助力</a:t>
            </a:r>
            <a:r>
              <a:rPr lang="en-US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“</a:t>
            </a:r>
            <a:r>
              <a:rPr lang="zh-CN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教学</a:t>
            </a:r>
            <a:r>
              <a:rPr lang="en-US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&amp;</a:t>
            </a:r>
            <a:r>
              <a:rPr lang="zh-CN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管理”双提升</a:t>
            </a:r>
            <a:endParaRPr lang="zh-CN" altLang="zh-CN" sz="1600" dirty="0">
              <a:solidFill>
                <a:prstClr val="black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78" name="MH_SubTitle_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7438771" y="4808363"/>
            <a:ext cx="5573186" cy="50014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开放智慧教学服务，助力教学变革</a:t>
            </a:r>
            <a:endParaRPr lang="zh-CN" altLang="zh-CN" sz="1600" dirty="0">
              <a:solidFill>
                <a:prstClr val="black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+mn-ea"/>
            </a:endParaRPr>
          </a:p>
        </p:txBody>
      </p:sp>
      <p:sp>
        <p:nvSpPr>
          <p:cNvPr id="187" name="Freeform 59"/>
          <p:cNvSpPr>
            <a:spLocks noEditPoints="1"/>
          </p:cNvSpPr>
          <p:nvPr/>
        </p:nvSpPr>
        <p:spPr bwMode="auto">
          <a:xfrm>
            <a:off x="963918" y="4135507"/>
            <a:ext cx="446088" cy="328612"/>
          </a:xfrm>
          <a:custGeom>
            <a:avLst/>
            <a:gdLst>
              <a:gd name="T0" fmla="*/ 39994 w 145"/>
              <a:gd name="T1" fmla="*/ 221122 h 107"/>
              <a:gd name="T2" fmla="*/ 33841 w 145"/>
              <a:gd name="T3" fmla="*/ 322470 h 107"/>
              <a:gd name="T4" fmla="*/ 89218 w 145"/>
              <a:gd name="T5" fmla="*/ 328612 h 107"/>
              <a:gd name="T6" fmla="*/ 95371 w 145"/>
              <a:gd name="T7" fmla="*/ 230336 h 107"/>
              <a:gd name="T8" fmla="*/ 286112 w 145"/>
              <a:gd name="T9" fmla="*/ 205766 h 107"/>
              <a:gd name="T10" fmla="*/ 230735 w 145"/>
              <a:gd name="T11" fmla="*/ 211909 h 107"/>
              <a:gd name="T12" fmla="*/ 239965 w 145"/>
              <a:gd name="T13" fmla="*/ 328612 h 107"/>
              <a:gd name="T14" fmla="*/ 295341 w 145"/>
              <a:gd name="T15" fmla="*/ 322470 h 107"/>
              <a:gd name="T16" fmla="*/ 286112 w 145"/>
              <a:gd name="T17" fmla="*/ 205766 h 107"/>
              <a:gd name="T18" fmla="*/ 338412 w 145"/>
              <a:gd name="T19" fmla="*/ 171984 h 107"/>
              <a:gd name="T20" fmla="*/ 329182 w 145"/>
              <a:gd name="T21" fmla="*/ 322470 h 107"/>
              <a:gd name="T22" fmla="*/ 384559 w 145"/>
              <a:gd name="T23" fmla="*/ 328612 h 107"/>
              <a:gd name="T24" fmla="*/ 393788 w 145"/>
              <a:gd name="T25" fmla="*/ 181197 h 107"/>
              <a:gd name="T26" fmla="*/ 187665 w 145"/>
              <a:gd name="T27" fmla="*/ 162770 h 107"/>
              <a:gd name="T28" fmla="*/ 132288 w 145"/>
              <a:gd name="T29" fmla="*/ 168913 h 107"/>
              <a:gd name="T30" fmla="*/ 141518 w 145"/>
              <a:gd name="T31" fmla="*/ 328612 h 107"/>
              <a:gd name="T32" fmla="*/ 193818 w 145"/>
              <a:gd name="T33" fmla="*/ 322470 h 107"/>
              <a:gd name="T34" fmla="*/ 187665 w 145"/>
              <a:gd name="T35" fmla="*/ 162770 h 107"/>
              <a:gd name="T36" fmla="*/ 436859 w 145"/>
              <a:gd name="T37" fmla="*/ 0 h 107"/>
              <a:gd name="T38" fmla="*/ 356870 w 145"/>
              <a:gd name="T39" fmla="*/ 18427 h 107"/>
              <a:gd name="T40" fmla="*/ 353794 w 145"/>
              <a:gd name="T41" fmla="*/ 30711 h 107"/>
              <a:gd name="T42" fmla="*/ 276882 w 145"/>
              <a:gd name="T43" fmla="*/ 135130 h 107"/>
              <a:gd name="T44" fmla="*/ 169206 w 145"/>
              <a:gd name="T45" fmla="*/ 42996 h 107"/>
              <a:gd name="T46" fmla="*/ 9229 w 145"/>
              <a:gd name="T47" fmla="*/ 184268 h 107"/>
              <a:gd name="T48" fmla="*/ 18459 w 145"/>
              <a:gd name="T49" fmla="*/ 208838 h 107"/>
              <a:gd name="T50" fmla="*/ 169206 w 145"/>
              <a:gd name="T51" fmla="*/ 79850 h 107"/>
              <a:gd name="T52" fmla="*/ 276882 w 145"/>
              <a:gd name="T53" fmla="*/ 171984 h 107"/>
              <a:gd name="T54" fmla="*/ 390712 w 145"/>
              <a:gd name="T55" fmla="*/ 67565 h 107"/>
              <a:gd name="T56" fmla="*/ 418400 w 145"/>
              <a:gd name="T57" fmla="*/ 92134 h 107"/>
              <a:gd name="T58" fmla="*/ 424553 w 145"/>
              <a:gd name="T59" fmla="*/ 89063 h 107"/>
              <a:gd name="T60" fmla="*/ 446088 w 145"/>
              <a:gd name="T61" fmla="*/ 9213 h 107"/>
              <a:gd name="T62" fmla="*/ 439935 w 145"/>
              <a:gd name="T63" fmla="*/ 0 h 10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5" h="107">
                <a:moveTo>
                  <a:pt x="29" y="72"/>
                </a:move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1" y="73"/>
                  <a:pt x="11" y="75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1" y="106"/>
                  <a:pt x="12" y="107"/>
                  <a:pt x="13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30" y="107"/>
                  <a:pt x="31" y="106"/>
                  <a:pt x="31" y="10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3"/>
                  <a:pt x="30" y="72"/>
                  <a:pt x="29" y="72"/>
                </a:cubicBezTo>
                <a:moveTo>
                  <a:pt x="93" y="67"/>
                </a:moveTo>
                <a:cubicBezTo>
                  <a:pt x="78" y="67"/>
                  <a:pt x="78" y="67"/>
                  <a:pt x="78" y="67"/>
                </a:cubicBezTo>
                <a:cubicBezTo>
                  <a:pt x="76" y="67"/>
                  <a:pt x="75" y="68"/>
                  <a:pt x="75" y="69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6"/>
                  <a:pt x="76" y="107"/>
                  <a:pt x="78" y="107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4" y="107"/>
                  <a:pt x="96" y="106"/>
                  <a:pt x="96" y="105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8"/>
                  <a:pt x="94" y="67"/>
                  <a:pt x="93" y="67"/>
                </a:cubicBezTo>
                <a:moveTo>
                  <a:pt x="125" y="56"/>
                </a:moveTo>
                <a:cubicBezTo>
                  <a:pt x="110" y="56"/>
                  <a:pt x="110" y="56"/>
                  <a:pt x="110" y="56"/>
                </a:cubicBezTo>
                <a:cubicBezTo>
                  <a:pt x="108" y="56"/>
                  <a:pt x="107" y="57"/>
                  <a:pt x="107" y="59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7" y="106"/>
                  <a:pt x="108" y="107"/>
                  <a:pt x="110" y="107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7" y="107"/>
                  <a:pt x="128" y="106"/>
                  <a:pt x="128" y="105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7"/>
                  <a:pt x="127" y="56"/>
                  <a:pt x="125" y="56"/>
                </a:cubicBezTo>
                <a:moveTo>
                  <a:pt x="61" y="53"/>
                </a:moveTo>
                <a:cubicBezTo>
                  <a:pt x="46" y="53"/>
                  <a:pt x="46" y="53"/>
                  <a:pt x="46" y="53"/>
                </a:cubicBezTo>
                <a:cubicBezTo>
                  <a:pt x="44" y="53"/>
                  <a:pt x="43" y="54"/>
                  <a:pt x="43" y="55"/>
                </a:cubicBezTo>
                <a:cubicBezTo>
                  <a:pt x="43" y="105"/>
                  <a:pt x="43" y="105"/>
                  <a:pt x="43" y="105"/>
                </a:cubicBezTo>
                <a:cubicBezTo>
                  <a:pt x="43" y="106"/>
                  <a:pt x="44" y="107"/>
                  <a:pt x="46" y="10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2" y="107"/>
                  <a:pt x="63" y="106"/>
                  <a:pt x="63" y="10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2" y="53"/>
                  <a:pt x="61" y="53"/>
                </a:cubicBezTo>
                <a:moveTo>
                  <a:pt x="143" y="0"/>
                </a:moveTo>
                <a:cubicBezTo>
                  <a:pt x="143" y="0"/>
                  <a:pt x="142" y="0"/>
                  <a:pt x="142" y="0"/>
                </a:cubicBezTo>
                <a:cubicBezTo>
                  <a:pt x="118" y="5"/>
                  <a:pt x="118" y="5"/>
                  <a:pt x="118" y="5"/>
                </a:cubicBezTo>
                <a:cubicBezTo>
                  <a:pt x="117" y="5"/>
                  <a:pt x="117" y="5"/>
                  <a:pt x="116" y="6"/>
                </a:cubicBezTo>
                <a:cubicBezTo>
                  <a:pt x="116" y="6"/>
                  <a:pt x="115" y="7"/>
                  <a:pt x="115" y="7"/>
                </a:cubicBezTo>
                <a:cubicBezTo>
                  <a:pt x="115" y="8"/>
                  <a:pt x="115" y="9"/>
                  <a:pt x="115" y="10"/>
                </a:cubicBezTo>
                <a:cubicBezTo>
                  <a:pt x="121" y="15"/>
                  <a:pt x="121" y="15"/>
                  <a:pt x="121" y="15"/>
                </a:cubicBezTo>
                <a:cubicBezTo>
                  <a:pt x="90" y="44"/>
                  <a:pt x="90" y="44"/>
                  <a:pt x="90" y="44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5"/>
                  <a:pt x="57" y="14"/>
                  <a:pt x="55" y="14"/>
                </a:cubicBezTo>
                <a:cubicBezTo>
                  <a:pt x="54" y="14"/>
                  <a:pt x="53" y="14"/>
                  <a:pt x="52" y="15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2"/>
                  <a:pt x="0" y="65"/>
                  <a:pt x="2" y="67"/>
                </a:cubicBezTo>
                <a:cubicBezTo>
                  <a:pt x="3" y="68"/>
                  <a:pt x="5" y="68"/>
                  <a:pt x="6" y="68"/>
                </a:cubicBezTo>
                <a:cubicBezTo>
                  <a:pt x="7" y="68"/>
                  <a:pt x="8" y="68"/>
                  <a:pt x="9" y="67"/>
                </a:cubicBezTo>
                <a:cubicBezTo>
                  <a:pt x="55" y="26"/>
                  <a:pt x="55" y="26"/>
                  <a:pt x="55" y="26"/>
                </a:cubicBezTo>
                <a:cubicBezTo>
                  <a:pt x="87" y="54"/>
                  <a:pt x="87" y="54"/>
                  <a:pt x="87" y="54"/>
                </a:cubicBezTo>
                <a:cubicBezTo>
                  <a:pt x="88" y="55"/>
                  <a:pt x="89" y="56"/>
                  <a:pt x="90" y="56"/>
                </a:cubicBezTo>
                <a:cubicBezTo>
                  <a:pt x="91" y="56"/>
                  <a:pt x="93" y="55"/>
                  <a:pt x="94" y="54"/>
                </a:cubicBezTo>
                <a:cubicBezTo>
                  <a:pt x="127" y="22"/>
                  <a:pt x="127" y="22"/>
                  <a:pt x="127" y="22"/>
                </a:cubicBezTo>
                <a:cubicBezTo>
                  <a:pt x="134" y="29"/>
                  <a:pt x="134" y="29"/>
                  <a:pt x="134" y="29"/>
                </a:cubicBezTo>
                <a:cubicBezTo>
                  <a:pt x="134" y="30"/>
                  <a:pt x="135" y="30"/>
                  <a:pt x="136" y="30"/>
                </a:cubicBezTo>
                <a:cubicBezTo>
                  <a:pt x="136" y="30"/>
                  <a:pt x="136" y="30"/>
                  <a:pt x="137" y="30"/>
                </a:cubicBezTo>
                <a:cubicBezTo>
                  <a:pt x="137" y="29"/>
                  <a:pt x="138" y="29"/>
                  <a:pt x="138" y="29"/>
                </a:cubicBezTo>
                <a:cubicBezTo>
                  <a:pt x="139" y="28"/>
                  <a:pt x="139" y="28"/>
                  <a:pt x="139" y="27"/>
                </a:cubicBezTo>
                <a:cubicBezTo>
                  <a:pt x="145" y="3"/>
                  <a:pt x="145" y="3"/>
                  <a:pt x="145" y="3"/>
                </a:cubicBezTo>
                <a:cubicBezTo>
                  <a:pt x="145" y="2"/>
                  <a:pt x="145" y="1"/>
                  <a:pt x="145" y="0"/>
                </a:cubicBezTo>
                <a:cubicBezTo>
                  <a:pt x="144" y="0"/>
                  <a:pt x="144" y="0"/>
                  <a:pt x="143" y="0"/>
                </a:cubicBezTo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lvl="0" algn="l"/>
            <a:endParaRPr sz="1500">
              <a:solidFill>
                <a:srgbClr val="0E0E0E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Lato" panose="020F0502020204030203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356362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62865"/>
            <a:ext cx="371284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02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建设思路</a:t>
            </a:r>
            <a:endParaRPr lang="zh-CN" altLang="en-US" sz="18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708660" y="899160"/>
            <a:ext cx="10313035" cy="60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0590">
              <a:lnSpc>
                <a:spcPts val="4000"/>
              </a:lnSpc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以</a:t>
            </a:r>
            <a:r>
              <a:rPr lang="zh-CN" altLang="en-US" sz="20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“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大教育观</a:t>
            </a:r>
            <a:r>
              <a:rPr lang="zh-CN" altLang="en-US" sz="20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”</a:t>
            </a:r>
            <a:r>
              <a:rPr lang="zh-CN" altLang="en-US" sz="20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的</a:t>
            </a:r>
            <a:r>
              <a:rPr lang="zh-CN" altLang="en-US" sz="2000" dirty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思维</a:t>
            </a:r>
            <a:r>
              <a:rPr lang="zh-CN" altLang="en-US" sz="20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，借力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信息技术</a:t>
            </a:r>
            <a:r>
              <a:rPr lang="zh-CN" altLang="en-US" sz="20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变革，创新设计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主题校园</a:t>
            </a:r>
            <a:r>
              <a:rPr lang="zh-CN" altLang="en-US" sz="2000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、引领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教育服务改革</a:t>
            </a:r>
            <a:r>
              <a:rPr lang="zh-CN" altLang="en-US" sz="2000" b="1" dirty="0" smtClean="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！</a:t>
            </a:r>
            <a:endParaRPr lang="zh-CN" altLang="en-US" sz="2000" b="1" dirty="0" smtClean="0">
              <a:solidFill>
                <a:schemeClr val="tx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Calibri" panose="020F050202020403020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004060" y="2550795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rPr>
              <a:t>互联互通，信息共享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3023452" y="2246730"/>
            <a:ext cx="254276" cy="253518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2002473" y="3924935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rPr>
              <a:t>统筹规划，分步实施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3022817" y="3516653"/>
            <a:ext cx="254276" cy="253518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2002790" y="5252085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rPr>
              <a:t>应用驱动，多元参与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3024087" y="4881139"/>
            <a:ext cx="254276" cy="253518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67" name="Oval 16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Freeform 16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07660" y="5021580"/>
            <a:ext cx="294640" cy="1855470"/>
            <a:chOff x="4980416" y="5038865"/>
            <a:chExt cx="321817" cy="1816442"/>
          </a:xfrm>
        </p:grpSpPr>
        <p:sp>
          <p:nvSpPr>
            <p:cNvPr id="175" name="Freeform 11"/>
            <p:cNvSpPr/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12"/>
            <p:cNvSpPr/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13"/>
            <p:cNvSpPr/>
            <p:nvPr/>
          </p:nvSpPr>
          <p:spPr bwMode="auto">
            <a:xfrm>
              <a:off x="5078038" y="5468401"/>
              <a:ext cx="125899" cy="1386906"/>
            </a:xfrm>
            <a:custGeom>
              <a:avLst/>
              <a:gdLst>
                <a:gd name="T0" fmla="*/ 79 w 79"/>
                <a:gd name="T1" fmla="*/ 871 h 871"/>
                <a:gd name="T2" fmla="*/ 0 w 79"/>
                <a:gd name="T3" fmla="*/ 871 h 871"/>
                <a:gd name="T4" fmla="*/ 0 w 79"/>
                <a:gd name="T5" fmla="*/ 33 h 871"/>
                <a:gd name="T6" fmla="*/ 39 w 79"/>
                <a:gd name="T7" fmla="*/ 1 h 871"/>
                <a:gd name="T8" fmla="*/ 79 w 79"/>
                <a:gd name="T9" fmla="*/ 33 h 871"/>
                <a:gd name="T10" fmla="*/ 79 w 79"/>
                <a:gd name="T11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871">
                  <a:moveTo>
                    <a:pt x="79" y="871"/>
                  </a:moveTo>
                  <a:cubicBezTo>
                    <a:pt x="0" y="871"/>
                    <a:pt x="0" y="871"/>
                    <a:pt x="0" y="8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9" y="1"/>
                  </a:cubicBezTo>
                  <a:cubicBezTo>
                    <a:pt x="73" y="0"/>
                    <a:pt x="79" y="33"/>
                    <a:pt x="79" y="33"/>
                  </a:cubicBezTo>
                  <a:cubicBezTo>
                    <a:pt x="79" y="871"/>
                    <a:pt x="79" y="871"/>
                    <a:pt x="79" y="871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14"/>
            <p:cNvSpPr/>
            <p:nvPr/>
          </p:nvSpPr>
          <p:spPr bwMode="auto">
            <a:xfrm>
              <a:off x="5200571" y="5465708"/>
              <a:ext cx="101662" cy="1387579"/>
            </a:xfrm>
            <a:custGeom>
              <a:avLst/>
              <a:gdLst>
                <a:gd name="T0" fmla="*/ 64 w 64"/>
                <a:gd name="T1" fmla="*/ 872 h 872"/>
                <a:gd name="T2" fmla="*/ 0 w 64"/>
                <a:gd name="T3" fmla="*/ 872 h 872"/>
                <a:gd name="T4" fmla="*/ 0 w 64"/>
                <a:gd name="T5" fmla="*/ 33 h 872"/>
                <a:gd name="T6" fmla="*/ 31 w 64"/>
                <a:gd name="T7" fmla="*/ 1 h 872"/>
                <a:gd name="T8" fmla="*/ 64 w 64"/>
                <a:gd name="T9" fmla="*/ 33 h 872"/>
                <a:gd name="T10" fmla="*/ 64 w 64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72">
                  <a:moveTo>
                    <a:pt x="64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8" y="0"/>
                    <a:pt x="64" y="33"/>
                    <a:pt x="64" y="33"/>
                  </a:cubicBezTo>
                  <a:cubicBezTo>
                    <a:pt x="64" y="872"/>
                    <a:pt x="64" y="872"/>
                    <a:pt x="64" y="872"/>
                  </a:cubicBezTo>
                </a:path>
              </a:pathLst>
            </a:custGeom>
            <a:solidFill>
              <a:srgbClr val="ABA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15"/>
            <p:cNvSpPr/>
            <p:nvPr/>
          </p:nvSpPr>
          <p:spPr bwMode="auto">
            <a:xfrm>
              <a:off x="4980416" y="5465708"/>
              <a:ext cx="100315" cy="1387579"/>
            </a:xfrm>
            <a:custGeom>
              <a:avLst/>
              <a:gdLst>
                <a:gd name="T0" fmla="*/ 63 w 63"/>
                <a:gd name="T1" fmla="*/ 872 h 872"/>
                <a:gd name="T2" fmla="*/ 0 w 63"/>
                <a:gd name="T3" fmla="*/ 872 h 872"/>
                <a:gd name="T4" fmla="*/ 0 w 63"/>
                <a:gd name="T5" fmla="*/ 33 h 872"/>
                <a:gd name="T6" fmla="*/ 31 w 63"/>
                <a:gd name="T7" fmla="*/ 1 h 872"/>
                <a:gd name="T8" fmla="*/ 63 w 63"/>
                <a:gd name="T9" fmla="*/ 33 h 872"/>
                <a:gd name="T10" fmla="*/ 63 w 63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872">
                  <a:moveTo>
                    <a:pt x="63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7" y="0"/>
                    <a:pt x="63" y="33"/>
                    <a:pt x="63" y="33"/>
                  </a:cubicBezTo>
                  <a:lnTo>
                    <a:pt x="63" y="8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16"/>
            <p:cNvSpPr/>
            <p:nvPr/>
          </p:nvSpPr>
          <p:spPr bwMode="auto">
            <a:xfrm>
              <a:off x="5076019" y="5038865"/>
              <a:ext cx="132631" cy="192551"/>
            </a:xfrm>
            <a:custGeom>
              <a:avLst/>
              <a:gdLst>
                <a:gd name="T0" fmla="*/ 0 w 83"/>
                <a:gd name="T1" fmla="*/ 111 h 121"/>
                <a:gd name="T2" fmla="*/ 83 w 83"/>
                <a:gd name="T3" fmla="*/ 113 h 121"/>
                <a:gd name="T4" fmla="*/ 49 w 83"/>
                <a:gd name="T5" fmla="*/ 0 h 121"/>
                <a:gd name="T6" fmla="*/ 29 w 83"/>
                <a:gd name="T7" fmla="*/ 0 h 121"/>
                <a:gd name="T8" fmla="*/ 0 w 83"/>
                <a:gd name="T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1">
                  <a:moveTo>
                    <a:pt x="0" y="111"/>
                  </a:moveTo>
                  <a:cubicBezTo>
                    <a:pt x="0" y="111"/>
                    <a:pt x="40" y="121"/>
                    <a:pt x="83" y="11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36"/>
            <p:cNvSpPr/>
            <p:nvPr/>
          </p:nvSpPr>
          <p:spPr bwMode="auto">
            <a:xfrm>
              <a:off x="5143344" y="5218624"/>
              <a:ext cx="149463" cy="294886"/>
            </a:xfrm>
            <a:custGeom>
              <a:avLst/>
              <a:gdLst>
                <a:gd name="T0" fmla="*/ 41 w 94"/>
                <a:gd name="T1" fmla="*/ 0 h 185"/>
                <a:gd name="T2" fmla="*/ 6 w 94"/>
                <a:gd name="T3" fmla="*/ 3 h 185"/>
                <a:gd name="T4" fmla="*/ 0 w 94"/>
                <a:gd name="T5" fmla="*/ 3 h 185"/>
                <a:gd name="T6" fmla="*/ 0 w 94"/>
                <a:gd name="T7" fmla="*/ 158 h 185"/>
                <a:gd name="T8" fmla="*/ 37 w 94"/>
                <a:gd name="T9" fmla="*/ 185 h 185"/>
                <a:gd name="T10" fmla="*/ 67 w 94"/>
                <a:gd name="T11" fmla="*/ 156 h 185"/>
                <a:gd name="T12" fmla="*/ 68 w 94"/>
                <a:gd name="T13" fmla="*/ 156 h 185"/>
                <a:gd name="T14" fmla="*/ 94 w 94"/>
                <a:gd name="T15" fmla="*/ 172 h 185"/>
                <a:gd name="T16" fmla="*/ 94 w 94"/>
                <a:gd name="T17" fmla="*/ 171 h 185"/>
                <a:gd name="T18" fmla="*/ 41 w 94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85">
                  <a:moveTo>
                    <a:pt x="41" y="0"/>
                  </a:moveTo>
                  <a:cubicBezTo>
                    <a:pt x="28" y="2"/>
                    <a:pt x="16" y="3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4" y="159"/>
                    <a:pt x="34" y="177"/>
                    <a:pt x="37" y="185"/>
                  </a:cubicBezTo>
                  <a:cubicBezTo>
                    <a:pt x="38" y="178"/>
                    <a:pt x="45" y="157"/>
                    <a:pt x="67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1" y="156"/>
                    <a:pt x="89" y="164"/>
                    <a:pt x="94" y="172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37"/>
            <p:cNvSpPr/>
            <p:nvPr/>
          </p:nvSpPr>
          <p:spPr bwMode="auto">
            <a:xfrm>
              <a:off x="5143344" y="5470421"/>
              <a:ext cx="60593" cy="1384886"/>
            </a:xfrm>
            <a:custGeom>
              <a:avLst/>
              <a:gdLst>
                <a:gd name="T0" fmla="*/ 0 w 38"/>
                <a:gd name="T1" fmla="*/ 0 h 870"/>
                <a:gd name="T2" fmla="*/ 0 w 38"/>
                <a:gd name="T3" fmla="*/ 870 h 870"/>
                <a:gd name="T4" fmla="*/ 38 w 38"/>
                <a:gd name="T5" fmla="*/ 870 h 870"/>
                <a:gd name="T6" fmla="*/ 38 w 38"/>
                <a:gd name="T7" fmla="*/ 869 h 870"/>
                <a:gd name="T8" fmla="*/ 36 w 38"/>
                <a:gd name="T9" fmla="*/ 869 h 870"/>
                <a:gd name="T10" fmla="*/ 36 w 38"/>
                <a:gd name="T11" fmla="*/ 30 h 870"/>
                <a:gd name="T12" fmla="*/ 37 w 38"/>
                <a:gd name="T13" fmla="*/ 27 h 870"/>
                <a:gd name="T14" fmla="*/ 0 w 38"/>
                <a:gd name="T15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870">
                  <a:moveTo>
                    <a:pt x="0" y="0"/>
                  </a:moveTo>
                  <a:cubicBezTo>
                    <a:pt x="0" y="870"/>
                    <a:pt x="0" y="870"/>
                    <a:pt x="0" y="870"/>
                  </a:cubicBezTo>
                  <a:cubicBezTo>
                    <a:pt x="38" y="870"/>
                    <a:pt x="38" y="870"/>
                    <a:pt x="38" y="870"/>
                  </a:cubicBezTo>
                  <a:cubicBezTo>
                    <a:pt x="38" y="869"/>
                    <a:pt x="38" y="869"/>
                    <a:pt x="38" y="869"/>
                  </a:cubicBezTo>
                  <a:cubicBezTo>
                    <a:pt x="36" y="869"/>
                    <a:pt x="36" y="869"/>
                    <a:pt x="36" y="86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7" y="29"/>
                    <a:pt x="37" y="27"/>
                  </a:cubicBezTo>
                  <a:cubicBezTo>
                    <a:pt x="34" y="19"/>
                    <a:pt x="24" y="1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38"/>
            <p:cNvSpPr/>
            <p:nvPr/>
          </p:nvSpPr>
          <p:spPr bwMode="auto">
            <a:xfrm>
              <a:off x="5200571" y="5467055"/>
              <a:ext cx="101662" cy="1386232"/>
            </a:xfrm>
            <a:custGeom>
              <a:avLst/>
              <a:gdLst>
                <a:gd name="T0" fmla="*/ 32 w 64"/>
                <a:gd name="T1" fmla="*/ 0 h 871"/>
                <a:gd name="T2" fmla="*/ 31 w 64"/>
                <a:gd name="T3" fmla="*/ 0 h 871"/>
                <a:gd name="T4" fmla="*/ 1 w 64"/>
                <a:gd name="T5" fmla="*/ 29 h 871"/>
                <a:gd name="T6" fmla="*/ 0 w 64"/>
                <a:gd name="T7" fmla="*/ 32 h 871"/>
                <a:gd name="T8" fmla="*/ 0 w 64"/>
                <a:gd name="T9" fmla="*/ 871 h 871"/>
                <a:gd name="T10" fmla="*/ 2 w 64"/>
                <a:gd name="T11" fmla="*/ 871 h 871"/>
                <a:gd name="T12" fmla="*/ 64 w 64"/>
                <a:gd name="T13" fmla="*/ 871 h 871"/>
                <a:gd name="T14" fmla="*/ 64 w 64"/>
                <a:gd name="T15" fmla="*/ 32 h 871"/>
                <a:gd name="T16" fmla="*/ 58 w 64"/>
                <a:gd name="T17" fmla="*/ 16 h 871"/>
                <a:gd name="T18" fmla="*/ 32 w 64"/>
                <a:gd name="T19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871">
                  <a:moveTo>
                    <a:pt x="32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9" y="1"/>
                    <a:pt x="2" y="22"/>
                    <a:pt x="1" y="29"/>
                  </a:cubicBezTo>
                  <a:cubicBezTo>
                    <a:pt x="1" y="31"/>
                    <a:pt x="0" y="32"/>
                    <a:pt x="0" y="32"/>
                  </a:cubicBezTo>
                  <a:cubicBezTo>
                    <a:pt x="0" y="871"/>
                    <a:pt x="0" y="871"/>
                    <a:pt x="0" y="871"/>
                  </a:cubicBezTo>
                  <a:cubicBezTo>
                    <a:pt x="2" y="871"/>
                    <a:pt x="2" y="871"/>
                    <a:pt x="2" y="871"/>
                  </a:cubicBezTo>
                  <a:cubicBezTo>
                    <a:pt x="64" y="871"/>
                    <a:pt x="64" y="871"/>
                    <a:pt x="64" y="871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2" y="24"/>
                    <a:pt x="58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Freeform 39"/>
            <p:cNvSpPr/>
            <p:nvPr/>
          </p:nvSpPr>
          <p:spPr bwMode="auto">
            <a:xfrm>
              <a:off x="5143344" y="5038865"/>
              <a:ext cx="65306" cy="184472"/>
            </a:xfrm>
            <a:custGeom>
              <a:avLst/>
              <a:gdLst>
                <a:gd name="T0" fmla="*/ 7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6 w 41"/>
                <a:gd name="T7" fmla="*/ 116 h 116"/>
                <a:gd name="T8" fmla="*/ 41 w 41"/>
                <a:gd name="T9" fmla="*/ 113 h 116"/>
                <a:gd name="T10" fmla="*/ 41 w 41"/>
                <a:gd name="T11" fmla="*/ 113 h 116"/>
                <a:gd name="T12" fmla="*/ 7 w 4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6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" y="116"/>
                    <a:pt x="4" y="116"/>
                    <a:pt x="6" y="116"/>
                  </a:cubicBezTo>
                  <a:cubicBezTo>
                    <a:pt x="16" y="116"/>
                    <a:pt x="28" y="115"/>
                    <a:pt x="41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886450" y="5313680"/>
            <a:ext cx="294640" cy="1561465"/>
            <a:chOff x="5502862" y="5357314"/>
            <a:chExt cx="321816" cy="1497993"/>
          </a:xfrm>
        </p:grpSpPr>
        <p:sp>
          <p:nvSpPr>
            <p:cNvPr id="187" name="Freeform 23"/>
            <p:cNvSpPr/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Freeform 24"/>
            <p:cNvSpPr/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25"/>
            <p:cNvSpPr/>
            <p:nvPr/>
          </p:nvSpPr>
          <p:spPr bwMode="auto">
            <a:xfrm>
              <a:off x="5601831" y="5786851"/>
              <a:ext cx="125899" cy="1068456"/>
            </a:xfrm>
            <a:custGeom>
              <a:avLst/>
              <a:gdLst>
                <a:gd name="T0" fmla="*/ 79 w 79"/>
                <a:gd name="T1" fmla="*/ 671 h 671"/>
                <a:gd name="T2" fmla="*/ 0 w 79"/>
                <a:gd name="T3" fmla="*/ 671 h 671"/>
                <a:gd name="T4" fmla="*/ 0 w 79"/>
                <a:gd name="T5" fmla="*/ 32 h 671"/>
                <a:gd name="T6" fmla="*/ 38 w 79"/>
                <a:gd name="T7" fmla="*/ 1 h 671"/>
                <a:gd name="T8" fmla="*/ 79 w 79"/>
                <a:gd name="T9" fmla="*/ 32 h 671"/>
                <a:gd name="T10" fmla="*/ 79 w 79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71">
                  <a:moveTo>
                    <a:pt x="79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8" y="1"/>
                  </a:cubicBezTo>
                  <a:cubicBezTo>
                    <a:pt x="72" y="0"/>
                    <a:pt x="79" y="32"/>
                    <a:pt x="79" y="32"/>
                  </a:cubicBezTo>
                  <a:cubicBezTo>
                    <a:pt x="79" y="671"/>
                    <a:pt x="79" y="671"/>
                    <a:pt x="79" y="671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26"/>
            <p:cNvSpPr/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solidFill>
              <a:srgbClr val="B59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27"/>
            <p:cNvSpPr/>
            <p:nvPr/>
          </p:nvSpPr>
          <p:spPr bwMode="auto">
            <a:xfrm>
              <a:off x="5502862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28"/>
            <p:cNvSpPr/>
            <p:nvPr/>
          </p:nvSpPr>
          <p:spPr bwMode="auto">
            <a:xfrm>
              <a:off x="5599811" y="5357314"/>
              <a:ext cx="130611" cy="189185"/>
            </a:xfrm>
            <a:custGeom>
              <a:avLst/>
              <a:gdLst>
                <a:gd name="T0" fmla="*/ 0 w 82"/>
                <a:gd name="T1" fmla="*/ 110 h 119"/>
                <a:gd name="T2" fmla="*/ 82 w 82"/>
                <a:gd name="T3" fmla="*/ 111 h 119"/>
                <a:gd name="T4" fmla="*/ 48 w 82"/>
                <a:gd name="T5" fmla="*/ 0 h 119"/>
                <a:gd name="T6" fmla="*/ 28 w 82"/>
                <a:gd name="T7" fmla="*/ 0 h 119"/>
                <a:gd name="T8" fmla="*/ 0 w 82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19">
                  <a:moveTo>
                    <a:pt x="0" y="110"/>
                  </a:moveTo>
                  <a:cubicBezTo>
                    <a:pt x="0" y="110"/>
                    <a:pt x="39" y="119"/>
                    <a:pt x="82" y="1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41"/>
            <p:cNvSpPr/>
            <p:nvPr/>
          </p:nvSpPr>
          <p:spPr bwMode="auto">
            <a:xfrm>
              <a:off x="5665117" y="5535727"/>
              <a:ext cx="151482" cy="295559"/>
            </a:xfrm>
            <a:custGeom>
              <a:avLst/>
              <a:gdLst>
                <a:gd name="T0" fmla="*/ 40 w 95"/>
                <a:gd name="T1" fmla="*/ 0 h 186"/>
                <a:gd name="T2" fmla="*/ 6 w 95"/>
                <a:gd name="T3" fmla="*/ 2 h 186"/>
                <a:gd name="T4" fmla="*/ 0 w 95"/>
                <a:gd name="T5" fmla="*/ 2 h 186"/>
                <a:gd name="T6" fmla="*/ 0 w 95"/>
                <a:gd name="T7" fmla="*/ 159 h 186"/>
                <a:gd name="T8" fmla="*/ 37 w 95"/>
                <a:gd name="T9" fmla="*/ 186 h 186"/>
                <a:gd name="T10" fmla="*/ 68 w 95"/>
                <a:gd name="T11" fmla="*/ 156 h 186"/>
                <a:gd name="T12" fmla="*/ 68 w 95"/>
                <a:gd name="T13" fmla="*/ 156 h 186"/>
                <a:gd name="T14" fmla="*/ 94 w 95"/>
                <a:gd name="T15" fmla="*/ 173 h 186"/>
                <a:gd name="T16" fmla="*/ 95 w 95"/>
                <a:gd name="T17" fmla="*/ 171 h 186"/>
                <a:gd name="T18" fmla="*/ 40 w 95"/>
                <a:gd name="T1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86">
                  <a:moveTo>
                    <a:pt x="40" y="0"/>
                  </a:moveTo>
                  <a:cubicBezTo>
                    <a:pt x="28" y="2"/>
                    <a:pt x="1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24" y="159"/>
                    <a:pt x="34" y="177"/>
                    <a:pt x="37" y="186"/>
                  </a:cubicBezTo>
                  <a:cubicBezTo>
                    <a:pt x="39" y="179"/>
                    <a:pt x="45" y="157"/>
                    <a:pt x="68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2" y="156"/>
                    <a:pt x="89" y="165"/>
                    <a:pt x="94" y="173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42"/>
            <p:cNvSpPr/>
            <p:nvPr/>
          </p:nvSpPr>
          <p:spPr bwMode="auto">
            <a:xfrm>
              <a:off x="5679185" y="5788871"/>
              <a:ext cx="62613" cy="1066436"/>
            </a:xfrm>
            <a:custGeom>
              <a:avLst/>
              <a:gdLst>
                <a:gd name="T0" fmla="*/ 0 w 39"/>
                <a:gd name="T1" fmla="*/ 0 h 670"/>
                <a:gd name="T2" fmla="*/ 0 w 39"/>
                <a:gd name="T3" fmla="*/ 670 h 670"/>
                <a:gd name="T4" fmla="*/ 39 w 39"/>
                <a:gd name="T5" fmla="*/ 670 h 670"/>
                <a:gd name="T6" fmla="*/ 39 w 39"/>
                <a:gd name="T7" fmla="*/ 669 h 670"/>
                <a:gd name="T8" fmla="*/ 37 w 39"/>
                <a:gd name="T9" fmla="*/ 669 h 670"/>
                <a:gd name="T10" fmla="*/ 37 w 39"/>
                <a:gd name="T11" fmla="*/ 29 h 670"/>
                <a:gd name="T12" fmla="*/ 37 w 39"/>
                <a:gd name="T13" fmla="*/ 27 h 670"/>
                <a:gd name="T14" fmla="*/ 0 w 39"/>
                <a:gd name="T15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70">
                  <a:moveTo>
                    <a:pt x="0" y="0"/>
                  </a:moveTo>
                  <a:cubicBezTo>
                    <a:pt x="0" y="670"/>
                    <a:pt x="0" y="670"/>
                    <a:pt x="0" y="670"/>
                  </a:cubicBezTo>
                  <a:cubicBezTo>
                    <a:pt x="39" y="670"/>
                    <a:pt x="39" y="670"/>
                    <a:pt x="39" y="670"/>
                  </a:cubicBezTo>
                  <a:cubicBezTo>
                    <a:pt x="39" y="669"/>
                    <a:pt x="39" y="669"/>
                    <a:pt x="39" y="669"/>
                  </a:cubicBezTo>
                  <a:cubicBezTo>
                    <a:pt x="37" y="669"/>
                    <a:pt x="37" y="669"/>
                    <a:pt x="37" y="66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4" y="18"/>
                    <a:pt x="24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43"/>
            <p:cNvSpPr/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2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2" y="672"/>
                    <a:pt x="2" y="672"/>
                    <a:pt x="2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44"/>
            <p:cNvSpPr/>
            <p:nvPr/>
          </p:nvSpPr>
          <p:spPr bwMode="auto">
            <a:xfrm>
              <a:off x="5665117" y="5357314"/>
              <a:ext cx="65306" cy="181106"/>
            </a:xfrm>
            <a:custGeom>
              <a:avLst/>
              <a:gdLst>
                <a:gd name="T0" fmla="*/ 7 w 41"/>
                <a:gd name="T1" fmla="*/ 0 h 114"/>
                <a:gd name="T2" fmla="*/ 0 w 41"/>
                <a:gd name="T3" fmla="*/ 0 h 114"/>
                <a:gd name="T4" fmla="*/ 0 w 41"/>
                <a:gd name="T5" fmla="*/ 114 h 114"/>
                <a:gd name="T6" fmla="*/ 6 w 41"/>
                <a:gd name="T7" fmla="*/ 114 h 114"/>
                <a:gd name="T8" fmla="*/ 40 w 41"/>
                <a:gd name="T9" fmla="*/ 112 h 114"/>
                <a:gd name="T10" fmla="*/ 41 w 41"/>
                <a:gd name="T11" fmla="*/ 111 h 114"/>
                <a:gd name="T12" fmla="*/ 7 w 41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4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4"/>
                    <a:pt x="4" y="114"/>
                    <a:pt x="6" y="114"/>
                  </a:cubicBezTo>
                  <a:cubicBezTo>
                    <a:pt x="16" y="114"/>
                    <a:pt x="28" y="114"/>
                    <a:pt x="40" y="112"/>
                  </a:cubicBezTo>
                  <a:cubicBezTo>
                    <a:pt x="41" y="112"/>
                    <a:pt x="41" y="111"/>
                    <a:pt x="41" y="11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20585" y="5313680"/>
            <a:ext cx="294640" cy="1557020"/>
            <a:chOff x="6959786" y="5357314"/>
            <a:chExt cx="321816" cy="1497993"/>
          </a:xfrm>
        </p:grpSpPr>
        <p:sp>
          <p:nvSpPr>
            <p:cNvPr id="181" name="Freeform 17"/>
            <p:cNvSpPr/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8"/>
            <p:cNvSpPr/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Freeform 19"/>
            <p:cNvSpPr/>
            <p:nvPr/>
          </p:nvSpPr>
          <p:spPr bwMode="auto">
            <a:xfrm>
              <a:off x="7058755" y="5786851"/>
              <a:ext cx="123879" cy="1068456"/>
            </a:xfrm>
            <a:custGeom>
              <a:avLst/>
              <a:gdLst>
                <a:gd name="T0" fmla="*/ 78 w 78"/>
                <a:gd name="T1" fmla="*/ 671 h 671"/>
                <a:gd name="T2" fmla="*/ 0 w 78"/>
                <a:gd name="T3" fmla="*/ 671 h 671"/>
                <a:gd name="T4" fmla="*/ 0 w 78"/>
                <a:gd name="T5" fmla="*/ 32 h 671"/>
                <a:gd name="T6" fmla="*/ 38 w 78"/>
                <a:gd name="T7" fmla="*/ 1 h 671"/>
                <a:gd name="T8" fmla="*/ 78 w 78"/>
                <a:gd name="T9" fmla="*/ 32 h 671"/>
                <a:gd name="T10" fmla="*/ 78 w 78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71">
                  <a:moveTo>
                    <a:pt x="78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8" y="1"/>
                  </a:cubicBezTo>
                  <a:cubicBezTo>
                    <a:pt x="72" y="0"/>
                    <a:pt x="78" y="32"/>
                    <a:pt x="78" y="32"/>
                  </a:cubicBezTo>
                  <a:cubicBezTo>
                    <a:pt x="78" y="671"/>
                    <a:pt x="78" y="671"/>
                    <a:pt x="78" y="671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20"/>
            <p:cNvSpPr/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solidFill>
              <a:srgbClr val="F77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21"/>
            <p:cNvSpPr/>
            <p:nvPr/>
          </p:nvSpPr>
          <p:spPr bwMode="auto">
            <a:xfrm>
              <a:off x="6959786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22"/>
            <p:cNvSpPr/>
            <p:nvPr/>
          </p:nvSpPr>
          <p:spPr bwMode="auto">
            <a:xfrm>
              <a:off x="7056735" y="5357314"/>
              <a:ext cx="130611" cy="191204"/>
            </a:xfrm>
            <a:custGeom>
              <a:avLst/>
              <a:gdLst>
                <a:gd name="T0" fmla="*/ 0 w 82"/>
                <a:gd name="T1" fmla="*/ 110 h 120"/>
                <a:gd name="T2" fmla="*/ 82 w 82"/>
                <a:gd name="T3" fmla="*/ 112 h 120"/>
                <a:gd name="T4" fmla="*/ 48 w 82"/>
                <a:gd name="T5" fmla="*/ 0 h 120"/>
                <a:gd name="T6" fmla="*/ 28 w 82"/>
                <a:gd name="T7" fmla="*/ 0 h 120"/>
                <a:gd name="T8" fmla="*/ 0 w 82"/>
                <a:gd name="T9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20">
                  <a:moveTo>
                    <a:pt x="0" y="110"/>
                  </a:moveTo>
                  <a:cubicBezTo>
                    <a:pt x="0" y="110"/>
                    <a:pt x="39" y="120"/>
                    <a:pt x="82" y="11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46"/>
            <p:cNvSpPr/>
            <p:nvPr/>
          </p:nvSpPr>
          <p:spPr bwMode="auto">
            <a:xfrm>
              <a:off x="7117328" y="5535727"/>
              <a:ext cx="156195" cy="295559"/>
            </a:xfrm>
            <a:custGeom>
              <a:avLst/>
              <a:gdLst>
                <a:gd name="T0" fmla="*/ 44 w 98"/>
                <a:gd name="T1" fmla="*/ 0 h 186"/>
                <a:gd name="T2" fmla="*/ 9 w 98"/>
                <a:gd name="T3" fmla="*/ 3 h 186"/>
                <a:gd name="T4" fmla="*/ 0 w 98"/>
                <a:gd name="T5" fmla="*/ 3 h 186"/>
                <a:gd name="T6" fmla="*/ 0 w 98"/>
                <a:gd name="T7" fmla="*/ 159 h 186"/>
                <a:gd name="T8" fmla="*/ 1 w 98"/>
                <a:gd name="T9" fmla="*/ 159 h 186"/>
                <a:gd name="T10" fmla="*/ 2 w 98"/>
                <a:gd name="T11" fmla="*/ 159 h 186"/>
                <a:gd name="T12" fmla="*/ 40 w 98"/>
                <a:gd name="T13" fmla="*/ 186 h 186"/>
                <a:gd name="T14" fmla="*/ 71 w 98"/>
                <a:gd name="T15" fmla="*/ 156 h 186"/>
                <a:gd name="T16" fmla="*/ 71 w 98"/>
                <a:gd name="T17" fmla="*/ 156 h 186"/>
                <a:gd name="T18" fmla="*/ 97 w 98"/>
                <a:gd name="T19" fmla="*/ 173 h 186"/>
                <a:gd name="T20" fmla="*/ 98 w 98"/>
                <a:gd name="T21" fmla="*/ 171 h 186"/>
                <a:gd name="T22" fmla="*/ 44 w 98"/>
                <a:gd name="T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86">
                  <a:moveTo>
                    <a:pt x="44" y="0"/>
                  </a:moveTo>
                  <a:cubicBezTo>
                    <a:pt x="31" y="2"/>
                    <a:pt x="20" y="3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1" y="159"/>
                    <a:pt x="1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7" y="159"/>
                    <a:pt x="37" y="177"/>
                    <a:pt x="40" y="186"/>
                  </a:cubicBezTo>
                  <a:cubicBezTo>
                    <a:pt x="42" y="179"/>
                    <a:pt x="48" y="157"/>
                    <a:pt x="71" y="156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85" y="156"/>
                    <a:pt x="92" y="165"/>
                    <a:pt x="97" y="173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47"/>
            <p:cNvSpPr/>
            <p:nvPr/>
          </p:nvSpPr>
          <p:spPr bwMode="auto">
            <a:xfrm>
              <a:off x="7117328" y="5788871"/>
              <a:ext cx="65306" cy="1066436"/>
            </a:xfrm>
            <a:custGeom>
              <a:avLst/>
              <a:gdLst>
                <a:gd name="T0" fmla="*/ 2 w 41"/>
                <a:gd name="T1" fmla="*/ 0 h 670"/>
                <a:gd name="T2" fmla="*/ 1 w 41"/>
                <a:gd name="T3" fmla="*/ 0 h 670"/>
                <a:gd name="T4" fmla="*/ 0 w 41"/>
                <a:gd name="T5" fmla="*/ 0 h 670"/>
                <a:gd name="T6" fmla="*/ 0 w 41"/>
                <a:gd name="T7" fmla="*/ 670 h 670"/>
                <a:gd name="T8" fmla="*/ 41 w 41"/>
                <a:gd name="T9" fmla="*/ 670 h 670"/>
                <a:gd name="T10" fmla="*/ 41 w 41"/>
                <a:gd name="T11" fmla="*/ 669 h 670"/>
                <a:gd name="T12" fmla="*/ 40 w 41"/>
                <a:gd name="T13" fmla="*/ 669 h 670"/>
                <a:gd name="T14" fmla="*/ 40 w 41"/>
                <a:gd name="T15" fmla="*/ 29 h 670"/>
                <a:gd name="T16" fmla="*/ 40 w 41"/>
                <a:gd name="T17" fmla="*/ 27 h 670"/>
                <a:gd name="T18" fmla="*/ 2 w 41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67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41" y="670"/>
                    <a:pt x="41" y="670"/>
                    <a:pt x="41" y="670"/>
                  </a:cubicBezTo>
                  <a:cubicBezTo>
                    <a:pt x="41" y="669"/>
                    <a:pt x="41" y="669"/>
                    <a:pt x="41" y="669"/>
                  </a:cubicBezTo>
                  <a:cubicBezTo>
                    <a:pt x="40" y="669"/>
                    <a:pt x="40" y="669"/>
                    <a:pt x="40" y="66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8"/>
                    <a:pt x="40" y="27"/>
                  </a:cubicBezTo>
                  <a:cubicBezTo>
                    <a:pt x="37" y="18"/>
                    <a:pt x="27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48"/>
            <p:cNvSpPr/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1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1" y="672"/>
                    <a:pt x="1" y="672"/>
                    <a:pt x="1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49"/>
            <p:cNvSpPr/>
            <p:nvPr/>
          </p:nvSpPr>
          <p:spPr bwMode="auto">
            <a:xfrm>
              <a:off x="7117328" y="5357314"/>
              <a:ext cx="70019" cy="183125"/>
            </a:xfrm>
            <a:custGeom>
              <a:avLst/>
              <a:gdLst>
                <a:gd name="T0" fmla="*/ 10 w 44"/>
                <a:gd name="T1" fmla="*/ 0 h 115"/>
                <a:gd name="T2" fmla="*/ 0 w 44"/>
                <a:gd name="T3" fmla="*/ 0 h 115"/>
                <a:gd name="T4" fmla="*/ 0 w 44"/>
                <a:gd name="T5" fmla="*/ 115 h 115"/>
                <a:gd name="T6" fmla="*/ 9 w 44"/>
                <a:gd name="T7" fmla="*/ 115 h 115"/>
                <a:gd name="T8" fmla="*/ 44 w 44"/>
                <a:gd name="T9" fmla="*/ 112 h 115"/>
                <a:gd name="T10" fmla="*/ 44 w 44"/>
                <a:gd name="T11" fmla="*/ 112 h 115"/>
                <a:gd name="T12" fmla="*/ 10 w 44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20" y="115"/>
                    <a:pt x="31" y="114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48730" y="4316730"/>
            <a:ext cx="294005" cy="2560320"/>
            <a:chOff x="6007804" y="4268661"/>
            <a:chExt cx="321142" cy="2586646"/>
          </a:xfrm>
        </p:grpSpPr>
        <p:sp>
          <p:nvSpPr>
            <p:cNvPr id="193" name="Freeform 29"/>
            <p:cNvSpPr/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Freeform 30"/>
            <p:cNvSpPr/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31"/>
            <p:cNvSpPr/>
            <p:nvPr/>
          </p:nvSpPr>
          <p:spPr bwMode="auto">
            <a:xfrm>
              <a:off x="6104752" y="4694831"/>
              <a:ext cx="125899" cy="2160476"/>
            </a:xfrm>
            <a:custGeom>
              <a:avLst/>
              <a:gdLst>
                <a:gd name="T0" fmla="*/ 79 w 79"/>
                <a:gd name="T1" fmla="*/ 1357 h 1357"/>
                <a:gd name="T2" fmla="*/ 0 w 79"/>
                <a:gd name="T3" fmla="*/ 1357 h 1357"/>
                <a:gd name="T4" fmla="*/ 0 w 79"/>
                <a:gd name="T5" fmla="*/ 32 h 1357"/>
                <a:gd name="T6" fmla="*/ 39 w 79"/>
                <a:gd name="T7" fmla="*/ 1 h 1357"/>
                <a:gd name="T8" fmla="*/ 79 w 79"/>
                <a:gd name="T9" fmla="*/ 32 h 1357"/>
                <a:gd name="T10" fmla="*/ 79 w 79"/>
                <a:gd name="T11" fmla="*/ 1357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357">
                  <a:moveTo>
                    <a:pt x="79" y="1357"/>
                  </a:moveTo>
                  <a:cubicBezTo>
                    <a:pt x="0" y="1357"/>
                    <a:pt x="0" y="1357"/>
                    <a:pt x="0" y="135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9" y="1"/>
                  </a:cubicBezTo>
                  <a:cubicBezTo>
                    <a:pt x="73" y="0"/>
                    <a:pt x="79" y="32"/>
                    <a:pt x="79" y="32"/>
                  </a:cubicBezTo>
                  <a:cubicBezTo>
                    <a:pt x="79" y="1357"/>
                    <a:pt x="79" y="1357"/>
                    <a:pt x="79" y="1357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32"/>
            <p:cNvSpPr/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0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0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1358"/>
                    <a:pt x="63" y="1358"/>
                    <a:pt x="63" y="1358"/>
                  </a:cubicBezTo>
                </a:path>
              </a:pathLst>
            </a:custGeom>
            <a:solidFill>
              <a:srgbClr val="FFB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33"/>
            <p:cNvSpPr/>
            <p:nvPr/>
          </p:nvSpPr>
          <p:spPr bwMode="auto">
            <a:xfrm>
              <a:off x="6007804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1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13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Freeform 34"/>
            <p:cNvSpPr/>
            <p:nvPr/>
          </p:nvSpPr>
          <p:spPr bwMode="auto">
            <a:xfrm>
              <a:off x="6104752" y="4268661"/>
              <a:ext cx="129265" cy="185818"/>
            </a:xfrm>
            <a:custGeom>
              <a:avLst/>
              <a:gdLst>
                <a:gd name="T0" fmla="*/ 0 w 81"/>
                <a:gd name="T1" fmla="*/ 107 h 117"/>
                <a:gd name="T2" fmla="*/ 81 w 81"/>
                <a:gd name="T3" fmla="*/ 109 h 117"/>
                <a:gd name="T4" fmla="*/ 48 w 81"/>
                <a:gd name="T5" fmla="*/ 0 h 117"/>
                <a:gd name="T6" fmla="*/ 28 w 81"/>
                <a:gd name="T7" fmla="*/ 0 h 117"/>
                <a:gd name="T8" fmla="*/ 0 w 81"/>
                <a:gd name="T9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7">
                  <a:moveTo>
                    <a:pt x="0" y="107"/>
                  </a:moveTo>
                  <a:cubicBezTo>
                    <a:pt x="0" y="107"/>
                    <a:pt x="39" y="117"/>
                    <a:pt x="81" y="10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07"/>
                    <a:pt x="0" y="107"/>
                    <a:pt x="0" y="107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51"/>
            <p:cNvSpPr/>
            <p:nvPr/>
          </p:nvSpPr>
          <p:spPr bwMode="auto">
            <a:xfrm>
              <a:off x="6161979" y="4441687"/>
              <a:ext cx="157542" cy="298252"/>
            </a:xfrm>
            <a:custGeom>
              <a:avLst/>
              <a:gdLst>
                <a:gd name="T0" fmla="*/ 45 w 99"/>
                <a:gd name="T1" fmla="*/ 0 h 187"/>
                <a:gd name="T2" fmla="*/ 45 w 99"/>
                <a:gd name="T3" fmla="*/ 0 h 187"/>
                <a:gd name="T4" fmla="*/ 11 w 99"/>
                <a:gd name="T5" fmla="*/ 3 h 187"/>
                <a:gd name="T6" fmla="*/ 0 w 99"/>
                <a:gd name="T7" fmla="*/ 3 h 187"/>
                <a:gd name="T8" fmla="*/ 0 w 99"/>
                <a:gd name="T9" fmla="*/ 160 h 187"/>
                <a:gd name="T10" fmla="*/ 3 w 99"/>
                <a:gd name="T11" fmla="*/ 160 h 187"/>
                <a:gd name="T12" fmla="*/ 4 w 99"/>
                <a:gd name="T13" fmla="*/ 160 h 187"/>
                <a:gd name="T14" fmla="*/ 42 w 99"/>
                <a:gd name="T15" fmla="*/ 187 h 187"/>
                <a:gd name="T16" fmla="*/ 72 w 99"/>
                <a:gd name="T17" fmla="*/ 157 h 187"/>
                <a:gd name="T18" fmla="*/ 73 w 99"/>
                <a:gd name="T19" fmla="*/ 157 h 187"/>
                <a:gd name="T20" fmla="*/ 99 w 99"/>
                <a:gd name="T21" fmla="*/ 174 h 187"/>
                <a:gd name="T22" fmla="*/ 99 w 99"/>
                <a:gd name="T23" fmla="*/ 172 h 187"/>
                <a:gd name="T24" fmla="*/ 45 w 99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87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3" y="2"/>
                    <a:pt x="21" y="3"/>
                    <a:pt x="11" y="3"/>
                  </a:cubicBezTo>
                  <a:cubicBezTo>
                    <a:pt x="7" y="3"/>
                    <a:pt x="3" y="3"/>
                    <a:pt x="0" y="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" y="160"/>
                    <a:pt x="2" y="160"/>
                    <a:pt x="3" y="160"/>
                  </a:cubicBezTo>
                  <a:cubicBezTo>
                    <a:pt x="3" y="160"/>
                    <a:pt x="4" y="160"/>
                    <a:pt x="4" y="160"/>
                  </a:cubicBezTo>
                  <a:cubicBezTo>
                    <a:pt x="29" y="160"/>
                    <a:pt x="39" y="178"/>
                    <a:pt x="42" y="187"/>
                  </a:cubicBezTo>
                  <a:cubicBezTo>
                    <a:pt x="44" y="179"/>
                    <a:pt x="50" y="158"/>
                    <a:pt x="72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87" y="157"/>
                    <a:pt x="94" y="166"/>
                    <a:pt x="99" y="174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52"/>
            <p:cNvSpPr/>
            <p:nvPr/>
          </p:nvSpPr>
          <p:spPr bwMode="auto">
            <a:xfrm>
              <a:off x="6161979" y="4696851"/>
              <a:ext cx="68672" cy="2158456"/>
            </a:xfrm>
            <a:custGeom>
              <a:avLst/>
              <a:gdLst>
                <a:gd name="T0" fmla="*/ 4 w 43"/>
                <a:gd name="T1" fmla="*/ 0 h 1356"/>
                <a:gd name="T2" fmla="*/ 3 w 43"/>
                <a:gd name="T3" fmla="*/ 0 h 1356"/>
                <a:gd name="T4" fmla="*/ 0 w 43"/>
                <a:gd name="T5" fmla="*/ 0 h 1356"/>
                <a:gd name="T6" fmla="*/ 0 w 43"/>
                <a:gd name="T7" fmla="*/ 1356 h 1356"/>
                <a:gd name="T8" fmla="*/ 43 w 43"/>
                <a:gd name="T9" fmla="*/ 1356 h 1356"/>
                <a:gd name="T10" fmla="*/ 43 w 43"/>
                <a:gd name="T11" fmla="*/ 1355 h 1356"/>
                <a:gd name="T12" fmla="*/ 42 w 43"/>
                <a:gd name="T13" fmla="*/ 1355 h 1356"/>
                <a:gd name="T14" fmla="*/ 42 w 43"/>
                <a:gd name="T15" fmla="*/ 29 h 1356"/>
                <a:gd name="T16" fmla="*/ 42 w 43"/>
                <a:gd name="T17" fmla="*/ 27 h 1356"/>
                <a:gd name="T18" fmla="*/ 4 w 43"/>
                <a:gd name="T19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35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356"/>
                    <a:pt x="0" y="1356"/>
                    <a:pt x="0" y="1356"/>
                  </a:cubicBezTo>
                  <a:cubicBezTo>
                    <a:pt x="43" y="1356"/>
                    <a:pt x="43" y="1356"/>
                    <a:pt x="43" y="1356"/>
                  </a:cubicBezTo>
                  <a:cubicBezTo>
                    <a:pt x="43" y="1355"/>
                    <a:pt x="43" y="1355"/>
                    <a:pt x="43" y="1355"/>
                  </a:cubicBezTo>
                  <a:cubicBezTo>
                    <a:pt x="42" y="1355"/>
                    <a:pt x="42" y="1355"/>
                    <a:pt x="42" y="1355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7"/>
                  </a:cubicBezTo>
                  <a:cubicBezTo>
                    <a:pt x="39" y="18"/>
                    <a:pt x="29" y="0"/>
                    <a:pt x="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53"/>
            <p:cNvSpPr/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31 w 63"/>
                <a:gd name="T1" fmla="*/ 0 h 1358"/>
                <a:gd name="T2" fmla="*/ 30 w 63"/>
                <a:gd name="T3" fmla="*/ 0 h 1358"/>
                <a:gd name="T4" fmla="*/ 0 w 63"/>
                <a:gd name="T5" fmla="*/ 30 h 1358"/>
                <a:gd name="T6" fmla="*/ 0 w 63"/>
                <a:gd name="T7" fmla="*/ 32 h 1358"/>
                <a:gd name="T8" fmla="*/ 0 w 63"/>
                <a:gd name="T9" fmla="*/ 1358 h 1358"/>
                <a:gd name="T10" fmla="*/ 1 w 63"/>
                <a:gd name="T11" fmla="*/ 1358 h 1358"/>
                <a:gd name="T12" fmla="*/ 63 w 63"/>
                <a:gd name="T13" fmla="*/ 1358 h 1358"/>
                <a:gd name="T14" fmla="*/ 63 w 63"/>
                <a:gd name="T15" fmla="*/ 32 h 1358"/>
                <a:gd name="T16" fmla="*/ 57 w 63"/>
                <a:gd name="T17" fmla="*/ 17 h 1358"/>
                <a:gd name="T18" fmla="*/ 31 w 63"/>
                <a:gd name="T1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358">
                  <a:moveTo>
                    <a:pt x="31" y="0"/>
                  </a:moveTo>
                  <a:cubicBezTo>
                    <a:pt x="31" y="0"/>
                    <a:pt x="31" y="0"/>
                    <a:pt x="30" y="0"/>
                  </a:cubicBezTo>
                  <a:cubicBezTo>
                    <a:pt x="8" y="1"/>
                    <a:pt x="2" y="22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358"/>
                    <a:pt x="0" y="1358"/>
                    <a:pt x="0" y="1358"/>
                  </a:cubicBezTo>
                  <a:cubicBezTo>
                    <a:pt x="1" y="1358"/>
                    <a:pt x="1" y="1358"/>
                    <a:pt x="1" y="1358"/>
                  </a:cubicBezTo>
                  <a:cubicBezTo>
                    <a:pt x="63" y="1358"/>
                    <a:pt x="63" y="1358"/>
                    <a:pt x="63" y="135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54"/>
            <p:cNvSpPr/>
            <p:nvPr/>
          </p:nvSpPr>
          <p:spPr bwMode="auto">
            <a:xfrm>
              <a:off x="6161979" y="4268661"/>
              <a:ext cx="72038" cy="178413"/>
            </a:xfrm>
            <a:custGeom>
              <a:avLst/>
              <a:gdLst>
                <a:gd name="T0" fmla="*/ 12 w 45"/>
                <a:gd name="T1" fmla="*/ 0 h 112"/>
                <a:gd name="T2" fmla="*/ 7 w 45"/>
                <a:gd name="T3" fmla="*/ 0 h 112"/>
                <a:gd name="T4" fmla="*/ 0 w 45"/>
                <a:gd name="T5" fmla="*/ 0 h 112"/>
                <a:gd name="T6" fmla="*/ 0 w 45"/>
                <a:gd name="T7" fmla="*/ 112 h 112"/>
                <a:gd name="T8" fmla="*/ 11 w 45"/>
                <a:gd name="T9" fmla="*/ 112 h 112"/>
                <a:gd name="T10" fmla="*/ 45 w 45"/>
                <a:gd name="T11" fmla="*/ 109 h 112"/>
                <a:gd name="T12" fmla="*/ 45 w 45"/>
                <a:gd name="T13" fmla="*/ 109 h 112"/>
                <a:gd name="T14" fmla="*/ 12 w 45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12">
                  <a:moveTo>
                    <a:pt x="1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" y="112"/>
                    <a:pt x="7" y="112"/>
                    <a:pt x="11" y="112"/>
                  </a:cubicBezTo>
                  <a:cubicBezTo>
                    <a:pt x="21" y="112"/>
                    <a:pt x="33" y="111"/>
                    <a:pt x="45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81165" y="3808730"/>
            <a:ext cx="294640" cy="3063875"/>
            <a:chOff x="6480429" y="3714572"/>
            <a:chExt cx="321816" cy="3140735"/>
          </a:xfrm>
        </p:grpSpPr>
        <p:sp>
          <p:nvSpPr>
            <p:cNvPr id="169" name="Freeform 5"/>
            <p:cNvSpPr/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"/>
            <p:cNvSpPr/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7"/>
            <p:cNvSpPr/>
            <p:nvPr/>
          </p:nvSpPr>
          <p:spPr bwMode="auto">
            <a:xfrm>
              <a:off x="6579397" y="4144108"/>
              <a:ext cx="125899" cy="2711199"/>
            </a:xfrm>
            <a:custGeom>
              <a:avLst/>
              <a:gdLst>
                <a:gd name="T0" fmla="*/ 79 w 79"/>
                <a:gd name="T1" fmla="*/ 1703 h 1703"/>
                <a:gd name="T2" fmla="*/ 0 w 79"/>
                <a:gd name="T3" fmla="*/ 1703 h 1703"/>
                <a:gd name="T4" fmla="*/ 0 w 79"/>
                <a:gd name="T5" fmla="*/ 33 h 1703"/>
                <a:gd name="T6" fmla="*/ 38 w 79"/>
                <a:gd name="T7" fmla="*/ 1 h 1703"/>
                <a:gd name="T8" fmla="*/ 79 w 79"/>
                <a:gd name="T9" fmla="*/ 33 h 1703"/>
                <a:gd name="T10" fmla="*/ 79 w 79"/>
                <a:gd name="T11" fmla="*/ 170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703">
                  <a:moveTo>
                    <a:pt x="79" y="1703"/>
                  </a:moveTo>
                  <a:cubicBezTo>
                    <a:pt x="0" y="1703"/>
                    <a:pt x="0" y="1703"/>
                    <a:pt x="0" y="170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8" y="1"/>
                  </a:cubicBezTo>
                  <a:cubicBezTo>
                    <a:pt x="72" y="0"/>
                    <a:pt x="79" y="33"/>
                    <a:pt x="79" y="33"/>
                  </a:cubicBezTo>
                  <a:cubicBezTo>
                    <a:pt x="79" y="1703"/>
                    <a:pt x="79" y="1703"/>
                    <a:pt x="79" y="170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8"/>
            <p:cNvSpPr/>
            <p:nvPr/>
          </p:nvSpPr>
          <p:spPr bwMode="auto">
            <a:xfrm>
              <a:off x="6701930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cubicBezTo>
                    <a:pt x="63" y="1704"/>
                    <a:pt x="63" y="1704"/>
                    <a:pt x="63" y="1704"/>
                  </a:cubicBezTo>
                </a:path>
              </a:pathLst>
            </a:custGeom>
            <a:solidFill>
              <a:srgbClr val="3DC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9"/>
            <p:cNvSpPr/>
            <p:nvPr/>
          </p:nvSpPr>
          <p:spPr bwMode="auto">
            <a:xfrm>
              <a:off x="6480429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lnTo>
                    <a:pt x="63" y="170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Freeform 10"/>
            <p:cNvSpPr/>
            <p:nvPr/>
          </p:nvSpPr>
          <p:spPr bwMode="auto">
            <a:xfrm>
              <a:off x="6576031" y="3714572"/>
              <a:ext cx="131958" cy="191204"/>
            </a:xfrm>
            <a:custGeom>
              <a:avLst/>
              <a:gdLst>
                <a:gd name="T0" fmla="*/ 0 w 83"/>
                <a:gd name="T1" fmla="*/ 111 h 120"/>
                <a:gd name="T2" fmla="*/ 83 w 83"/>
                <a:gd name="T3" fmla="*/ 113 h 120"/>
                <a:gd name="T4" fmla="*/ 50 w 83"/>
                <a:gd name="T5" fmla="*/ 0 h 120"/>
                <a:gd name="T6" fmla="*/ 29 w 83"/>
                <a:gd name="T7" fmla="*/ 0 h 120"/>
                <a:gd name="T8" fmla="*/ 0 w 83"/>
                <a:gd name="T9" fmla="*/ 1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0">
                  <a:moveTo>
                    <a:pt x="0" y="111"/>
                  </a:moveTo>
                  <a:cubicBezTo>
                    <a:pt x="0" y="111"/>
                    <a:pt x="40" y="120"/>
                    <a:pt x="83" y="1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56"/>
            <p:cNvSpPr/>
            <p:nvPr/>
          </p:nvSpPr>
          <p:spPr bwMode="auto">
            <a:xfrm>
              <a:off x="6639990" y="3894331"/>
              <a:ext cx="154175" cy="294886"/>
            </a:xfrm>
            <a:custGeom>
              <a:avLst/>
              <a:gdLst>
                <a:gd name="T0" fmla="*/ 43 w 97"/>
                <a:gd name="T1" fmla="*/ 0 h 185"/>
                <a:gd name="T2" fmla="*/ 8 w 97"/>
                <a:gd name="T3" fmla="*/ 3 h 185"/>
                <a:gd name="T4" fmla="*/ 0 w 97"/>
                <a:gd name="T5" fmla="*/ 3 h 185"/>
                <a:gd name="T6" fmla="*/ 0 w 97"/>
                <a:gd name="T7" fmla="*/ 158 h 185"/>
                <a:gd name="T8" fmla="*/ 0 w 97"/>
                <a:gd name="T9" fmla="*/ 158 h 185"/>
                <a:gd name="T10" fmla="*/ 1 w 97"/>
                <a:gd name="T11" fmla="*/ 158 h 185"/>
                <a:gd name="T12" fmla="*/ 39 w 97"/>
                <a:gd name="T13" fmla="*/ 185 h 185"/>
                <a:gd name="T14" fmla="*/ 70 w 97"/>
                <a:gd name="T15" fmla="*/ 156 h 185"/>
                <a:gd name="T16" fmla="*/ 71 w 97"/>
                <a:gd name="T17" fmla="*/ 156 h 185"/>
                <a:gd name="T18" fmla="*/ 96 w 97"/>
                <a:gd name="T19" fmla="*/ 172 h 185"/>
                <a:gd name="T20" fmla="*/ 97 w 97"/>
                <a:gd name="T21" fmla="*/ 170 h 185"/>
                <a:gd name="T22" fmla="*/ 43 w 97"/>
                <a:gd name="T2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85">
                  <a:moveTo>
                    <a:pt x="43" y="0"/>
                  </a:moveTo>
                  <a:cubicBezTo>
                    <a:pt x="31" y="2"/>
                    <a:pt x="19" y="3"/>
                    <a:pt x="8" y="3"/>
                  </a:cubicBezTo>
                  <a:cubicBezTo>
                    <a:pt x="5" y="3"/>
                    <a:pt x="3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6" y="158"/>
                    <a:pt x="36" y="176"/>
                    <a:pt x="39" y="185"/>
                  </a:cubicBezTo>
                  <a:cubicBezTo>
                    <a:pt x="41" y="178"/>
                    <a:pt x="47" y="156"/>
                    <a:pt x="70" y="156"/>
                  </a:cubicBezTo>
                  <a:cubicBezTo>
                    <a:pt x="70" y="156"/>
                    <a:pt x="70" y="156"/>
                    <a:pt x="71" y="156"/>
                  </a:cubicBezTo>
                  <a:cubicBezTo>
                    <a:pt x="84" y="156"/>
                    <a:pt x="92" y="164"/>
                    <a:pt x="96" y="172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57"/>
            <p:cNvSpPr/>
            <p:nvPr/>
          </p:nvSpPr>
          <p:spPr bwMode="auto">
            <a:xfrm>
              <a:off x="6639990" y="4146128"/>
              <a:ext cx="65306" cy="2709179"/>
            </a:xfrm>
            <a:custGeom>
              <a:avLst/>
              <a:gdLst>
                <a:gd name="T0" fmla="*/ 1 w 41"/>
                <a:gd name="T1" fmla="*/ 0 h 1702"/>
                <a:gd name="T2" fmla="*/ 0 w 41"/>
                <a:gd name="T3" fmla="*/ 0 h 1702"/>
                <a:gd name="T4" fmla="*/ 0 w 41"/>
                <a:gd name="T5" fmla="*/ 0 h 1702"/>
                <a:gd name="T6" fmla="*/ 0 w 41"/>
                <a:gd name="T7" fmla="*/ 1702 h 1702"/>
                <a:gd name="T8" fmla="*/ 41 w 41"/>
                <a:gd name="T9" fmla="*/ 1702 h 1702"/>
                <a:gd name="T10" fmla="*/ 41 w 41"/>
                <a:gd name="T11" fmla="*/ 1701 h 1702"/>
                <a:gd name="T12" fmla="*/ 39 w 41"/>
                <a:gd name="T13" fmla="*/ 1701 h 1702"/>
                <a:gd name="T14" fmla="*/ 39 w 41"/>
                <a:gd name="T15" fmla="*/ 30 h 1702"/>
                <a:gd name="T16" fmla="*/ 39 w 41"/>
                <a:gd name="T17" fmla="*/ 27 h 1702"/>
                <a:gd name="T18" fmla="*/ 1 w 41"/>
                <a:gd name="T1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70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2"/>
                    <a:pt x="0" y="1702"/>
                    <a:pt x="0" y="1702"/>
                  </a:cubicBezTo>
                  <a:cubicBezTo>
                    <a:pt x="41" y="1702"/>
                    <a:pt x="41" y="1702"/>
                    <a:pt x="41" y="1702"/>
                  </a:cubicBezTo>
                  <a:cubicBezTo>
                    <a:pt x="41" y="1701"/>
                    <a:pt x="41" y="1701"/>
                    <a:pt x="41" y="1701"/>
                  </a:cubicBezTo>
                  <a:cubicBezTo>
                    <a:pt x="39" y="1701"/>
                    <a:pt x="39" y="1701"/>
                    <a:pt x="39" y="17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7"/>
                  </a:cubicBezTo>
                  <a:cubicBezTo>
                    <a:pt x="36" y="18"/>
                    <a:pt x="26" y="0"/>
                    <a:pt x="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58"/>
            <p:cNvSpPr/>
            <p:nvPr/>
          </p:nvSpPr>
          <p:spPr bwMode="auto">
            <a:xfrm>
              <a:off x="6701930" y="4142762"/>
              <a:ext cx="100315" cy="2710525"/>
            </a:xfrm>
            <a:custGeom>
              <a:avLst/>
              <a:gdLst>
                <a:gd name="T0" fmla="*/ 32 w 63"/>
                <a:gd name="T1" fmla="*/ 0 h 1703"/>
                <a:gd name="T2" fmla="*/ 31 w 63"/>
                <a:gd name="T3" fmla="*/ 0 h 1703"/>
                <a:gd name="T4" fmla="*/ 0 w 63"/>
                <a:gd name="T5" fmla="*/ 29 h 1703"/>
                <a:gd name="T6" fmla="*/ 0 w 63"/>
                <a:gd name="T7" fmla="*/ 32 h 1703"/>
                <a:gd name="T8" fmla="*/ 0 w 63"/>
                <a:gd name="T9" fmla="*/ 1703 h 1703"/>
                <a:gd name="T10" fmla="*/ 2 w 63"/>
                <a:gd name="T11" fmla="*/ 1703 h 1703"/>
                <a:gd name="T12" fmla="*/ 63 w 63"/>
                <a:gd name="T13" fmla="*/ 1703 h 1703"/>
                <a:gd name="T14" fmla="*/ 63 w 63"/>
                <a:gd name="T15" fmla="*/ 32 h 1703"/>
                <a:gd name="T16" fmla="*/ 57 w 63"/>
                <a:gd name="T17" fmla="*/ 16 h 1703"/>
                <a:gd name="T18" fmla="*/ 32 w 63"/>
                <a:gd name="T1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703">
                  <a:moveTo>
                    <a:pt x="3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0"/>
                    <a:pt x="2" y="22"/>
                    <a:pt x="0" y="29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2" y="1703"/>
                    <a:pt x="2" y="1703"/>
                    <a:pt x="2" y="1703"/>
                  </a:cubicBezTo>
                  <a:cubicBezTo>
                    <a:pt x="63" y="1703"/>
                    <a:pt x="63" y="1703"/>
                    <a:pt x="63" y="1703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2" y="24"/>
                    <a:pt x="57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59"/>
            <p:cNvSpPr/>
            <p:nvPr/>
          </p:nvSpPr>
          <p:spPr bwMode="auto">
            <a:xfrm>
              <a:off x="6639990" y="3714572"/>
              <a:ext cx="67999" cy="184472"/>
            </a:xfrm>
            <a:custGeom>
              <a:avLst/>
              <a:gdLst>
                <a:gd name="T0" fmla="*/ 10 w 43"/>
                <a:gd name="T1" fmla="*/ 0 h 116"/>
                <a:gd name="T2" fmla="*/ 0 w 43"/>
                <a:gd name="T3" fmla="*/ 0 h 116"/>
                <a:gd name="T4" fmla="*/ 0 w 43"/>
                <a:gd name="T5" fmla="*/ 116 h 116"/>
                <a:gd name="T6" fmla="*/ 8 w 43"/>
                <a:gd name="T7" fmla="*/ 116 h 116"/>
                <a:gd name="T8" fmla="*/ 43 w 43"/>
                <a:gd name="T9" fmla="*/ 113 h 116"/>
                <a:gd name="T10" fmla="*/ 43 w 43"/>
                <a:gd name="T11" fmla="*/ 113 h 116"/>
                <a:gd name="T12" fmla="*/ 10 w 43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16"/>
                    <a:pt x="5" y="116"/>
                    <a:pt x="8" y="116"/>
                  </a:cubicBezTo>
                  <a:cubicBezTo>
                    <a:pt x="19" y="116"/>
                    <a:pt x="31" y="115"/>
                    <a:pt x="4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18909" y="2976232"/>
            <a:ext cx="1035243" cy="1079022"/>
            <a:chOff x="4883468" y="2805677"/>
            <a:chExt cx="1130395" cy="1178197"/>
          </a:xfrm>
        </p:grpSpPr>
        <p:sp>
          <p:nvSpPr>
            <p:cNvPr id="239" name="Freeform 75"/>
            <p:cNvSpPr/>
            <p:nvPr/>
          </p:nvSpPr>
          <p:spPr bwMode="auto">
            <a:xfrm>
              <a:off x="4883468" y="2805677"/>
              <a:ext cx="1130395" cy="1178197"/>
            </a:xfrm>
            <a:custGeom>
              <a:avLst/>
              <a:gdLst>
                <a:gd name="T0" fmla="*/ 675 w 710"/>
                <a:gd name="T1" fmla="*/ 271 h 740"/>
                <a:gd name="T2" fmla="*/ 270 w 710"/>
                <a:gd name="T3" fmla="*/ 52 h 740"/>
                <a:gd name="T4" fmla="*/ 52 w 710"/>
                <a:gd name="T5" fmla="*/ 457 h 740"/>
                <a:gd name="T6" fmla="*/ 456 w 710"/>
                <a:gd name="T7" fmla="*/ 676 h 740"/>
                <a:gd name="T8" fmla="*/ 471 w 710"/>
                <a:gd name="T9" fmla="*/ 671 h 740"/>
                <a:gd name="T10" fmla="*/ 628 w 710"/>
                <a:gd name="T11" fmla="*/ 740 h 740"/>
                <a:gd name="T12" fmla="*/ 598 w 710"/>
                <a:gd name="T13" fmla="*/ 589 h 740"/>
                <a:gd name="T14" fmla="*/ 675 w 710"/>
                <a:gd name="T15" fmla="*/ 271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40">
                  <a:moveTo>
                    <a:pt x="675" y="271"/>
                  </a:moveTo>
                  <a:cubicBezTo>
                    <a:pt x="624" y="98"/>
                    <a:pt x="443" y="0"/>
                    <a:pt x="270" y="52"/>
                  </a:cubicBezTo>
                  <a:cubicBezTo>
                    <a:pt x="98" y="103"/>
                    <a:pt x="0" y="285"/>
                    <a:pt x="52" y="457"/>
                  </a:cubicBezTo>
                  <a:cubicBezTo>
                    <a:pt x="103" y="629"/>
                    <a:pt x="284" y="727"/>
                    <a:pt x="456" y="676"/>
                  </a:cubicBezTo>
                  <a:cubicBezTo>
                    <a:pt x="461" y="674"/>
                    <a:pt x="466" y="673"/>
                    <a:pt x="471" y="671"/>
                  </a:cubicBezTo>
                  <a:cubicBezTo>
                    <a:pt x="628" y="740"/>
                    <a:pt x="628" y="740"/>
                    <a:pt x="628" y="740"/>
                  </a:cubicBezTo>
                  <a:cubicBezTo>
                    <a:pt x="598" y="589"/>
                    <a:pt x="598" y="589"/>
                    <a:pt x="598" y="589"/>
                  </a:cubicBezTo>
                  <a:cubicBezTo>
                    <a:pt x="676" y="508"/>
                    <a:pt x="710" y="387"/>
                    <a:pt x="675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5276649" y="3155770"/>
              <a:ext cx="407993" cy="299599"/>
            </a:xfrm>
            <a:custGeom>
              <a:avLst/>
              <a:gdLst>
                <a:gd name="T0" fmla="*/ 256 w 256"/>
                <a:gd name="T1" fmla="*/ 7 h 188"/>
                <a:gd name="T2" fmla="*/ 249 w 256"/>
                <a:gd name="T3" fmla="*/ 0 h 188"/>
                <a:gd name="T4" fmla="*/ 7 w 256"/>
                <a:gd name="T5" fmla="*/ 0 h 188"/>
                <a:gd name="T6" fmla="*/ 0 w 256"/>
                <a:gd name="T7" fmla="*/ 7 h 188"/>
                <a:gd name="T8" fmla="*/ 0 w 256"/>
                <a:gd name="T9" fmla="*/ 181 h 188"/>
                <a:gd name="T10" fmla="*/ 7 w 256"/>
                <a:gd name="T11" fmla="*/ 188 h 188"/>
                <a:gd name="T12" fmla="*/ 249 w 256"/>
                <a:gd name="T13" fmla="*/ 188 h 188"/>
                <a:gd name="T14" fmla="*/ 256 w 256"/>
                <a:gd name="T15" fmla="*/ 181 h 188"/>
                <a:gd name="T16" fmla="*/ 256 w 256"/>
                <a:gd name="T17" fmla="*/ 7 h 188"/>
                <a:gd name="T18" fmla="*/ 219 w 256"/>
                <a:gd name="T19" fmla="*/ 155 h 188"/>
                <a:gd name="T20" fmla="*/ 214 w 256"/>
                <a:gd name="T21" fmla="*/ 160 h 188"/>
                <a:gd name="T22" fmla="*/ 37 w 256"/>
                <a:gd name="T23" fmla="*/ 160 h 188"/>
                <a:gd name="T24" fmla="*/ 32 w 256"/>
                <a:gd name="T25" fmla="*/ 155 h 188"/>
                <a:gd name="T26" fmla="*/ 32 w 256"/>
                <a:gd name="T27" fmla="*/ 29 h 188"/>
                <a:gd name="T28" fmla="*/ 37 w 256"/>
                <a:gd name="T29" fmla="*/ 24 h 188"/>
                <a:gd name="T30" fmla="*/ 214 w 256"/>
                <a:gd name="T31" fmla="*/ 24 h 188"/>
                <a:gd name="T32" fmla="*/ 219 w 256"/>
                <a:gd name="T33" fmla="*/ 29 h 188"/>
                <a:gd name="T34" fmla="*/ 219 w 256"/>
                <a:gd name="T35" fmla="*/ 15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88">
                  <a:moveTo>
                    <a:pt x="256" y="7"/>
                  </a:moveTo>
                  <a:cubicBezTo>
                    <a:pt x="256" y="3"/>
                    <a:pt x="253" y="0"/>
                    <a:pt x="24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249" y="188"/>
                    <a:pt x="249" y="188"/>
                    <a:pt x="249" y="188"/>
                  </a:cubicBezTo>
                  <a:cubicBezTo>
                    <a:pt x="253" y="188"/>
                    <a:pt x="256" y="185"/>
                    <a:pt x="256" y="181"/>
                  </a:cubicBezTo>
                  <a:lnTo>
                    <a:pt x="256" y="7"/>
                  </a:lnTo>
                  <a:close/>
                  <a:moveTo>
                    <a:pt x="219" y="155"/>
                  </a:moveTo>
                  <a:cubicBezTo>
                    <a:pt x="219" y="158"/>
                    <a:pt x="217" y="160"/>
                    <a:pt x="214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4" y="160"/>
                    <a:pt x="32" y="158"/>
                    <a:pt x="32" y="15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4" y="24"/>
                    <a:pt x="37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7" y="24"/>
                    <a:pt x="219" y="26"/>
                    <a:pt x="219" y="29"/>
                  </a:cubicBezTo>
                  <a:lnTo>
                    <a:pt x="219" y="15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5191145" y="3474220"/>
              <a:ext cx="578999" cy="127245"/>
            </a:xfrm>
            <a:custGeom>
              <a:avLst/>
              <a:gdLst>
                <a:gd name="T0" fmla="*/ 317 w 364"/>
                <a:gd name="T1" fmla="*/ 7 h 80"/>
                <a:gd name="T2" fmla="*/ 310 w 364"/>
                <a:gd name="T3" fmla="*/ 0 h 80"/>
                <a:gd name="T4" fmla="*/ 54 w 364"/>
                <a:gd name="T5" fmla="*/ 0 h 80"/>
                <a:gd name="T6" fmla="*/ 47 w 364"/>
                <a:gd name="T7" fmla="*/ 7 h 80"/>
                <a:gd name="T8" fmla="*/ 0 w 364"/>
                <a:gd name="T9" fmla="*/ 74 h 80"/>
                <a:gd name="T10" fmla="*/ 7 w 364"/>
                <a:gd name="T11" fmla="*/ 80 h 80"/>
                <a:gd name="T12" fmla="*/ 357 w 364"/>
                <a:gd name="T13" fmla="*/ 80 h 80"/>
                <a:gd name="T14" fmla="*/ 364 w 364"/>
                <a:gd name="T15" fmla="*/ 74 h 80"/>
                <a:gd name="T16" fmla="*/ 317 w 364"/>
                <a:gd name="T17" fmla="*/ 7 h 80"/>
                <a:gd name="T18" fmla="*/ 162 w 364"/>
                <a:gd name="T19" fmla="*/ 75 h 80"/>
                <a:gd name="T20" fmla="*/ 162 w 364"/>
                <a:gd name="T21" fmla="*/ 60 h 80"/>
                <a:gd name="T22" fmla="*/ 203 w 364"/>
                <a:gd name="T23" fmla="*/ 60 h 80"/>
                <a:gd name="T24" fmla="*/ 205 w 364"/>
                <a:gd name="T25" fmla="*/ 74 h 80"/>
                <a:gd name="T26" fmla="*/ 162 w 364"/>
                <a:gd name="T27" fmla="*/ 75 h 80"/>
                <a:gd name="T28" fmla="*/ 322 w 364"/>
                <a:gd name="T29" fmla="*/ 56 h 80"/>
                <a:gd name="T30" fmla="*/ 46 w 364"/>
                <a:gd name="T31" fmla="*/ 56 h 80"/>
                <a:gd name="T32" fmla="*/ 41 w 364"/>
                <a:gd name="T33" fmla="*/ 52 h 80"/>
                <a:gd name="T34" fmla="*/ 60 w 364"/>
                <a:gd name="T35" fmla="*/ 12 h 80"/>
                <a:gd name="T36" fmla="*/ 65 w 364"/>
                <a:gd name="T37" fmla="*/ 8 h 80"/>
                <a:gd name="T38" fmla="*/ 299 w 364"/>
                <a:gd name="T39" fmla="*/ 8 h 80"/>
                <a:gd name="T40" fmla="*/ 304 w 364"/>
                <a:gd name="T41" fmla="*/ 11 h 80"/>
                <a:gd name="T42" fmla="*/ 328 w 364"/>
                <a:gd name="T43" fmla="*/ 52 h 80"/>
                <a:gd name="T44" fmla="*/ 322 w 364"/>
                <a:gd name="T4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4" h="80">
                  <a:moveTo>
                    <a:pt x="317" y="7"/>
                  </a:moveTo>
                  <a:cubicBezTo>
                    <a:pt x="317" y="3"/>
                    <a:pt x="314" y="0"/>
                    <a:pt x="31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0"/>
                    <a:pt x="7" y="80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61" y="80"/>
                    <a:pt x="364" y="78"/>
                    <a:pt x="364" y="74"/>
                  </a:cubicBezTo>
                  <a:lnTo>
                    <a:pt x="317" y="7"/>
                  </a:lnTo>
                  <a:close/>
                  <a:moveTo>
                    <a:pt x="162" y="75"/>
                  </a:moveTo>
                  <a:cubicBezTo>
                    <a:pt x="162" y="60"/>
                    <a:pt x="162" y="60"/>
                    <a:pt x="162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74"/>
                    <a:pt x="205" y="74"/>
                    <a:pt x="205" y="74"/>
                  </a:cubicBezTo>
                  <a:lnTo>
                    <a:pt x="162" y="75"/>
                  </a:lnTo>
                  <a:close/>
                  <a:moveTo>
                    <a:pt x="322" y="56"/>
                  </a:moveTo>
                  <a:cubicBezTo>
                    <a:pt x="46" y="56"/>
                    <a:pt x="46" y="56"/>
                    <a:pt x="46" y="56"/>
                  </a:cubicBezTo>
                  <a:cubicBezTo>
                    <a:pt x="43" y="56"/>
                    <a:pt x="41" y="54"/>
                    <a:pt x="41" y="5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62" y="8"/>
                    <a:pt x="65" y="8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01" y="8"/>
                    <a:pt x="304" y="9"/>
                    <a:pt x="304" y="11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28" y="54"/>
                    <a:pt x="325" y="56"/>
                    <a:pt x="322" y="5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9"/>
          <p:cNvGrpSpPr/>
          <p:nvPr/>
        </p:nvGrpSpPr>
        <p:grpSpPr>
          <a:xfrm>
            <a:off x="5517446" y="4164392"/>
            <a:ext cx="652961" cy="763948"/>
            <a:chOff x="5100256" y="4103040"/>
            <a:chExt cx="712977" cy="834163"/>
          </a:xfrm>
        </p:grpSpPr>
        <p:sp>
          <p:nvSpPr>
            <p:cNvPr id="233" name="Freeform 69"/>
            <p:cNvSpPr/>
            <p:nvPr/>
          </p:nvSpPr>
          <p:spPr bwMode="auto">
            <a:xfrm>
              <a:off x="5100256" y="4103040"/>
              <a:ext cx="712977" cy="834163"/>
            </a:xfrm>
            <a:custGeom>
              <a:avLst/>
              <a:gdLst>
                <a:gd name="T0" fmla="*/ 448 w 448"/>
                <a:gd name="T1" fmla="*/ 224 h 524"/>
                <a:gd name="T2" fmla="*/ 224 w 448"/>
                <a:gd name="T3" fmla="*/ 0 h 524"/>
                <a:gd name="T4" fmla="*/ 0 w 448"/>
                <a:gd name="T5" fmla="*/ 224 h 524"/>
                <a:gd name="T6" fmla="*/ 224 w 448"/>
                <a:gd name="T7" fmla="*/ 448 h 524"/>
                <a:gd name="T8" fmla="*/ 234 w 448"/>
                <a:gd name="T9" fmla="*/ 448 h 524"/>
                <a:gd name="T10" fmla="*/ 324 w 448"/>
                <a:gd name="T11" fmla="*/ 524 h 524"/>
                <a:gd name="T12" fmla="*/ 334 w 448"/>
                <a:gd name="T13" fmla="*/ 419 h 524"/>
                <a:gd name="T14" fmla="*/ 448 w 448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448" y="224"/>
                  </a:moveTo>
                  <a:cubicBezTo>
                    <a:pt x="448" y="100"/>
                    <a:pt x="348" y="0"/>
                    <a:pt x="224" y="0"/>
                  </a:cubicBez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4" name="Freeform 80"/>
            <p:cNvSpPr/>
            <p:nvPr/>
          </p:nvSpPr>
          <p:spPr bwMode="auto">
            <a:xfrm>
              <a:off x="5361479" y="4274720"/>
              <a:ext cx="205343" cy="388468"/>
            </a:xfrm>
            <a:custGeom>
              <a:avLst/>
              <a:gdLst>
                <a:gd name="T0" fmla="*/ 8 w 129"/>
                <a:gd name="T1" fmla="*/ 244 h 244"/>
                <a:gd name="T2" fmla="*/ 8 w 129"/>
                <a:gd name="T3" fmla="*/ 244 h 244"/>
                <a:gd name="T4" fmla="*/ 0 w 129"/>
                <a:gd name="T5" fmla="*/ 236 h 244"/>
                <a:gd name="T6" fmla="*/ 67 w 129"/>
                <a:gd name="T7" fmla="*/ 163 h 244"/>
                <a:gd name="T8" fmla="*/ 112 w 129"/>
                <a:gd name="T9" fmla="*/ 119 h 244"/>
                <a:gd name="T10" fmla="*/ 64 w 129"/>
                <a:gd name="T11" fmla="*/ 75 h 244"/>
                <a:gd name="T12" fmla="*/ 3 w 129"/>
                <a:gd name="T13" fmla="*/ 7 h 244"/>
                <a:gd name="T14" fmla="*/ 12 w 129"/>
                <a:gd name="T15" fmla="*/ 0 h 244"/>
                <a:gd name="T16" fmla="*/ 19 w 129"/>
                <a:gd name="T17" fmla="*/ 9 h 244"/>
                <a:gd name="T18" fmla="*/ 71 w 129"/>
                <a:gd name="T19" fmla="*/ 61 h 244"/>
                <a:gd name="T20" fmla="*/ 127 w 129"/>
                <a:gd name="T21" fmla="*/ 119 h 244"/>
                <a:gd name="T22" fmla="*/ 72 w 129"/>
                <a:gd name="T23" fmla="*/ 178 h 244"/>
                <a:gd name="T24" fmla="*/ 16 w 129"/>
                <a:gd name="T25" fmla="*/ 237 h 244"/>
                <a:gd name="T26" fmla="*/ 8 w 129"/>
                <a:gd name="T2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44">
                  <a:moveTo>
                    <a:pt x="8" y="244"/>
                  </a:moveTo>
                  <a:cubicBezTo>
                    <a:pt x="8" y="244"/>
                    <a:pt x="8" y="244"/>
                    <a:pt x="8" y="244"/>
                  </a:cubicBezTo>
                  <a:cubicBezTo>
                    <a:pt x="3" y="244"/>
                    <a:pt x="0" y="240"/>
                    <a:pt x="0" y="236"/>
                  </a:cubicBezTo>
                  <a:cubicBezTo>
                    <a:pt x="4" y="186"/>
                    <a:pt x="39" y="174"/>
                    <a:pt x="67" y="163"/>
                  </a:cubicBezTo>
                  <a:cubicBezTo>
                    <a:pt x="95" y="153"/>
                    <a:pt x="112" y="146"/>
                    <a:pt x="112" y="119"/>
                  </a:cubicBezTo>
                  <a:cubicBezTo>
                    <a:pt x="113" y="98"/>
                    <a:pt x="94" y="88"/>
                    <a:pt x="64" y="75"/>
                  </a:cubicBezTo>
                  <a:cubicBezTo>
                    <a:pt x="34" y="63"/>
                    <a:pt x="0" y="48"/>
                    <a:pt x="3" y="7"/>
                  </a:cubicBezTo>
                  <a:cubicBezTo>
                    <a:pt x="4" y="3"/>
                    <a:pt x="8" y="0"/>
                    <a:pt x="12" y="0"/>
                  </a:cubicBezTo>
                  <a:cubicBezTo>
                    <a:pt x="16" y="0"/>
                    <a:pt x="20" y="4"/>
                    <a:pt x="19" y="9"/>
                  </a:cubicBezTo>
                  <a:cubicBezTo>
                    <a:pt x="17" y="36"/>
                    <a:pt x="37" y="46"/>
                    <a:pt x="71" y="61"/>
                  </a:cubicBezTo>
                  <a:cubicBezTo>
                    <a:pt x="98" y="73"/>
                    <a:pt x="129" y="86"/>
                    <a:pt x="127" y="119"/>
                  </a:cubicBezTo>
                  <a:cubicBezTo>
                    <a:pt x="127" y="158"/>
                    <a:pt x="98" y="169"/>
                    <a:pt x="72" y="178"/>
                  </a:cubicBezTo>
                  <a:cubicBezTo>
                    <a:pt x="45" y="188"/>
                    <a:pt x="19" y="198"/>
                    <a:pt x="16" y="237"/>
                  </a:cubicBezTo>
                  <a:cubicBezTo>
                    <a:pt x="16" y="241"/>
                    <a:pt x="12" y="244"/>
                    <a:pt x="8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5" name="Freeform 81"/>
            <p:cNvSpPr/>
            <p:nvPr/>
          </p:nvSpPr>
          <p:spPr bwMode="auto">
            <a:xfrm>
              <a:off x="5359459" y="4274720"/>
              <a:ext cx="205343" cy="388468"/>
            </a:xfrm>
            <a:custGeom>
              <a:avLst/>
              <a:gdLst>
                <a:gd name="T0" fmla="*/ 121 w 129"/>
                <a:gd name="T1" fmla="*/ 244 h 244"/>
                <a:gd name="T2" fmla="*/ 113 w 129"/>
                <a:gd name="T3" fmla="*/ 237 h 244"/>
                <a:gd name="T4" fmla="*/ 57 w 129"/>
                <a:gd name="T5" fmla="*/ 178 h 244"/>
                <a:gd name="T6" fmla="*/ 1 w 129"/>
                <a:gd name="T7" fmla="*/ 119 h 244"/>
                <a:gd name="T8" fmla="*/ 58 w 129"/>
                <a:gd name="T9" fmla="*/ 61 h 244"/>
                <a:gd name="T10" fmla="*/ 110 w 129"/>
                <a:gd name="T11" fmla="*/ 9 h 244"/>
                <a:gd name="T12" fmla="*/ 117 w 129"/>
                <a:gd name="T13" fmla="*/ 0 h 244"/>
                <a:gd name="T14" fmla="*/ 126 w 129"/>
                <a:gd name="T15" fmla="*/ 7 h 244"/>
                <a:gd name="T16" fmla="*/ 64 w 129"/>
                <a:gd name="T17" fmla="*/ 75 h 244"/>
                <a:gd name="T18" fmla="*/ 17 w 129"/>
                <a:gd name="T19" fmla="*/ 119 h 244"/>
                <a:gd name="T20" fmla="*/ 62 w 129"/>
                <a:gd name="T21" fmla="*/ 163 h 244"/>
                <a:gd name="T22" fmla="*/ 129 w 129"/>
                <a:gd name="T23" fmla="*/ 236 h 244"/>
                <a:gd name="T24" fmla="*/ 121 w 129"/>
                <a:gd name="T2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44">
                  <a:moveTo>
                    <a:pt x="121" y="244"/>
                  </a:moveTo>
                  <a:cubicBezTo>
                    <a:pt x="116" y="244"/>
                    <a:pt x="113" y="241"/>
                    <a:pt x="113" y="237"/>
                  </a:cubicBezTo>
                  <a:cubicBezTo>
                    <a:pt x="110" y="198"/>
                    <a:pt x="84" y="188"/>
                    <a:pt x="57" y="178"/>
                  </a:cubicBezTo>
                  <a:cubicBezTo>
                    <a:pt x="31" y="169"/>
                    <a:pt x="1" y="158"/>
                    <a:pt x="1" y="119"/>
                  </a:cubicBezTo>
                  <a:cubicBezTo>
                    <a:pt x="0" y="86"/>
                    <a:pt x="31" y="73"/>
                    <a:pt x="58" y="61"/>
                  </a:cubicBezTo>
                  <a:cubicBezTo>
                    <a:pt x="92" y="46"/>
                    <a:pt x="112" y="36"/>
                    <a:pt x="110" y="9"/>
                  </a:cubicBezTo>
                  <a:cubicBezTo>
                    <a:pt x="109" y="4"/>
                    <a:pt x="113" y="0"/>
                    <a:pt x="117" y="0"/>
                  </a:cubicBezTo>
                  <a:cubicBezTo>
                    <a:pt x="121" y="0"/>
                    <a:pt x="125" y="3"/>
                    <a:pt x="126" y="7"/>
                  </a:cubicBezTo>
                  <a:cubicBezTo>
                    <a:pt x="129" y="48"/>
                    <a:pt x="95" y="63"/>
                    <a:pt x="64" y="75"/>
                  </a:cubicBezTo>
                  <a:cubicBezTo>
                    <a:pt x="34" y="88"/>
                    <a:pt x="16" y="98"/>
                    <a:pt x="17" y="119"/>
                  </a:cubicBezTo>
                  <a:cubicBezTo>
                    <a:pt x="17" y="146"/>
                    <a:pt x="34" y="153"/>
                    <a:pt x="62" y="163"/>
                  </a:cubicBezTo>
                  <a:cubicBezTo>
                    <a:pt x="90" y="174"/>
                    <a:pt x="125" y="186"/>
                    <a:pt x="129" y="236"/>
                  </a:cubicBezTo>
                  <a:cubicBezTo>
                    <a:pt x="129" y="240"/>
                    <a:pt x="126" y="244"/>
                    <a:pt x="121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Freeform 82"/>
            <p:cNvSpPr/>
            <p:nvPr/>
          </p:nvSpPr>
          <p:spPr bwMode="auto">
            <a:xfrm>
              <a:off x="5407260" y="4301650"/>
              <a:ext cx="116473" cy="19524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Freeform 83"/>
            <p:cNvSpPr/>
            <p:nvPr/>
          </p:nvSpPr>
          <p:spPr bwMode="auto">
            <a:xfrm>
              <a:off x="5407260" y="4614041"/>
              <a:ext cx="116473" cy="12792"/>
            </a:xfrm>
            <a:custGeom>
              <a:avLst/>
              <a:gdLst>
                <a:gd name="T0" fmla="*/ 68 w 73"/>
                <a:gd name="T1" fmla="*/ 8 h 8"/>
                <a:gd name="T2" fmla="*/ 5 w 73"/>
                <a:gd name="T3" fmla="*/ 8 h 8"/>
                <a:gd name="T4" fmla="*/ 0 w 73"/>
                <a:gd name="T5" fmla="*/ 4 h 8"/>
                <a:gd name="T6" fmla="*/ 5 w 73"/>
                <a:gd name="T7" fmla="*/ 0 h 8"/>
                <a:gd name="T8" fmla="*/ 68 w 73"/>
                <a:gd name="T9" fmla="*/ 0 h 8"/>
                <a:gd name="T10" fmla="*/ 73 w 73"/>
                <a:gd name="T11" fmla="*/ 4 h 8"/>
                <a:gd name="T12" fmla="*/ 68 w 7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">
                  <a:moveTo>
                    <a:pt x="68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1"/>
                    <a:pt x="73" y="4"/>
                  </a:cubicBezTo>
                  <a:cubicBezTo>
                    <a:pt x="73" y="7"/>
                    <a:pt x="71" y="8"/>
                    <a:pt x="68" y="8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Freeform 84"/>
            <p:cNvSpPr/>
            <p:nvPr/>
          </p:nvSpPr>
          <p:spPr bwMode="auto">
            <a:xfrm>
              <a:off x="5407260" y="4429569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Freeform 85"/>
            <p:cNvSpPr/>
            <p:nvPr/>
          </p:nvSpPr>
          <p:spPr bwMode="auto">
            <a:xfrm>
              <a:off x="5407260" y="4474003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13054" y="2630944"/>
            <a:ext cx="1210354" cy="1294210"/>
            <a:chOff x="6951707" y="2428654"/>
            <a:chExt cx="1321600" cy="1413163"/>
          </a:xfrm>
        </p:grpSpPr>
        <p:sp>
          <p:nvSpPr>
            <p:cNvPr id="241" name="Freeform 77"/>
            <p:cNvSpPr/>
            <p:nvPr/>
          </p:nvSpPr>
          <p:spPr bwMode="auto">
            <a:xfrm>
              <a:off x="6951707" y="2428654"/>
              <a:ext cx="1321600" cy="1413163"/>
            </a:xfrm>
            <a:custGeom>
              <a:avLst/>
              <a:gdLst>
                <a:gd name="T0" fmla="*/ 492 w 830"/>
                <a:gd name="T1" fmla="*/ 46 h 888"/>
                <a:gd name="T2" fmla="*/ 32 w 830"/>
                <a:gd name="T3" fmla="*/ 338 h 888"/>
                <a:gd name="T4" fmla="*/ 149 w 830"/>
                <a:gd name="T5" fmla="*/ 708 h 888"/>
                <a:gd name="T6" fmla="*/ 126 w 830"/>
                <a:gd name="T7" fmla="*/ 888 h 888"/>
                <a:gd name="T8" fmla="*/ 306 w 830"/>
                <a:gd name="T9" fmla="*/ 793 h 888"/>
                <a:gd name="T10" fmla="*/ 323 w 830"/>
                <a:gd name="T11" fmla="*/ 798 h 888"/>
                <a:gd name="T12" fmla="*/ 783 w 830"/>
                <a:gd name="T13" fmla="*/ 506 h 888"/>
                <a:gd name="T14" fmla="*/ 492 w 830"/>
                <a:gd name="T15" fmla="*/ 46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" h="888">
                  <a:moveTo>
                    <a:pt x="492" y="46"/>
                  </a:moveTo>
                  <a:cubicBezTo>
                    <a:pt x="284" y="0"/>
                    <a:pt x="78" y="130"/>
                    <a:pt x="32" y="338"/>
                  </a:cubicBezTo>
                  <a:cubicBezTo>
                    <a:pt x="0" y="478"/>
                    <a:pt x="50" y="618"/>
                    <a:pt x="149" y="708"/>
                  </a:cubicBezTo>
                  <a:cubicBezTo>
                    <a:pt x="126" y="888"/>
                    <a:pt x="126" y="888"/>
                    <a:pt x="126" y="888"/>
                  </a:cubicBezTo>
                  <a:cubicBezTo>
                    <a:pt x="306" y="793"/>
                    <a:pt x="306" y="793"/>
                    <a:pt x="306" y="793"/>
                  </a:cubicBezTo>
                  <a:cubicBezTo>
                    <a:pt x="312" y="795"/>
                    <a:pt x="317" y="796"/>
                    <a:pt x="323" y="798"/>
                  </a:cubicBezTo>
                  <a:cubicBezTo>
                    <a:pt x="531" y="844"/>
                    <a:pt x="737" y="714"/>
                    <a:pt x="783" y="506"/>
                  </a:cubicBezTo>
                  <a:cubicBezTo>
                    <a:pt x="830" y="299"/>
                    <a:pt x="699" y="93"/>
                    <a:pt x="492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0" name="Freeform 86"/>
            <p:cNvSpPr/>
            <p:nvPr/>
          </p:nvSpPr>
          <p:spPr bwMode="auto">
            <a:xfrm>
              <a:off x="7359700" y="2754510"/>
              <a:ext cx="493496" cy="681334"/>
            </a:xfrm>
            <a:custGeom>
              <a:avLst/>
              <a:gdLst>
                <a:gd name="T0" fmla="*/ 200 w 310"/>
                <a:gd name="T1" fmla="*/ 39 h 428"/>
                <a:gd name="T2" fmla="*/ 205 w 310"/>
                <a:gd name="T3" fmla="*/ 40 h 428"/>
                <a:gd name="T4" fmla="*/ 215 w 310"/>
                <a:gd name="T5" fmla="*/ 23 h 428"/>
                <a:gd name="T6" fmla="*/ 206 w 310"/>
                <a:gd name="T7" fmla="*/ 5 h 428"/>
                <a:gd name="T8" fmla="*/ 196 w 310"/>
                <a:gd name="T9" fmla="*/ 9 h 428"/>
                <a:gd name="T10" fmla="*/ 123 w 310"/>
                <a:gd name="T11" fmla="*/ 0 h 428"/>
                <a:gd name="T12" fmla="*/ 97 w 310"/>
                <a:gd name="T13" fmla="*/ 11 h 428"/>
                <a:gd name="T14" fmla="*/ 104 w 310"/>
                <a:gd name="T15" fmla="*/ 17 h 428"/>
                <a:gd name="T16" fmla="*/ 99 w 310"/>
                <a:gd name="T17" fmla="*/ 35 h 428"/>
                <a:gd name="T18" fmla="*/ 120 w 310"/>
                <a:gd name="T19" fmla="*/ 38 h 428"/>
                <a:gd name="T20" fmla="*/ 120 w 310"/>
                <a:gd name="T21" fmla="*/ 182 h 428"/>
                <a:gd name="T22" fmla="*/ 13 w 310"/>
                <a:gd name="T23" fmla="*/ 347 h 428"/>
                <a:gd name="T24" fmla="*/ 3 w 310"/>
                <a:gd name="T25" fmla="*/ 399 h 428"/>
                <a:gd name="T26" fmla="*/ 89 w 310"/>
                <a:gd name="T27" fmla="*/ 426 h 428"/>
                <a:gd name="T28" fmla="*/ 286 w 310"/>
                <a:gd name="T29" fmla="*/ 414 h 428"/>
                <a:gd name="T30" fmla="*/ 310 w 310"/>
                <a:gd name="T31" fmla="*/ 388 h 428"/>
                <a:gd name="T32" fmla="*/ 199 w 310"/>
                <a:gd name="T33" fmla="*/ 178 h 428"/>
                <a:gd name="T34" fmla="*/ 192 w 310"/>
                <a:gd name="T35" fmla="*/ 182 h 428"/>
                <a:gd name="T36" fmla="*/ 284 w 310"/>
                <a:gd name="T37" fmla="*/ 354 h 428"/>
                <a:gd name="T38" fmla="*/ 293 w 310"/>
                <a:gd name="T39" fmla="*/ 391 h 428"/>
                <a:gd name="T40" fmla="*/ 219 w 310"/>
                <a:gd name="T41" fmla="*/ 410 h 428"/>
                <a:gd name="T42" fmla="*/ 29 w 310"/>
                <a:gd name="T43" fmla="*/ 399 h 428"/>
                <a:gd name="T44" fmla="*/ 16 w 310"/>
                <a:gd name="T45" fmla="*/ 388 h 428"/>
                <a:gd name="T46" fmla="*/ 81 w 310"/>
                <a:gd name="T47" fmla="*/ 260 h 428"/>
                <a:gd name="T48" fmla="*/ 128 w 310"/>
                <a:gd name="T49" fmla="*/ 38 h 428"/>
                <a:gd name="T50" fmla="*/ 121 w 310"/>
                <a:gd name="T51" fmla="*/ 30 h 428"/>
                <a:gd name="T52" fmla="*/ 121 w 310"/>
                <a:gd name="T53" fmla="*/ 30 h 428"/>
                <a:gd name="T54" fmla="*/ 112 w 310"/>
                <a:gd name="T55" fmla="*/ 25 h 428"/>
                <a:gd name="T56" fmla="*/ 112 w 310"/>
                <a:gd name="T57" fmla="*/ 17 h 428"/>
                <a:gd name="T58" fmla="*/ 112 w 310"/>
                <a:gd name="T59" fmla="*/ 18 h 428"/>
                <a:gd name="T60" fmla="*/ 112 w 310"/>
                <a:gd name="T61" fmla="*/ 18 h 428"/>
                <a:gd name="T62" fmla="*/ 112 w 310"/>
                <a:gd name="T63" fmla="*/ 18 h 428"/>
                <a:gd name="T64" fmla="*/ 111 w 310"/>
                <a:gd name="T65" fmla="*/ 18 h 428"/>
                <a:gd name="T66" fmla="*/ 111 w 310"/>
                <a:gd name="T67" fmla="*/ 18 h 428"/>
                <a:gd name="T68" fmla="*/ 117 w 310"/>
                <a:gd name="T69" fmla="*/ 16 h 428"/>
                <a:gd name="T70" fmla="*/ 122 w 310"/>
                <a:gd name="T71" fmla="*/ 16 h 428"/>
                <a:gd name="T72" fmla="*/ 196 w 310"/>
                <a:gd name="T73" fmla="*/ 14 h 428"/>
                <a:gd name="T74" fmla="*/ 196 w 310"/>
                <a:gd name="T75" fmla="*/ 14 h 428"/>
                <a:gd name="T76" fmla="*/ 195 w 310"/>
                <a:gd name="T77" fmla="*/ 17 h 428"/>
                <a:gd name="T78" fmla="*/ 195 w 310"/>
                <a:gd name="T79" fmla="*/ 17 h 428"/>
                <a:gd name="T80" fmla="*/ 199 w 310"/>
                <a:gd name="T81" fmla="*/ 23 h 428"/>
                <a:gd name="T82" fmla="*/ 200 w 310"/>
                <a:gd name="T83" fmla="*/ 25 h 428"/>
                <a:gd name="T84" fmla="*/ 200 w 310"/>
                <a:gd name="T85" fmla="*/ 25 h 428"/>
                <a:gd name="T86" fmla="*/ 207 w 310"/>
                <a:gd name="T87" fmla="*/ 23 h 428"/>
                <a:gd name="T88" fmla="*/ 200 w 310"/>
                <a:gd name="T89" fmla="*/ 22 h 428"/>
                <a:gd name="T90" fmla="*/ 200 w 310"/>
                <a:gd name="T91" fmla="*/ 22 h 428"/>
                <a:gd name="T92" fmla="*/ 200 w 310"/>
                <a:gd name="T93" fmla="*/ 22 h 428"/>
                <a:gd name="T94" fmla="*/ 200 w 310"/>
                <a:gd name="T95" fmla="*/ 22 h 428"/>
                <a:gd name="T96" fmla="*/ 200 w 310"/>
                <a:gd name="T97" fmla="*/ 22 h 428"/>
                <a:gd name="T98" fmla="*/ 192 w 310"/>
                <a:gd name="T99" fmla="*/ 29 h 428"/>
                <a:gd name="T100" fmla="*/ 188 w 310"/>
                <a:gd name="T101" fmla="*/ 32 h 428"/>
                <a:gd name="T102" fmla="*/ 188 w 310"/>
                <a:gd name="T103" fmla="*/ 32 h 428"/>
                <a:gd name="T104" fmla="*/ 188 w 310"/>
                <a:gd name="T105" fmla="*/ 32 h 428"/>
                <a:gd name="T106" fmla="*/ 185 w 310"/>
                <a:gd name="T107" fmla="*/ 18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428">
                  <a:moveTo>
                    <a:pt x="192" y="182"/>
                  </a:moveTo>
                  <a:cubicBezTo>
                    <a:pt x="200" y="182"/>
                    <a:pt x="200" y="182"/>
                    <a:pt x="200" y="182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6" y="45"/>
                    <a:pt x="200" y="43"/>
                    <a:pt x="205" y="40"/>
                  </a:cubicBezTo>
                  <a:cubicBezTo>
                    <a:pt x="207" y="38"/>
                    <a:pt x="209" y="36"/>
                    <a:pt x="211" y="34"/>
                  </a:cubicBezTo>
                  <a:cubicBezTo>
                    <a:pt x="212" y="32"/>
                    <a:pt x="213" y="31"/>
                    <a:pt x="214" y="29"/>
                  </a:cubicBezTo>
                  <a:cubicBezTo>
                    <a:pt x="215" y="28"/>
                    <a:pt x="215" y="25"/>
                    <a:pt x="215" y="23"/>
                  </a:cubicBezTo>
                  <a:cubicBezTo>
                    <a:pt x="215" y="22"/>
                    <a:pt x="215" y="22"/>
                    <a:pt x="215" y="21"/>
                  </a:cubicBezTo>
                  <a:cubicBezTo>
                    <a:pt x="215" y="21"/>
                    <a:pt x="214" y="17"/>
                    <a:pt x="211" y="12"/>
                  </a:cubicBezTo>
                  <a:cubicBezTo>
                    <a:pt x="210" y="10"/>
                    <a:pt x="209" y="7"/>
                    <a:pt x="206" y="5"/>
                  </a:cubicBezTo>
                  <a:cubicBezTo>
                    <a:pt x="205" y="4"/>
                    <a:pt x="204" y="3"/>
                    <a:pt x="202" y="2"/>
                  </a:cubicBezTo>
                  <a:cubicBezTo>
                    <a:pt x="200" y="1"/>
                    <a:pt x="198" y="1"/>
                    <a:pt x="196" y="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8" y="0"/>
                    <a:pt x="113" y="0"/>
                    <a:pt x="108" y="2"/>
                  </a:cubicBezTo>
                  <a:cubicBezTo>
                    <a:pt x="105" y="3"/>
                    <a:pt x="103" y="4"/>
                    <a:pt x="100" y="7"/>
                  </a:cubicBezTo>
                  <a:cubicBezTo>
                    <a:pt x="99" y="8"/>
                    <a:pt x="98" y="9"/>
                    <a:pt x="97" y="11"/>
                  </a:cubicBezTo>
                  <a:cubicBezTo>
                    <a:pt x="96" y="13"/>
                    <a:pt x="96" y="15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7"/>
                    <a:pt x="95" y="20"/>
                    <a:pt x="95" y="22"/>
                  </a:cubicBezTo>
                  <a:cubicBezTo>
                    <a:pt x="95" y="27"/>
                    <a:pt x="97" y="31"/>
                    <a:pt x="99" y="35"/>
                  </a:cubicBezTo>
                  <a:cubicBezTo>
                    <a:pt x="103" y="40"/>
                    <a:pt x="108" y="43"/>
                    <a:pt x="112" y="44"/>
                  </a:cubicBezTo>
                  <a:cubicBezTo>
                    <a:pt x="116" y="46"/>
                    <a:pt x="118" y="46"/>
                    <a:pt x="119" y="46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20" y="182"/>
                    <a:pt x="120" y="182"/>
                    <a:pt x="120" y="182"/>
                  </a:cubicBezTo>
                  <a:cubicBezTo>
                    <a:pt x="113" y="178"/>
                    <a:pt x="113" y="178"/>
                    <a:pt x="113" y="178"/>
                  </a:cubicBezTo>
                  <a:cubicBezTo>
                    <a:pt x="93" y="210"/>
                    <a:pt x="65" y="253"/>
                    <a:pt x="42" y="292"/>
                  </a:cubicBezTo>
                  <a:cubicBezTo>
                    <a:pt x="30" y="312"/>
                    <a:pt x="20" y="331"/>
                    <a:pt x="13" y="347"/>
                  </a:cubicBezTo>
                  <a:cubicBezTo>
                    <a:pt x="9" y="355"/>
                    <a:pt x="6" y="363"/>
                    <a:pt x="4" y="370"/>
                  </a:cubicBezTo>
                  <a:cubicBezTo>
                    <a:pt x="2" y="376"/>
                    <a:pt x="0" y="382"/>
                    <a:pt x="0" y="388"/>
                  </a:cubicBezTo>
                  <a:cubicBezTo>
                    <a:pt x="0" y="392"/>
                    <a:pt x="1" y="396"/>
                    <a:pt x="3" y="399"/>
                  </a:cubicBezTo>
                  <a:cubicBezTo>
                    <a:pt x="5" y="403"/>
                    <a:pt x="8" y="406"/>
                    <a:pt x="11" y="408"/>
                  </a:cubicBezTo>
                  <a:cubicBezTo>
                    <a:pt x="18" y="412"/>
                    <a:pt x="26" y="415"/>
                    <a:pt x="36" y="417"/>
                  </a:cubicBezTo>
                  <a:cubicBezTo>
                    <a:pt x="50" y="421"/>
                    <a:pt x="69" y="424"/>
                    <a:pt x="89" y="426"/>
                  </a:cubicBezTo>
                  <a:cubicBezTo>
                    <a:pt x="110" y="427"/>
                    <a:pt x="132" y="428"/>
                    <a:pt x="155" y="428"/>
                  </a:cubicBezTo>
                  <a:cubicBezTo>
                    <a:pt x="189" y="428"/>
                    <a:pt x="224" y="426"/>
                    <a:pt x="251" y="422"/>
                  </a:cubicBezTo>
                  <a:cubicBezTo>
                    <a:pt x="265" y="420"/>
                    <a:pt x="277" y="417"/>
                    <a:pt x="286" y="414"/>
                  </a:cubicBezTo>
                  <a:cubicBezTo>
                    <a:pt x="291" y="412"/>
                    <a:pt x="295" y="410"/>
                    <a:pt x="299" y="408"/>
                  </a:cubicBezTo>
                  <a:cubicBezTo>
                    <a:pt x="302" y="406"/>
                    <a:pt x="305" y="403"/>
                    <a:pt x="307" y="399"/>
                  </a:cubicBezTo>
                  <a:cubicBezTo>
                    <a:pt x="309" y="396"/>
                    <a:pt x="310" y="392"/>
                    <a:pt x="310" y="388"/>
                  </a:cubicBezTo>
                  <a:cubicBezTo>
                    <a:pt x="310" y="383"/>
                    <a:pt x="309" y="377"/>
                    <a:pt x="307" y="370"/>
                  </a:cubicBezTo>
                  <a:cubicBezTo>
                    <a:pt x="303" y="358"/>
                    <a:pt x="297" y="344"/>
                    <a:pt x="289" y="329"/>
                  </a:cubicBezTo>
                  <a:cubicBezTo>
                    <a:pt x="266" y="282"/>
                    <a:pt x="228" y="222"/>
                    <a:pt x="199" y="178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207" y="220"/>
                    <a:pt x="235" y="263"/>
                    <a:pt x="257" y="301"/>
                  </a:cubicBezTo>
                  <a:cubicBezTo>
                    <a:pt x="267" y="321"/>
                    <a:pt x="277" y="339"/>
                    <a:pt x="284" y="354"/>
                  </a:cubicBezTo>
                  <a:cubicBezTo>
                    <a:pt x="287" y="362"/>
                    <a:pt x="290" y="369"/>
                    <a:pt x="291" y="375"/>
                  </a:cubicBezTo>
                  <a:cubicBezTo>
                    <a:pt x="293" y="381"/>
                    <a:pt x="294" y="385"/>
                    <a:pt x="294" y="388"/>
                  </a:cubicBezTo>
                  <a:cubicBezTo>
                    <a:pt x="294" y="390"/>
                    <a:pt x="293" y="391"/>
                    <a:pt x="293" y="391"/>
                  </a:cubicBezTo>
                  <a:cubicBezTo>
                    <a:pt x="293" y="392"/>
                    <a:pt x="292" y="393"/>
                    <a:pt x="290" y="394"/>
                  </a:cubicBezTo>
                  <a:cubicBezTo>
                    <a:pt x="286" y="397"/>
                    <a:pt x="279" y="400"/>
                    <a:pt x="270" y="402"/>
                  </a:cubicBezTo>
                  <a:cubicBezTo>
                    <a:pt x="257" y="405"/>
                    <a:pt x="239" y="408"/>
                    <a:pt x="219" y="410"/>
                  </a:cubicBezTo>
                  <a:cubicBezTo>
                    <a:pt x="199" y="411"/>
                    <a:pt x="177" y="412"/>
                    <a:pt x="155" y="412"/>
                  </a:cubicBezTo>
                  <a:cubicBezTo>
                    <a:pt x="121" y="412"/>
                    <a:pt x="88" y="410"/>
                    <a:pt x="62" y="406"/>
                  </a:cubicBezTo>
                  <a:cubicBezTo>
                    <a:pt x="48" y="404"/>
                    <a:pt x="37" y="402"/>
                    <a:pt x="29" y="399"/>
                  </a:cubicBezTo>
                  <a:cubicBezTo>
                    <a:pt x="25" y="397"/>
                    <a:pt x="22" y="396"/>
                    <a:pt x="20" y="394"/>
                  </a:cubicBezTo>
                  <a:cubicBezTo>
                    <a:pt x="18" y="393"/>
                    <a:pt x="17" y="392"/>
                    <a:pt x="17" y="391"/>
                  </a:cubicBezTo>
                  <a:cubicBezTo>
                    <a:pt x="17" y="391"/>
                    <a:pt x="16" y="390"/>
                    <a:pt x="16" y="388"/>
                  </a:cubicBezTo>
                  <a:cubicBezTo>
                    <a:pt x="16" y="385"/>
                    <a:pt x="17" y="380"/>
                    <a:pt x="19" y="374"/>
                  </a:cubicBezTo>
                  <a:cubicBezTo>
                    <a:pt x="22" y="364"/>
                    <a:pt x="28" y="350"/>
                    <a:pt x="36" y="335"/>
                  </a:cubicBezTo>
                  <a:cubicBezTo>
                    <a:pt x="48" y="312"/>
                    <a:pt x="64" y="286"/>
                    <a:pt x="81" y="260"/>
                  </a:cubicBezTo>
                  <a:cubicBezTo>
                    <a:pt x="97" y="233"/>
                    <a:pt x="113" y="208"/>
                    <a:pt x="127" y="186"/>
                  </a:cubicBezTo>
                  <a:cubicBezTo>
                    <a:pt x="128" y="185"/>
                    <a:pt x="128" y="184"/>
                    <a:pt x="128" y="182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4"/>
                    <a:pt x="125" y="31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0"/>
                    <a:pt x="117" y="29"/>
                    <a:pt x="115" y="28"/>
                  </a:cubicBezTo>
                  <a:cubicBezTo>
                    <a:pt x="114" y="27"/>
                    <a:pt x="113" y="26"/>
                    <a:pt x="112" y="25"/>
                  </a:cubicBezTo>
                  <a:cubicBezTo>
                    <a:pt x="112" y="24"/>
                    <a:pt x="111" y="23"/>
                    <a:pt x="111" y="22"/>
                  </a:cubicBezTo>
                  <a:cubicBezTo>
                    <a:pt x="111" y="21"/>
                    <a:pt x="112" y="20"/>
                    <a:pt x="112" y="19"/>
                  </a:cubicBezTo>
                  <a:cubicBezTo>
                    <a:pt x="112" y="18"/>
                    <a:pt x="112" y="18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3" y="17"/>
                  </a:cubicBezTo>
                  <a:cubicBezTo>
                    <a:pt x="114" y="17"/>
                    <a:pt x="115" y="16"/>
                    <a:pt x="117" y="16"/>
                  </a:cubicBezTo>
                  <a:cubicBezTo>
                    <a:pt x="119" y="16"/>
                    <a:pt x="121" y="16"/>
                    <a:pt x="123" y="16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7" y="18"/>
                  </a:cubicBezTo>
                  <a:cubicBezTo>
                    <a:pt x="197" y="20"/>
                    <a:pt x="198" y="22"/>
                    <a:pt x="199" y="23"/>
                  </a:cubicBezTo>
                  <a:cubicBezTo>
                    <a:pt x="199" y="24"/>
                    <a:pt x="199" y="24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7" y="23"/>
                    <a:pt x="207" y="23"/>
                    <a:pt x="207" y="23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199" y="23"/>
                    <a:pt x="198" y="25"/>
                  </a:cubicBezTo>
                  <a:cubicBezTo>
                    <a:pt x="196" y="26"/>
                    <a:pt x="194" y="28"/>
                    <a:pt x="192" y="29"/>
                  </a:cubicBezTo>
                  <a:cubicBezTo>
                    <a:pt x="191" y="30"/>
                    <a:pt x="190" y="31"/>
                    <a:pt x="189" y="31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3"/>
                    <a:pt x="184" y="36"/>
                    <a:pt x="184" y="39"/>
                  </a:cubicBezTo>
                  <a:cubicBezTo>
                    <a:pt x="184" y="182"/>
                    <a:pt x="184" y="182"/>
                    <a:pt x="184" y="182"/>
                  </a:cubicBezTo>
                  <a:cubicBezTo>
                    <a:pt x="184" y="184"/>
                    <a:pt x="184" y="185"/>
                    <a:pt x="185" y="187"/>
                  </a:cubicBezTo>
                  <a:lnTo>
                    <a:pt x="192" y="18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Oval 87"/>
            <p:cNvSpPr>
              <a:spLocks noChangeArrowheads="1"/>
            </p:cNvSpPr>
            <p:nvPr/>
          </p:nvSpPr>
          <p:spPr bwMode="auto">
            <a:xfrm>
              <a:off x="7588607" y="3060168"/>
              <a:ext cx="66652" cy="67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Freeform 88"/>
            <p:cNvSpPr>
              <a:spLocks noEditPoints="1"/>
            </p:cNvSpPr>
            <p:nvPr/>
          </p:nvSpPr>
          <p:spPr bwMode="auto">
            <a:xfrm>
              <a:off x="7429718" y="3157116"/>
              <a:ext cx="350093" cy="229580"/>
            </a:xfrm>
            <a:custGeom>
              <a:avLst/>
              <a:gdLst>
                <a:gd name="T0" fmla="*/ 161 w 220"/>
                <a:gd name="T1" fmla="*/ 0 h 144"/>
                <a:gd name="T2" fmla="*/ 65 w 220"/>
                <a:gd name="T3" fmla="*/ 3 h 144"/>
                <a:gd name="T4" fmla="*/ 0 w 220"/>
                <a:gd name="T5" fmla="*/ 118 h 144"/>
                <a:gd name="T6" fmla="*/ 220 w 220"/>
                <a:gd name="T7" fmla="*/ 119 h 144"/>
                <a:gd name="T8" fmla="*/ 161 w 220"/>
                <a:gd name="T9" fmla="*/ 0 h 144"/>
                <a:gd name="T10" fmla="*/ 87 w 220"/>
                <a:gd name="T11" fmla="*/ 87 h 144"/>
                <a:gd name="T12" fmla="*/ 62 w 220"/>
                <a:gd name="T13" fmla="*/ 63 h 144"/>
                <a:gd name="T14" fmla="*/ 87 w 220"/>
                <a:gd name="T15" fmla="*/ 39 h 144"/>
                <a:gd name="T16" fmla="*/ 111 w 220"/>
                <a:gd name="T17" fmla="*/ 63 h 144"/>
                <a:gd name="T18" fmla="*/ 87 w 220"/>
                <a:gd name="T19" fmla="*/ 87 h 144"/>
                <a:gd name="T20" fmla="*/ 147 w 220"/>
                <a:gd name="T21" fmla="*/ 103 h 144"/>
                <a:gd name="T22" fmla="*/ 132 w 220"/>
                <a:gd name="T23" fmla="*/ 88 h 144"/>
                <a:gd name="T24" fmla="*/ 147 w 220"/>
                <a:gd name="T25" fmla="*/ 74 h 144"/>
                <a:gd name="T26" fmla="*/ 161 w 220"/>
                <a:gd name="T27" fmla="*/ 88 h 144"/>
                <a:gd name="T28" fmla="*/ 147 w 220"/>
                <a:gd name="T29" fmla="*/ 10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144">
                  <a:moveTo>
                    <a:pt x="161" y="0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9" y="134"/>
                    <a:pt x="147" y="144"/>
                    <a:pt x="220" y="119"/>
                  </a:cubicBezTo>
                  <a:lnTo>
                    <a:pt x="161" y="0"/>
                  </a:lnTo>
                  <a:close/>
                  <a:moveTo>
                    <a:pt x="87" y="87"/>
                  </a:moveTo>
                  <a:cubicBezTo>
                    <a:pt x="73" y="87"/>
                    <a:pt x="62" y="76"/>
                    <a:pt x="62" y="63"/>
                  </a:cubicBezTo>
                  <a:cubicBezTo>
                    <a:pt x="62" y="49"/>
                    <a:pt x="73" y="39"/>
                    <a:pt x="87" y="39"/>
                  </a:cubicBezTo>
                  <a:cubicBezTo>
                    <a:pt x="100" y="39"/>
                    <a:pt x="111" y="49"/>
                    <a:pt x="111" y="63"/>
                  </a:cubicBezTo>
                  <a:cubicBezTo>
                    <a:pt x="111" y="76"/>
                    <a:pt x="100" y="87"/>
                    <a:pt x="87" y="87"/>
                  </a:cubicBezTo>
                  <a:close/>
                  <a:moveTo>
                    <a:pt x="147" y="103"/>
                  </a:moveTo>
                  <a:cubicBezTo>
                    <a:pt x="139" y="103"/>
                    <a:pt x="132" y="96"/>
                    <a:pt x="132" y="88"/>
                  </a:cubicBezTo>
                  <a:cubicBezTo>
                    <a:pt x="132" y="81"/>
                    <a:pt x="139" y="74"/>
                    <a:pt x="147" y="74"/>
                  </a:cubicBezTo>
                  <a:cubicBezTo>
                    <a:pt x="155" y="74"/>
                    <a:pt x="161" y="81"/>
                    <a:pt x="161" y="88"/>
                  </a:cubicBezTo>
                  <a:cubicBezTo>
                    <a:pt x="161" y="96"/>
                    <a:pt x="155" y="103"/>
                    <a:pt x="147" y="10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61144" y="4196452"/>
            <a:ext cx="749765" cy="877400"/>
            <a:chOff x="7004221" y="4138049"/>
            <a:chExt cx="818678" cy="958042"/>
          </a:xfrm>
        </p:grpSpPr>
        <p:sp>
          <p:nvSpPr>
            <p:cNvPr id="232" name="Freeform 68"/>
            <p:cNvSpPr/>
            <p:nvPr/>
          </p:nvSpPr>
          <p:spPr bwMode="auto">
            <a:xfrm>
              <a:off x="7004221" y="4138049"/>
              <a:ext cx="818678" cy="958042"/>
            </a:xfrm>
            <a:custGeom>
              <a:avLst/>
              <a:gdLst>
                <a:gd name="T0" fmla="*/ 257 w 514"/>
                <a:gd name="T1" fmla="*/ 0 h 602"/>
                <a:gd name="T2" fmla="*/ 0 w 514"/>
                <a:gd name="T3" fmla="*/ 257 h 602"/>
                <a:gd name="T4" fmla="*/ 131 w 514"/>
                <a:gd name="T5" fmla="*/ 481 h 602"/>
                <a:gd name="T6" fmla="*/ 142 w 514"/>
                <a:gd name="T7" fmla="*/ 602 h 602"/>
                <a:gd name="T8" fmla="*/ 246 w 514"/>
                <a:gd name="T9" fmla="*/ 514 h 602"/>
                <a:gd name="T10" fmla="*/ 257 w 514"/>
                <a:gd name="T11" fmla="*/ 514 h 602"/>
                <a:gd name="T12" fmla="*/ 514 w 514"/>
                <a:gd name="T13" fmla="*/ 257 h 602"/>
                <a:gd name="T14" fmla="*/ 257 w 514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602">
                  <a:moveTo>
                    <a:pt x="257" y="0"/>
                  </a:moveTo>
                  <a:cubicBezTo>
                    <a:pt x="115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49" y="514"/>
                    <a:pt x="253" y="514"/>
                    <a:pt x="257" y="514"/>
                  </a:cubicBezTo>
                  <a:cubicBezTo>
                    <a:pt x="399" y="514"/>
                    <a:pt x="514" y="399"/>
                    <a:pt x="514" y="257"/>
                  </a:cubicBezTo>
                  <a:cubicBezTo>
                    <a:pt x="514" y="115"/>
                    <a:pt x="399" y="0"/>
                    <a:pt x="25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Freeform 89"/>
            <p:cNvSpPr/>
            <p:nvPr/>
          </p:nvSpPr>
          <p:spPr bwMode="auto">
            <a:xfrm>
              <a:off x="7138199" y="4430915"/>
              <a:ext cx="154175" cy="216115"/>
            </a:xfrm>
            <a:custGeom>
              <a:avLst/>
              <a:gdLst>
                <a:gd name="T0" fmla="*/ 3 w 97"/>
                <a:gd name="T1" fmla="*/ 54 h 136"/>
                <a:gd name="T2" fmla="*/ 51 w 97"/>
                <a:gd name="T3" fmla="*/ 0 h 136"/>
                <a:gd name="T4" fmla="*/ 97 w 97"/>
                <a:gd name="T5" fmla="*/ 42 h 136"/>
                <a:gd name="T6" fmla="*/ 73 w 97"/>
                <a:gd name="T7" fmla="*/ 82 h 136"/>
                <a:gd name="T8" fmla="*/ 34 w 97"/>
                <a:gd name="T9" fmla="*/ 113 h 136"/>
                <a:gd name="T10" fmla="*/ 97 w 97"/>
                <a:gd name="T11" fmla="*/ 113 h 136"/>
                <a:gd name="T12" fmla="*/ 97 w 97"/>
                <a:gd name="T13" fmla="*/ 136 h 136"/>
                <a:gd name="T14" fmla="*/ 0 w 97"/>
                <a:gd name="T15" fmla="*/ 136 h 136"/>
                <a:gd name="T16" fmla="*/ 42 w 97"/>
                <a:gd name="T17" fmla="*/ 76 h 136"/>
                <a:gd name="T18" fmla="*/ 70 w 97"/>
                <a:gd name="T19" fmla="*/ 43 h 136"/>
                <a:gd name="T20" fmla="*/ 51 w 97"/>
                <a:gd name="T21" fmla="*/ 23 h 136"/>
                <a:gd name="T22" fmla="*/ 28 w 97"/>
                <a:gd name="T23" fmla="*/ 54 h 136"/>
                <a:gd name="T24" fmla="*/ 3 w 97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4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1" y="23"/>
                    <a:pt x="51" y="23"/>
                  </a:cubicBezTo>
                  <a:cubicBezTo>
                    <a:pt x="33" y="23"/>
                    <a:pt x="28" y="40"/>
                    <a:pt x="28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Freeform 90"/>
            <p:cNvSpPr/>
            <p:nvPr/>
          </p:nvSpPr>
          <p:spPr bwMode="auto">
            <a:xfrm>
              <a:off x="7335463" y="4476697"/>
              <a:ext cx="159561" cy="157542"/>
            </a:xfrm>
            <a:custGeom>
              <a:avLst/>
              <a:gdLst>
                <a:gd name="T0" fmla="*/ 0 w 237"/>
                <a:gd name="T1" fmla="*/ 102 h 234"/>
                <a:gd name="T2" fmla="*/ 104 w 237"/>
                <a:gd name="T3" fmla="*/ 102 h 234"/>
                <a:gd name="T4" fmla="*/ 104 w 237"/>
                <a:gd name="T5" fmla="*/ 0 h 234"/>
                <a:gd name="T6" fmla="*/ 132 w 237"/>
                <a:gd name="T7" fmla="*/ 0 h 234"/>
                <a:gd name="T8" fmla="*/ 132 w 237"/>
                <a:gd name="T9" fmla="*/ 102 h 234"/>
                <a:gd name="T10" fmla="*/ 237 w 237"/>
                <a:gd name="T11" fmla="*/ 102 h 234"/>
                <a:gd name="T12" fmla="*/ 237 w 237"/>
                <a:gd name="T13" fmla="*/ 130 h 234"/>
                <a:gd name="T14" fmla="*/ 132 w 237"/>
                <a:gd name="T15" fmla="*/ 130 h 234"/>
                <a:gd name="T16" fmla="*/ 132 w 237"/>
                <a:gd name="T17" fmla="*/ 234 h 234"/>
                <a:gd name="T18" fmla="*/ 104 w 237"/>
                <a:gd name="T19" fmla="*/ 234 h 234"/>
                <a:gd name="T20" fmla="*/ 104 w 237"/>
                <a:gd name="T21" fmla="*/ 130 h 234"/>
                <a:gd name="T22" fmla="*/ 0 w 237"/>
                <a:gd name="T23" fmla="*/ 130 h 234"/>
                <a:gd name="T24" fmla="*/ 0 w 237"/>
                <a:gd name="T25" fmla="*/ 10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34">
                  <a:moveTo>
                    <a:pt x="0" y="102"/>
                  </a:moveTo>
                  <a:lnTo>
                    <a:pt x="104" y="102"/>
                  </a:lnTo>
                  <a:lnTo>
                    <a:pt x="104" y="0"/>
                  </a:lnTo>
                  <a:lnTo>
                    <a:pt x="132" y="0"/>
                  </a:lnTo>
                  <a:lnTo>
                    <a:pt x="132" y="102"/>
                  </a:lnTo>
                  <a:lnTo>
                    <a:pt x="237" y="102"/>
                  </a:lnTo>
                  <a:lnTo>
                    <a:pt x="237" y="130"/>
                  </a:lnTo>
                  <a:lnTo>
                    <a:pt x="132" y="130"/>
                  </a:lnTo>
                  <a:lnTo>
                    <a:pt x="132" y="234"/>
                  </a:lnTo>
                  <a:lnTo>
                    <a:pt x="104" y="234"/>
                  </a:lnTo>
                  <a:lnTo>
                    <a:pt x="104" y="130"/>
                  </a:lnTo>
                  <a:lnTo>
                    <a:pt x="0" y="13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Freeform 91"/>
            <p:cNvSpPr/>
            <p:nvPr/>
          </p:nvSpPr>
          <p:spPr bwMode="auto">
            <a:xfrm>
              <a:off x="7528014" y="4430915"/>
              <a:ext cx="156195" cy="216115"/>
            </a:xfrm>
            <a:custGeom>
              <a:avLst/>
              <a:gdLst>
                <a:gd name="T0" fmla="*/ 3 w 98"/>
                <a:gd name="T1" fmla="*/ 54 h 136"/>
                <a:gd name="T2" fmla="*/ 51 w 98"/>
                <a:gd name="T3" fmla="*/ 0 h 136"/>
                <a:gd name="T4" fmla="*/ 97 w 98"/>
                <a:gd name="T5" fmla="*/ 42 h 136"/>
                <a:gd name="T6" fmla="*/ 73 w 98"/>
                <a:gd name="T7" fmla="*/ 82 h 136"/>
                <a:gd name="T8" fmla="*/ 35 w 98"/>
                <a:gd name="T9" fmla="*/ 113 h 136"/>
                <a:gd name="T10" fmla="*/ 98 w 98"/>
                <a:gd name="T11" fmla="*/ 113 h 136"/>
                <a:gd name="T12" fmla="*/ 98 w 98"/>
                <a:gd name="T13" fmla="*/ 136 h 136"/>
                <a:gd name="T14" fmla="*/ 0 w 98"/>
                <a:gd name="T15" fmla="*/ 136 h 136"/>
                <a:gd name="T16" fmla="*/ 42 w 98"/>
                <a:gd name="T17" fmla="*/ 76 h 136"/>
                <a:gd name="T18" fmla="*/ 70 w 98"/>
                <a:gd name="T19" fmla="*/ 43 h 136"/>
                <a:gd name="T20" fmla="*/ 51 w 98"/>
                <a:gd name="T21" fmla="*/ 23 h 136"/>
                <a:gd name="T22" fmla="*/ 29 w 98"/>
                <a:gd name="T23" fmla="*/ 54 h 136"/>
                <a:gd name="T24" fmla="*/ 3 w 98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5" y="11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2" y="23"/>
                    <a:pt x="51" y="23"/>
                  </a:cubicBezTo>
                  <a:cubicBezTo>
                    <a:pt x="33" y="23"/>
                    <a:pt x="29" y="40"/>
                    <a:pt x="29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16039" y="2301072"/>
            <a:ext cx="895279" cy="1048192"/>
            <a:chOff x="5863054" y="2068463"/>
            <a:chExt cx="977566" cy="1144534"/>
          </a:xfrm>
        </p:grpSpPr>
        <p:sp>
          <p:nvSpPr>
            <p:cNvPr id="227" name="Freeform 63"/>
            <p:cNvSpPr/>
            <p:nvPr/>
          </p:nvSpPr>
          <p:spPr bwMode="auto">
            <a:xfrm>
              <a:off x="5863054" y="2068463"/>
              <a:ext cx="977566" cy="1144534"/>
            </a:xfrm>
            <a:custGeom>
              <a:avLst/>
              <a:gdLst>
                <a:gd name="T0" fmla="*/ 614 w 614"/>
                <a:gd name="T1" fmla="*/ 307 h 719"/>
                <a:gd name="T2" fmla="*/ 307 w 614"/>
                <a:gd name="T3" fmla="*/ 0 h 719"/>
                <a:gd name="T4" fmla="*/ 0 w 614"/>
                <a:gd name="T5" fmla="*/ 307 h 719"/>
                <a:gd name="T6" fmla="*/ 307 w 614"/>
                <a:gd name="T7" fmla="*/ 614 h 719"/>
                <a:gd name="T8" fmla="*/ 321 w 614"/>
                <a:gd name="T9" fmla="*/ 614 h 719"/>
                <a:gd name="T10" fmla="*/ 445 w 614"/>
                <a:gd name="T11" fmla="*/ 719 h 719"/>
                <a:gd name="T12" fmla="*/ 458 w 614"/>
                <a:gd name="T13" fmla="*/ 575 h 719"/>
                <a:gd name="T14" fmla="*/ 614 w 614"/>
                <a:gd name="T15" fmla="*/ 307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614" y="307"/>
                  </a:moveTo>
                  <a:cubicBezTo>
                    <a:pt x="614" y="138"/>
                    <a:pt x="477" y="0"/>
                    <a:pt x="307" y="0"/>
                  </a:cubicBez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4"/>
                    <a:pt x="307" y="614"/>
                  </a:cubicBezTo>
                  <a:cubicBezTo>
                    <a:pt x="312" y="614"/>
                    <a:pt x="316" y="614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6063684" y="2215232"/>
              <a:ext cx="486763" cy="555436"/>
            </a:xfrm>
            <a:custGeom>
              <a:avLst/>
              <a:gdLst>
                <a:gd name="T0" fmla="*/ 0 w 723"/>
                <a:gd name="T1" fmla="*/ 338 h 825"/>
                <a:gd name="T2" fmla="*/ 305 w 723"/>
                <a:gd name="T3" fmla="*/ 825 h 825"/>
                <a:gd name="T4" fmla="*/ 723 w 723"/>
                <a:gd name="T5" fmla="*/ 0 h 825"/>
                <a:gd name="T6" fmla="*/ 0 w 723"/>
                <a:gd name="T7" fmla="*/ 338 h 825"/>
                <a:gd name="T8" fmla="*/ 198 w 723"/>
                <a:gd name="T9" fmla="*/ 383 h 825"/>
                <a:gd name="T10" fmla="*/ 482 w 723"/>
                <a:gd name="T11" fmla="*/ 250 h 825"/>
                <a:gd name="T12" fmla="*/ 319 w 723"/>
                <a:gd name="T13" fmla="*/ 574 h 825"/>
                <a:gd name="T14" fmla="*/ 198 w 723"/>
                <a:gd name="T15" fmla="*/ 38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825">
                  <a:moveTo>
                    <a:pt x="0" y="338"/>
                  </a:moveTo>
                  <a:lnTo>
                    <a:pt x="305" y="825"/>
                  </a:lnTo>
                  <a:lnTo>
                    <a:pt x="723" y="0"/>
                  </a:lnTo>
                  <a:lnTo>
                    <a:pt x="0" y="338"/>
                  </a:lnTo>
                  <a:close/>
                  <a:moveTo>
                    <a:pt x="198" y="383"/>
                  </a:moveTo>
                  <a:lnTo>
                    <a:pt x="482" y="250"/>
                  </a:lnTo>
                  <a:lnTo>
                    <a:pt x="319" y="574"/>
                  </a:lnTo>
                  <a:lnTo>
                    <a:pt x="198" y="3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7" name="Freeform 93"/>
            <p:cNvSpPr/>
            <p:nvPr/>
          </p:nvSpPr>
          <p:spPr bwMode="auto">
            <a:xfrm>
              <a:off x="6383480" y="2531662"/>
              <a:ext cx="200630" cy="207363"/>
            </a:xfrm>
            <a:custGeom>
              <a:avLst/>
              <a:gdLst>
                <a:gd name="T0" fmla="*/ 0 w 298"/>
                <a:gd name="T1" fmla="*/ 194 h 308"/>
                <a:gd name="T2" fmla="*/ 184 w 298"/>
                <a:gd name="T3" fmla="*/ 0 h 308"/>
                <a:gd name="T4" fmla="*/ 298 w 298"/>
                <a:gd name="T5" fmla="*/ 116 h 308"/>
                <a:gd name="T6" fmla="*/ 113 w 298"/>
                <a:gd name="T7" fmla="*/ 308 h 308"/>
                <a:gd name="T8" fmla="*/ 0 w 298"/>
                <a:gd name="T9" fmla="*/ 19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308">
                  <a:moveTo>
                    <a:pt x="0" y="194"/>
                  </a:moveTo>
                  <a:lnTo>
                    <a:pt x="184" y="0"/>
                  </a:lnTo>
                  <a:lnTo>
                    <a:pt x="298" y="116"/>
                  </a:lnTo>
                  <a:lnTo>
                    <a:pt x="113" y="308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8" name="Freeform 94"/>
            <p:cNvSpPr/>
            <p:nvPr/>
          </p:nvSpPr>
          <p:spPr bwMode="auto">
            <a:xfrm>
              <a:off x="6351837" y="2675066"/>
              <a:ext cx="94929" cy="87523"/>
            </a:xfrm>
            <a:custGeom>
              <a:avLst/>
              <a:gdLst>
                <a:gd name="T0" fmla="*/ 16 w 60"/>
                <a:gd name="T1" fmla="*/ 0 h 55"/>
                <a:gd name="T2" fmla="*/ 60 w 60"/>
                <a:gd name="T3" fmla="*/ 45 h 55"/>
                <a:gd name="T4" fmla="*/ 0 w 60"/>
                <a:gd name="T5" fmla="*/ 55 h 55"/>
                <a:gd name="T6" fmla="*/ 16 w 6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5">
                  <a:moveTo>
                    <a:pt x="16" y="0"/>
                  </a:moveTo>
                  <a:cubicBezTo>
                    <a:pt x="17" y="1"/>
                    <a:pt x="60" y="45"/>
                    <a:pt x="60" y="45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9" name="Freeform 95"/>
            <p:cNvSpPr/>
            <p:nvPr/>
          </p:nvSpPr>
          <p:spPr bwMode="auto">
            <a:xfrm>
              <a:off x="6502646" y="2476455"/>
              <a:ext cx="135324" cy="133305"/>
            </a:xfrm>
            <a:custGeom>
              <a:avLst/>
              <a:gdLst>
                <a:gd name="T0" fmla="*/ 156 w 201"/>
                <a:gd name="T1" fmla="*/ 198 h 198"/>
                <a:gd name="T2" fmla="*/ 0 w 201"/>
                <a:gd name="T3" fmla="*/ 44 h 198"/>
                <a:gd name="T4" fmla="*/ 45 w 201"/>
                <a:gd name="T5" fmla="*/ 0 h 198"/>
                <a:gd name="T6" fmla="*/ 201 w 201"/>
                <a:gd name="T7" fmla="*/ 153 h 198"/>
                <a:gd name="T8" fmla="*/ 156 w 20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8">
                  <a:moveTo>
                    <a:pt x="156" y="198"/>
                  </a:moveTo>
                  <a:lnTo>
                    <a:pt x="0" y="44"/>
                  </a:lnTo>
                  <a:lnTo>
                    <a:pt x="45" y="0"/>
                  </a:lnTo>
                  <a:lnTo>
                    <a:pt x="201" y="153"/>
                  </a:lnTo>
                  <a:lnTo>
                    <a:pt x="156" y="19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Rectangle 96"/>
            <p:cNvSpPr>
              <a:spLocks noChangeArrowheads="1"/>
            </p:cNvSpPr>
            <p:nvPr/>
          </p:nvSpPr>
          <p:spPr bwMode="auto">
            <a:xfrm>
              <a:off x="6200355" y="2799618"/>
              <a:ext cx="311717" cy="31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8"/>
          <p:cNvGrpSpPr/>
          <p:nvPr/>
        </p:nvGrpSpPr>
        <p:grpSpPr>
          <a:xfrm>
            <a:off x="4599972" y="4316070"/>
            <a:ext cx="813891" cy="952006"/>
            <a:chOff x="4098452" y="4268661"/>
            <a:chExt cx="888697" cy="1039506"/>
          </a:xfrm>
        </p:grpSpPr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210 w 210"/>
                <a:gd name="T1" fmla="*/ 261 h 392"/>
                <a:gd name="T2" fmla="*/ 204 w 210"/>
                <a:gd name="T3" fmla="*/ 290 h 392"/>
                <a:gd name="T4" fmla="*/ 187 w 210"/>
                <a:gd name="T5" fmla="*/ 318 h 392"/>
                <a:gd name="T6" fmla="*/ 159 w 210"/>
                <a:gd name="T7" fmla="*/ 341 h 392"/>
                <a:gd name="T8" fmla="*/ 123 w 210"/>
                <a:gd name="T9" fmla="*/ 355 h 392"/>
                <a:gd name="T10" fmla="*/ 123 w 210"/>
                <a:gd name="T11" fmla="*/ 392 h 392"/>
                <a:gd name="T12" fmla="*/ 96 w 210"/>
                <a:gd name="T13" fmla="*/ 392 h 392"/>
                <a:gd name="T14" fmla="*/ 96 w 210"/>
                <a:gd name="T15" fmla="*/ 358 h 392"/>
                <a:gd name="T16" fmla="*/ 94 w 210"/>
                <a:gd name="T17" fmla="*/ 358 h 392"/>
                <a:gd name="T18" fmla="*/ 91 w 210"/>
                <a:gd name="T19" fmla="*/ 358 h 392"/>
                <a:gd name="T20" fmla="*/ 64 w 210"/>
                <a:gd name="T21" fmla="*/ 357 h 392"/>
                <a:gd name="T22" fmla="*/ 41 w 210"/>
                <a:gd name="T23" fmla="*/ 352 h 392"/>
                <a:gd name="T24" fmla="*/ 20 w 210"/>
                <a:gd name="T25" fmla="*/ 345 h 392"/>
                <a:gd name="T26" fmla="*/ 0 w 210"/>
                <a:gd name="T27" fmla="*/ 335 h 392"/>
                <a:gd name="T28" fmla="*/ 15 w 210"/>
                <a:gd name="T29" fmla="*/ 288 h 392"/>
                <a:gd name="T30" fmla="*/ 31 w 210"/>
                <a:gd name="T31" fmla="*/ 297 h 392"/>
                <a:gd name="T32" fmla="*/ 51 w 210"/>
                <a:gd name="T33" fmla="*/ 306 h 392"/>
                <a:gd name="T34" fmla="*/ 74 w 210"/>
                <a:gd name="T35" fmla="*/ 314 h 392"/>
                <a:gd name="T36" fmla="*/ 96 w 210"/>
                <a:gd name="T37" fmla="*/ 318 h 392"/>
                <a:gd name="T38" fmla="*/ 96 w 210"/>
                <a:gd name="T39" fmla="*/ 219 h 392"/>
                <a:gd name="T40" fmla="*/ 66 w 210"/>
                <a:gd name="T41" fmla="*/ 206 h 392"/>
                <a:gd name="T42" fmla="*/ 39 w 210"/>
                <a:gd name="T43" fmla="*/ 188 h 392"/>
                <a:gd name="T44" fmla="*/ 19 w 210"/>
                <a:gd name="T45" fmla="*/ 160 h 392"/>
                <a:gd name="T46" fmla="*/ 11 w 210"/>
                <a:gd name="T47" fmla="*/ 119 h 392"/>
                <a:gd name="T48" fmla="*/ 17 w 210"/>
                <a:gd name="T49" fmla="*/ 94 h 392"/>
                <a:gd name="T50" fmla="*/ 33 w 210"/>
                <a:gd name="T51" fmla="*/ 69 h 392"/>
                <a:gd name="T52" fmla="*/ 60 w 210"/>
                <a:gd name="T53" fmla="*/ 48 h 392"/>
                <a:gd name="T54" fmla="*/ 96 w 210"/>
                <a:gd name="T55" fmla="*/ 35 h 392"/>
                <a:gd name="T56" fmla="*/ 96 w 210"/>
                <a:gd name="T57" fmla="*/ 0 h 392"/>
                <a:gd name="T58" fmla="*/ 123 w 210"/>
                <a:gd name="T59" fmla="*/ 0 h 392"/>
                <a:gd name="T60" fmla="*/ 123 w 210"/>
                <a:gd name="T61" fmla="*/ 32 h 392"/>
                <a:gd name="T62" fmla="*/ 123 w 210"/>
                <a:gd name="T63" fmla="*/ 32 h 392"/>
                <a:gd name="T64" fmla="*/ 161 w 210"/>
                <a:gd name="T65" fmla="*/ 34 h 392"/>
                <a:gd name="T66" fmla="*/ 196 w 210"/>
                <a:gd name="T67" fmla="*/ 40 h 392"/>
                <a:gd name="T68" fmla="*/ 187 w 210"/>
                <a:gd name="T69" fmla="*/ 87 h 392"/>
                <a:gd name="T70" fmla="*/ 155 w 210"/>
                <a:gd name="T71" fmla="*/ 77 h 392"/>
                <a:gd name="T72" fmla="*/ 123 w 210"/>
                <a:gd name="T73" fmla="*/ 72 h 392"/>
                <a:gd name="T74" fmla="*/ 123 w 210"/>
                <a:gd name="T75" fmla="*/ 159 h 392"/>
                <a:gd name="T76" fmla="*/ 153 w 210"/>
                <a:gd name="T77" fmla="*/ 172 h 392"/>
                <a:gd name="T78" fmla="*/ 181 w 210"/>
                <a:gd name="T79" fmla="*/ 191 h 392"/>
                <a:gd name="T80" fmla="*/ 202 w 210"/>
                <a:gd name="T81" fmla="*/ 219 h 392"/>
                <a:gd name="T82" fmla="*/ 210 w 210"/>
                <a:gd name="T83" fmla="*/ 261 h 392"/>
                <a:gd name="T84" fmla="*/ 65 w 210"/>
                <a:gd name="T85" fmla="*/ 110 h 392"/>
                <a:gd name="T86" fmla="*/ 74 w 210"/>
                <a:gd name="T87" fmla="*/ 133 h 392"/>
                <a:gd name="T88" fmla="*/ 96 w 210"/>
                <a:gd name="T89" fmla="*/ 148 h 392"/>
                <a:gd name="T90" fmla="*/ 96 w 210"/>
                <a:gd name="T91" fmla="*/ 73 h 392"/>
                <a:gd name="T92" fmla="*/ 77 w 210"/>
                <a:gd name="T93" fmla="*/ 79 h 392"/>
                <a:gd name="T94" fmla="*/ 68 w 210"/>
                <a:gd name="T95" fmla="*/ 90 h 392"/>
                <a:gd name="T96" fmla="*/ 65 w 210"/>
                <a:gd name="T97" fmla="*/ 110 h 392"/>
                <a:gd name="T98" fmla="*/ 155 w 210"/>
                <a:gd name="T99" fmla="*/ 269 h 392"/>
                <a:gd name="T100" fmla="*/ 146 w 210"/>
                <a:gd name="T101" fmla="*/ 246 h 392"/>
                <a:gd name="T102" fmla="*/ 123 w 210"/>
                <a:gd name="T103" fmla="*/ 230 h 392"/>
                <a:gd name="T104" fmla="*/ 123 w 210"/>
                <a:gd name="T105" fmla="*/ 316 h 392"/>
                <a:gd name="T106" fmla="*/ 132 w 210"/>
                <a:gd name="T107" fmla="*/ 314 h 392"/>
                <a:gd name="T108" fmla="*/ 140 w 210"/>
                <a:gd name="T109" fmla="*/ 311 h 392"/>
                <a:gd name="T110" fmla="*/ 151 w 210"/>
                <a:gd name="T111" fmla="*/ 298 h 392"/>
                <a:gd name="T112" fmla="*/ 155 w 210"/>
                <a:gd name="T113" fmla="*/ 26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210" y="261"/>
                  </a:moveTo>
                  <a:cubicBezTo>
                    <a:pt x="210" y="271"/>
                    <a:pt x="208" y="281"/>
                    <a:pt x="204" y="290"/>
                  </a:cubicBezTo>
                  <a:cubicBezTo>
                    <a:pt x="200" y="300"/>
                    <a:pt x="194" y="310"/>
                    <a:pt x="187" y="318"/>
                  </a:cubicBezTo>
                  <a:cubicBezTo>
                    <a:pt x="179" y="327"/>
                    <a:pt x="170" y="334"/>
                    <a:pt x="159" y="341"/>
                  </a:cubicBezTo>
                  <a:cubicBezTo>
                    <a:pt x="148" y="347"/>
                    <a:pt x="136" y="352"/>
                    <a:pt x="123" y="355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96" y="358"/>
                    <a:pt x="96" y="358"/>
                    <a:pt x="96" y="358"/>
                  </a:cubicBezTo>
                  <a:cubicBezTo>
                    <a:pt x="95" y="358"/>
                    <a:pt x="94" y="358"/>
                    <a:pt x="94" y="358"/>
                  </a:cubicBezTo>
                  <a:cubicBezTo>
                    <a:pt x="93" y="358"/>
                    <a:pt x="92" y="358"/>
                    <a:pt x="91" y="358"/>
                  </a:cubicBezTo>
                  <a:cubicBezTo>
                    <a:pt x="82" y="358"/>
                    <a:pt x="73" y="358"/>
                    <a:pt x="64" y="357"/>
                  </a:cubicBezTo>
                  <a:cubicBezTo>
                    <a:pt x="56" y="356"/>
                    <a:pt x="48" y="354"/>
                    <a:pt x="41" y="352"/>
                  </a:cubicBezTo>
                  <a:cubicBezTo>
                    <a:pt x="34" y="350"/>
                    <a:pt x="27" y="348"/>
                    <a:pt x="20" y="345"/>
                  </a:cubicBezTo>
                  <a:cubicBezTo>
                    <a:pt x="13" y="342"/>
                    <a:pt x="7" y="339"/>
                    <a:pt x="0" y="335"/>
                  </a:cubicBezTo>
                  <a:cubicBezTo>
                    <a:pt x="15" y="288"/>
                    <a:pt x="15" y="288"/>
                    <a:pt x="15" y="288"/>
                  </a:cubicBezTo>
                  <a:cubicBezTo>
                    <a:pt x="19" y="291"/>
                    <a:pt x="25" y="294"/>
                    <a:pt x="31" y="297"/>
                  </a:cubicBezTo>
                  <a:cubicBezTo>
                    <a:pt x="37" y="301"/>
                    <a:pt x="44" y="304"/>
                    <a:pt x="51" y="306"/>
                  </a:cubicBezTo>
                  <a:cubicBezTo>
                    <a:pt x="59" y="309"/>
                    <a:pt x="66" y="312"/>
                    <a:pt x="74" y="314"/>
                  </a:cubicBezTo>
                  <a:cubicBezTo>
                    <a:pt x="82" y="316"/>
                    <a:pt x="89" y="317"/>
                    <a:pt x="96" y="318"/>
                  </a:cubicBezTo>
                  <a:cubicBezTo>
                    <a:pt x="96" y="219"/>
                    <a:pt x="96" y="219"/>
                    <a:pt x="96" y="219"/>
                  </a:cubicBezTo>
                  <a:cubicBezTo>
                    <a:pt x="86" y="215"/>
                    <a:pt x="76" y="211"/>
                    <a:pt x="66" y="206"/>
                  </a:cubicBezTo>
                  <a:cubicBezTo>
                    <a:pt x="56" y="201"/>
                    <a:pt x="47" y="195"/>
                    <a:pt x="39" y="188"/>
                  </a:cubicBezTo>
                  <a:cubicBezTo>
                    <a:pt x="30" y="180"/>
                    <a:pt x="24" y="171"/>
                    <a:pt x="19" y="160"/>
                  </a:cubicBezTo>
                  <a:cubicBezTo>
                    <a:pt x="13" y="149"/>
                    <a:pt x="11" y="136"/>
                    <a:pt x="11" y="119"/>
                  </a:cubicBezTo>
                  <a:cubicBezTo>
                    <a:pt x="11" y="111"/>
                    <a:pt x="13" y="103"/>
                    <a:pt x="17" y="94"/>
                  </a:cubicBezTo>
                  <a:cubicBezTo>
                    <a:pt x="21" y="85"/>
                    <a:pt x="26" y="77"/>
                    <a:pt x="33" y="69"/>
                  </a:cubicBezTo>
                  <a:cubicBezTo>
                    <a:pt x="41" y="61"/>
                    <a:pt x="50" y="54"/>
                    <a:pt x="60" y="48"/>
                  </a:cubicBezTo>
                  <a:cubicBezTo>
                    <a:pt x="71" y="42"/>
                    <a:pt x="83" y="37"/>
                    <a:pt x="96" y="3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49" y="33"/>
                    <a:pt x="161" y="34"/>
                  </a:cubicBezTo>
                  <a:cubicBezTo>
                    <a:pt x="172" y="36"/>
                    <a:pt x="184" y="38"/>
                    <a:pt x="196" y="40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76" y="83"/>
                    <a:pt x="166" y="80"/>
                    <a:pt x="155" y="77"/>
                  </a:cubicBezTo>
                  <a:cubicBezTo>
                    <a:pt x="143" y="74"/>
                    <a:pt x="133" y="73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2" y="163"/>
                    <a:pt x="143" y="168"/>
                    <a:pt x="153" y="172"/>
                  </a:cubicBezTo>
                  <a:cubicBezTo>
                    <a:pt x="163" y="177"/>
                    <a:pt x="173" y="183"/>
                    <a:pt x="181" y="191"/>
                  </a:cubicBezTo>
                  <a:cubicBezTo>
                    <a:pt x="190" y="198"/>
                    <a:pt x="197" y="208"/>
                    <a:pt x="202" y="219"/>
                  </a:cubicBezTo>
                  <a:cubicBezTo>
                    <a:pt x="207" y="230"/>
                    <a:pt x="210" y="244"/>
                    <a:pt x="210" y="261"/>
                  </a:cubicBezTo>
                  <a:moveTo>
                    <a:pt x="65" y="110"/>
                  </a:moveTo>
                  <a:cubicBezTo>
                    <a:pt x="65" y="119"/>
                    <a:pt x="68" y="127"/>
                    <a:pt x="74" y="133"/>
                  </a:cubicBezTo>
                  <a:cubicBezTo>
                    <a:pt x="80" y="139"/>
                    <a:pt x="87" y="144"/>
                    <a:pt x="96" y="148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8" y="74"/>
                    <a:pt x="82" y="76"/>
                    <a:pt x="77" y="79"/>
                  </a:cubicBezTo>
                  <a:cubicBezTo>
                    <a:pt x="73" y="81"/>
                    <a:pt x="70" y="85"/>
                    <a:pt x="68" y="90"/>
                  </a:cubicBezTo>
                  <a:cubicBezTo>
                    <a:pt x="66" y="95"/>
                    <a:pt x="65" y="102"/>
                    <a:pt x="65" y="110"/>
                  </a:cubicBezTo>
                  <a:moveTo>
                    <a:pt x="155" y="269"/>
                  </a:moveTo>
                  <a:cubicBezTo>
                    <a:pt x="155" y="260"/>
                    <a:pt x="152" y="252"/>
                    <a:pt x="146" y="246"/>
                  </a:cubicBezTo>
                  <a:cubicBezTo>
                    <a:pt x="140" y="240"/>
                    <a:pt x="132" y="235"/>
                    <a:pt x="123" y="230"/>
                  </a:cubicBezTo>
                  <a:cubicBezTo>
                    <a:pt x="123" y="316"/>
                    <a:pt x="123" y="316"/>
                    <a:pt x="123" y="316"/>
                  </a:cubicBezTo>
                  <a:cubicBezTo>
                    <a:pt x="126" y="316"/>
                    <a:pt x="129" y="315"/>
                    <a:pt x="132" y="314"/>
                  </a:cubicBezTo>
                  <a:cubicBezTo>
                    <a:pt x="134" y="313"/>
                    <a:pt x="137" y="312"/>
                    <a:pt x="140" y="311"/>
                  </a:cubicBezTo>
                  <a:cubicBezTo>
                    <a:pt x="144" y="309"/>
                    <a:pt x="148" y="305"/>
                    <a:pt x="151" y="298"/>
                  </a:cubicBezTo>
                  <a:cubicBezTo>
                    <a:pt x="154" y="290"/>
                    <a:pt x="155" y="281"/>
                    <a:pt x="155" y="26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123 w 210"/>
                <a:gd name="T1" fmla="*/ 316 h 392"/>
                <a:gd name="T2" fmla="*/ 123 w 210"/>
                <a:gd name="T3" fmla="*/ 230 h 392"/>
                <a:gd name="T4" fmla="*/ 146 w 210"/>
                <a:gd name="T5" fmla="*/ 246 h 392"/>
                <a:gd name="T6" fmla="*/ 155 w 210"/>
                <a:gd name="T7" fmla="*/ 269 h 392"/>
                <a:gd name="T8" fmla="*/ 151 w 210"/>
                <a:gd name="T9" fmla="*/ 298 h 392"/>
                <a:gd name="T10" fmla="*/ 140 w 210"/>
                <a:gd name="T11" fmla="*/ 311 h 392"/>
                <a:gd name="T12" fmla="*/ 132 w 210"/>
                <a:gd name="T13" fmla="*/ 314 h 392"/>
                <a:gd name="T14" fmla="*/ 123 w 210"/>
                <a:gd name="T15" fmla="*/ 316 h 392"/>
                <a:gd name="T16" fmla="*/ 96 w 210"/>
                <a:gd name="T17" fmla="*/ 148 h 392"/>
                <a:gd name="T18" fmla="*/ 74 w 210"/>
                <a:gd name="T19" fmla="*/ 133 h 392"/>
                <a:gd name="T20" fmla="*/ 65 w 210"/>
                <a:gd name="T21" fmla="*/ 110 h 392"/>
                <a:gd name="T22" fmla="*/ 68 w 210"/>
                <a:gd name="T23" fmla="*/ 90 h 392"/>
                <a:gd name="T24" fmla="*/ 77 w 210"/>
                <a:gd name="T25" fmla="*/ 79 h 392"/>
                <a:gd name="T26" fmla="*/ 96 w 210"/>
                <a:gd name="T27" fmla="*/ 73 h 392"/>
                <a:gd name="T28" fmla="*/ 96 w 210"/>
                <a:gd name="T29" fmla="*/ 148 h 392"/>
                <a:gd name="T30" fmla="*/ 123 w 210"/>
                <a:gd name="T31" fmla="*/ 0 h 392"/>
                <a:gd name="T32" fmla="*/ 96 w 210"/>
                <a:gd name="T33" fmla="*/ 0 h 392"/>
                <a:gd name="T34" fmla="*/ 96 w 210"/>
                <a:gd name="T35" fmla="*/ 35 h 392"/>
                <a:gd name="T36" fmla="*/ 60 w 210"/>
                <a:gd name="T37" fmla="*/ 48 h 392"/>
                <a:gd name="T38" fmla="*/ 33 w 210"/>
                <a:gd name="T39" fmla="*/ 69 h 392"/>
                <a:gd name="T40" fmla="*/ 17 w 210"/>
                <a:gd name="T41" fmla="*/ 94 h 392"/>
                <a:gd name="T42" fmla="*/ 11 w 210"/>
                <a:gd name="T43" fmla="*/ 119 h 392"/>
                <a:gd name="T44" fmla="*/ 19 w 210"/>
                <a:gd name="T45" fmla="*/ 160 h 392"/>
                <a:gd name="T46" fmla="*/ 39 w 210"/>
                <a:gd name="T47" fmla="*/ 188 h 392"/>
                <a:gd name="T48" fmla="*/ 66 w 210"/>
                <a:gd name="T49" fmla="*/ 206 h 392"/>
                <a:gd name="T50" fmla="*/ 96 w 210"/>
                <a:gd name="T51" fmla="*/ 219 h 392"/>
                <a:gd name="T52" fmla="*/ 96 w 210"/>
                <a:gd name="T53" fmla="*/ 318 h 392"/>
                <a:gd name="T54" fmla="*/ 74 w 210"/>
                <a:gd name="T55" fmla="*/ 314 h 392"/>
                <a:gd name="T56" fmla="*/ 51 w 210"/>
                <a:gd name="T57" fmla="*/ 306 h 392"/>
                <a:gd name="T58" fmla="*/ 31 w 210"/>
                <a:gd name="T59" fmla="*/ 297 h 392"/>
                <a:gd name="T60" fmla="*/ 15 w 210"/>
                <a:gd name="T61" fmla="*/ 288 h 392"/>
                <a:gd name="T62" fmla="*/ 0 w 210"/>
                <a:gd name="T63" fmla="*/ 335 h 392"/>
                <a:gd name="T64" fmla="*/ 20 w 210"/>
                <a:gd name="T65" fmla="*/ 345 h 392"/>
                <a:gd name="T66" fmla="*/ 41 w 210"/>
                <a:gd name="T67" fmla="*/ 352 h 392"/>
                <a:gd name="T68" fmla="*/ 64 w 210"/>
                <a:gd name="T69" fmla="*/ 357 h 392"/>
                <a:gd name="T70" fmla="*/ 91 w 210"/>
                <a:gd name="T71" fmla="*/ 358 h 392"/>
                <a:gd name="T72" fmla="*/ 94 w 210"/>
                <a:gd name="T73" fmla="*/ 358 h 392"/>
                <a:gd name="T74" fmla="*/ 96 w 210"/>
                <a:gd name="T75" fmla="*/ 358 h 392"/>
                <a:gd name="T76" fmla="*/ 96 w 210"/>
                <a:gd name="T77" fmla="*/ 392 h 392"/>
                <a:gd name="T78" fmla="*/ 123 w 210"/>
                <a:gd name="T79" fmla="*/ 392 h 392"/>
                <a:gd name="T80" fmla="*/ 123 w 210"/>
                <a:gd name="T81" fmla="*/ 355 h 392"/>
                <a:gd name="T82" fmla="*/ 159 w 210"/>
                <a:gd name="T83" fmla="*/ 341 h 392"/>
                <a:gd name="T84" fmla="*/ 187 w 210"/>
                <a:gd name="T85" fmla="*/ 318 h 392"/>
                <a:gd name="T86" fmla="*/ 204 w 210"/>
                <a:gd name="T87" fmla="*/ 290 h 392"/>
                <a:gd name="T88" fmla="*/ 210 w 210"/>
                <a:gd name="T89" fmla="*/ 261 h 392"/>
                <a:gd name="T90" fmla="*/ 202 w 210"/>
                <a:gd name="T91" fmla="*/ 219 h 392"/>
                <a:gd name="T92" fmla="*/ 181 w 210"/>
                <a:gd name="T93" fmla="*/ 191 h 392"/>
                <a:gd name="T94" fmla="*/ 153 w 210"/>
                <a:gd name="T95" fmla="*/ 172 h 392"/>
                <a:gd name="T96" fmla="*/ 123 w 210"/>
                <a:gd name="T97" fmla="*/ 159 h 392"/>
                <a:gd name="T98" fmla="*/ 123 w 210"/>
                <a:gd name="T99" fmla="*/ 72 h 392"/>
                <a:gd name="T100" fmla="*/ 155 w 210"/>
                <a:gd name="T101" fmla="*/ 77 h 392"/>
                <a:gd name="T102" fmla="*/ 187 w 210"/>
                <a:gd name="T103" fmla="*/ 87 h 392"/>
                <a:gd name="T104" fmla="*/ 196 w 210"/>
                <a:gd name="T105" fmla="*/ 40 h 392"/>
                <a:gd name="T106" fmla="*/ 161 w 210"/>
                <a:gd name="T107" fmla="*/ 34 h 392"/>
                <a:gd name="T108" fmla="*/ 123 w 210"/>
                <a:gd name="T109" fmla="*/ 32 h 392"/>
                <a:gd name="T110" fmla="*/ 123 w 210"/>
                <a:gd name="T111" fmla="*/ 32 h 392"/>
                <a:gd name="T112" fmla="*/ 123 w 210"/>
                <a:gd name="T11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123" y="316"/>
                  </a:moveTo>
                  <a:cubicBezTo>
                    <a:pt x="123" y="230"/>
                    <a:pt x="123" y="230"/>
                    <a:pt x="123" y="230"/>
                  </a:cubicBezTo>
                  <a:cubicBezTo>
                    <a:pt x="132" y="235"/>
                    <a:pt x="140" y="240"/>
                    <a:pt x="146" y="246"/>
                  </a:cubicBezTo>
                  <a:cubicBezTo>
                    <a:pt x="152" y="252"/>
                    <a:pt x="155" y="260"/>
                    <a:pt x="155" y="269"/>
                  </a:cubicBezTo>
                  <a:cubicBezTo>
                    <a:pt x="155" y="281"/>
                    <a:pt x="154" y="290"/>
                    <a:pt x="151" y="298"/>
                  </a:cubicBezTo>
                  <a:cubicBezTo>
                    <a:pt x="148" y="305"/>
                    <a:pt x="144" y="309"/>
                    <a:pt x="140" y="311"/>
                  </a:cubicBezTo>
                  <a:cubicBezTo>
                    <a:pt x="137" y="312"/>
                    <a:pt x="134" y="313"/>
                    <a:pt x="132" y="314"/>
                  </a:cubicBezTo>
                  <a:cubicBezTo>
                    <a:pt x="129" y="315"/>
                    <a:pt x="126" y="316"/>
                    <a:pt x="123" y="316"/>
                  </a:cubicBezTo>
                  <a:moveTo>
                    <a:pt x="96" y="148"/>
                  </a:moveTo>
                  <a:cubicBezTo>
                    <a:pt x="87" y="144"/>
                    <a:pt x="80" y="139"/>
                    <a:pt x="74" y="133"/>
                  </a:cubicBezTo>
                  <a:cubicBezTo>
                    <a:pt x="68" y="127"/>
                    <a:pt x="65" y="119"/>
                    <a:pt x="65" y="110"/>
                  </a:cubicBezTo>
                  <a:cubicBezTo>
                    <a:pt x="65" y="102"/>
                    <a:pt x="66" y="95"/>
                    <a:pt x="68" y="90"/>
                  </a:cubicBezTo>
                  <a:cubicBezTo>
                    <a:pt x="70" y="85"/>
                    <a:pt x="73" y="81"/>
                    <a:pt x="77" y="79"/>
                  </a:cubicBezTo>
                  <a:cubicBezTo>
                    <a:pt x="82" y="76"/>
                    <a:pt x="88" y="74"/>
                    <a:pt x="96" y="73"/>
                  </a:cubicBezTo>
                  <a:cubicBezTo>
                    <a:pt x="96" y="148"/>
                    <a:pt x="96" y="148"/>
                    <a:pt x="96" y="148"/>
                  </a:cubicBezTo>
                  <a:moveTo>
                    <a:pt x="123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83" y="37"/>
                    <a:pt x="71" y="42"/>
                    <a:pt x="60" y="48"/>
                  </a:cubicBezTo>
                  <a:cubicBezTo>
                    <a:pt x="50" y="54"/>
                    <a:pt x="41" y="61"/>
                    <a:pt x="33" y="69"/>
                  </a:cubicBezTo>
                  <a:cubicBezTo>
                    <a:pt x="26" y="77"/>
                    <a:pt x="21" y="85"/>
                    <a:pt x="17" y="94"/>
                  </a:cubicBezTo>
                  <a:cubicBezTo>
                    <a:pt x="13" y="103"/>
                    <a:pt x="11" y="111"/>
                    <a:pt x="11" y="119"/>
                  </a:cubicBezTo>
                  <a:cubicBezTo>
                    <a:pt x="11" y="136"/>
                    <a:pt x="13" y="149"/>
                    <a:pt x="19" y="160"/>
                  </a:cubicBezTo>
                  <a:cubicBezTo>
                    <a:pt x="24" y="171"/>
                    <a:pt x="30" y="180"/>
                    <a:pt x="39" y="188"/>
                  </a:cubicBezTo>
                  <a:cubicBezTo>
                    <a:pt x="47" y="195"/>
                    <a:pt x="56" y="201"/>
                    <a:pt x="66" y="206"/>
                  </a:cubicBezTo>
                  <a:cubicBezTo>
                    <a:pt x="76" y="211"/>
                    <a:pt x="86" y="215"/>
                    <a:pt x="96" y="2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89" y="317"/>
                    <a:pt x="82" y="316"/>
                    <a:pt x="74" y="314"/>
                  </a:cubicBezTo>
                  <a:cubicBezTo>
                    <a:pt x="66" y="312"/>
                    <a:pt x="59" y="309"/>
                    <a:pt x="51" y="306"/>
                  </a:cubicBezTo>
                  <a:cubicBezTo>
                    <a:pt x="44" y="304"/>
                    <a:pt x="37" y="301"/>
                    <a:pt x="31" y="297"/>
                  </a:cubicBezTo>
                  <a:cubicBezTo>
                    <a:pt x="25" y="294"/>
                    <a:pt x="19" y="291"/>
                    <a:pt x="15" y="28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7" y="339"/>
                    <a:pt x="13" y="342"/>
                    <a:pt x="20" y="345"/>
                  </a:cubicBezTo>
                  <a:cubicBezTo>
                    <a:pt x="27" y="348"/>
                    <a:pt x="34" y="350"/>
                    <a:pt x="41" y="352"/>
                  </a:cubicBezTo>
                  <a:cubicBezTo>
                    <a:pt x="48" y="354"/>
                    <a:pt x="56" y="356"/>
                    <a:pt x="64" y="357"/>
                  </a:cubicBezTo>
                  <a:cubicBezTo>
                    <a:pt x="73" y="358"/>
                    <a:pt x="82" y="358"/>
                    <a:pt x="91" y="358"/>
                  </a:cubicBezTo>
                  <a:cubicBezTo>
                    <a:pt x="92" y="358"/>
                    <a:pt x="93" y="358"/>
                    <a:pt x="94" y="358"/>
                  </a:cubicBezTo>
                  <a:cubicBezTo>
                    <a:pt x="94" y="358"/>
                    <a:pt x="95" y="358"/>
                    <a:pt x="96" y="358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6" y="352"/>
                    <a:pt x="148" y="347"/>
                    <a:pt x="159" y="341"/>
                  </a:cubicBezTo>
                  <a:cubicBezTo>
                    <a:pt x="170" y="334"/>
                    <a:pt x="179" y="327"/>
                    <a:pt x="187" y="318"/>
                  </a:cubicBezTo>
                  <a:cubicBezTo>
                    <a:pt x="194" y="310"/>
                    <a:pt x="200" y="300"/>
                    <a:pt x="204" y="290"/>
                  </a:cubicBezTo>
                  <a:cubicBezTo>
                    <a:pt x="208" y="281"/>
                    <a:pt x="210" y="271"/>
                    <a:pt x="210" y="261"/>
                  </a:cubicBezTo>
                  <a:cubicBezTo>
                    <a:pt x="210" y="244"/>
                    <a:pt x="207" y="230"/>
                    <a:pt x="202" y="219"/>
                  </a:cubicBezTo>
                  <a:cubicBezTo>
                    <a:pt x="197" y="208"/>
                    <a:pt x="190" y="198"/>
                    <a:pt x="181" y="191"/>
                  </a:cubicBezTo>
                  <a:cubicBezTo>
                    <a:pt x="173" y="183"/>
                    <a:pt x="163" y="177"/>
                    <a:pt x="153" y="172"/>
                  </a:cubicBezTo>
                  <a:cubicBezTo>
                    <a:pt x="143" y="168"/>
                    <a:pt x="132" y="163"/>
                    <a:pt x="123" y="159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33" y="73"/>
                    <a:pt x="143" y="74"/>
                    <a:pt x="155" y="77"/>
                  </a:cubicBezTo>
                  <a:cubicBezTo>
                    <a:pt x="166" y="80"/>
                    <a:pt x="176" y="83"/>
                    <a:pt x="187" y="8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4" y="38"/>
                    <a:pt x="172" y="36"/>
                    <a:pt x="161" y="34"/>
                  </a:cubicBezTo>
                  <a:cubicBezTo>
                    <a:pt x="149" y="33"/>
                    <a:pt x="137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Freeform 66"/>
            <p:cNvSpPr/>
            <p:nvPr/>
          </p:nvSpPr>
          <p:spPr bwMode="auto">
            <a:xfrm>
              <a:off x="4098452" y="4268661"/>
              <a:ext cx="888697" cy="1039506"/>
            </a:xfrm>
            <a:custGeom>
              <a:avLst/>
              <a:gdLst>
                <a:gd name="T0" fmla="*/ 558 w 558"/>
                <a:gd name="T1" fmla="*/ 279 h 653"/>
                <a:gd name="T2" fmla="*/ 279 w 558"/>
                <a:gd name="T3" fmla="*/ 0 h 653"/>
                <a:gd name="T4" fmla="*/ 0 w 558"/>
                <a:gd name="T5" fmla="*/ 279 h 653"/>
                <a:gd name="T6" fmla="*/ 279 w 558"/>
                <a:gd name="T7" fmla="*/ 558 h 653"/>
                <a:gd name="T8" fmla="*/ 292 w 558"/>
                <a:gd name="T9" fmla="*/ 558 h 653"/>
                <a:gd name="T10" fmla="*/ 404 w 558"/>
                <a:gd name="T11" fmla="*/ 653 h 653"/>
                <a:gd name="T12" fmla="*/ 416 w 558"/>
                <a:gd name="T13" fmla="*/ 522 h 653"/>
                <a:gd name="T14" fmla="*/ 558 w 558"/>
                <a:gd name="T15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653">
                  <a:moveTo>
                    <a:pt x="558" y="279"/>
                  </a:moveTo>
                  <a:cubicBezTo>
                    <a:pt x="558" y="125"/>
                    <a:pt x="433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3" y="558"/>
                    <a:pt x="287" y="558"/>
                    <a:pt x="292" y="558"/>
                  </a:cubicBezTo>
                  <a:cubicBezTo>
                    <a:pt x="404" y="653"/>
                    <a:pt x="404" y="653"/>
                    <a:pt x="404" y="653"/>
                  </a:cubicBezTo>
                  <a:cubicBezTo>
                    <a:pt x="416" y="522"/>
                    <a:pt x="416" y="522"/>
                    <a:pt x="416" y="522"/>
                  </a:cubicBezTo>
                  <a:cubicBezTo>
                    <a:pt x="501" y="474"/>
                    <a:pt x="558" y="383"/>
                    <a:pt x="558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4291003" y="4558160"/>
              <a:ext cx="206016" cy="245065"/>
            </a:xfrm>
            <a:custGeom>
              <a:avLst/>
              <a:gdLst>
                <a:gd name="T0" fmla="*/ 37 w 129"/>
                <a:gd name="T1" fmla="*/ 106 h 154"/>
                <a:gd name="T2" fmla="*/ 21 w 129"/>
                <a:gd name="T3" fmla="*/ 154 h 154"/>
                <a:gd name="T4" fmla="*/ 0 w 129"/>
                <a:gd name="T5" fmla="*/ 154 h 154"/>
                <a:gd name="T6" fmla="*/ 53 w 129"/>
                <a:gd name="T7" fmla="*/ 0 h 154"/>
                <a:gd name="T8" fmla="*/ 77 w 129"/>
                <a:gd name="T9" fmla="*/ 0 h 154"/>
                <a:gd name="T10" fmla="*/ 129 w 129"/>
                <a:gd name="T11" fmla="*/ 154 h 154"/>
                <a:gd name="T12" fmla="*/ 108 w 129"/>
                <a:gd name="T13" fmla="*/ 154 h 154"/>
                <a:gd name="T14" fmla="*/ 92 w 129"/>
                <a:gd name="T15" fmla="*/ 106 h 154"/>
                <a:gd name="T16" fmla="*/ 37 w 129"/>
                <a:gd name="T17" fmla="*/ 106 h 154"/>
                <a:gd name="T18" fmla="*/ 88 w 129"/>
                <a:gd name="T19" fmla="*/ 90 h 154"/>
                <a:gd name="T20" fmla="*/ 72 w 129"/>
                <a:gd name="T21" fmla="*/ 46 h 154"/>
                <a:gd name="T22" fmla="*/ 64 w 129"/>
                <a:gd name="T23" fmla="*/ 18 h 154"/>
                <a:gd name="T24" fmla="*/ 64 w 129"/>
                <a:gd name="T25" fmla="*/ 18 h 154"/>
                <a:gd name="T26" fmla="*/ 56 w 129"/>
                <a:gd name="T27" fmla="*/ 45 h 154"/>
                <a:gd name="T28" fmla="*/ 41 w 129"/>
                <a:gd name="T29" fmla="*/ 90 h 154"/>
                <a:gd name="T30" fmla="*/ 88 w 129"/>
                <a:gd name="T31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54">
                  <a:moveTo>
                    <a:pt x="37" y="106"/>
                  </a:moveTo>
                  <a:cubicBezTo>
                    <a:pt x="21" y="154"/>
                    <a:pt x="21" y="154"/>
                    <a:pt x="21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154"/>
                    <a:pt x="129" y="154"/>
                    <a:pt x="129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37" y="106"/>
                  </a:lnTo>
                  <a:close/>
                  <a:moveTo>
                    <a:pt x="88" y="90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69" y="36"/>
                    <a:pt x="67" y="26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26"/>
                    <a:pt x="59" y="36"/>
                    <a:pt x="56" y="45"/>
                  </a:cubicBezTo>
                  <a:cubicBezTo>
                    <a:pt x="41" y="90"/>
                    <a:pt x="41" y="90"/>
                    <a:pt x="41" y="90"/>
                  </a:cubicBezTo>
                  <a:lnTo>
                    <a:pt x="88" y="9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4528662" y="4427549"/>
              <a:ext cx="156195" cy="248431"/>
            </a:xfrm>
            <a:custGeom>
              <a:avLst/>
              <a:gdLst>
                <a:gd name="T0" fmla="*/ 0 w 98"/>
                <a:gd name="T1" fmla="*/ 3 h 156"/>
                <a:gd name="T2" fmla="*/ 37 w 98"/>
                <a:gd name="T3" fmla="*/ 0 h 156"/>
                <a:gd name="T4" fmla="*/ 79 w 98"/>
                <a:gd name="T5" fmla="*/ 11 h 156"/>
                <a:gd name="T6" fmla="*/ 92 w 98"/>
                <a:gd name="T7" fmla="*/ 38 h 156"/>
                <a:gd name="T8" fmla="*/ 66 w 98"/>
                <a:gd name="T9" fmla="*/ 72 h 156"/>
                <a:gd name="T10" fmla="*/ 66 w 98"/>
                <a:gd name="T11" fmla="*/ 73 h 156"/>
                <a:gd name="T12" fmla="*/ 98 w 98"/>
                <a:gd name="T13" fmla="*/ 111 h 156"/>
                <a:gd name="T14" fmla="*/ 84 w 98"/>
                <a:gd name="T15" fmla="*/ 142 h 156"/>
                <a:gd name="T16" fmla="*/ 31 w 98"/>
                <a:gd name="T17" fmla="*/ 156 h 156"/>
                <a:gd name="T18" fmla="*/ 0 w 98"/>
                <a:gd name="T19" fmla="*/ 155 h 156"/>
                <a:gd name="T20" fmla="*/ 0 w 98"/>
                <a:gd name="T21" fmla="*/ 3 h 156"/>
                <a:gd name="T22" fmla="*/ 20 w 98"/>
                <a:gd name="T23" fmla="*/ 66 h 156"/>
                <a:gd name="T24" fmla="*/ 38 w 98"/>
                <a:gd name="T25" fmla="*/ 66 h 156"/>
                <a:gd name="T26" fmla="*/ 72 w 98"/>
                <a:gd name="T27" fmla="*/ 40 h 156"/>
                <a:gd name="T28" fmla="*/ 38 w 98"/>
                <a:gd name="T29" fmla="*/ 15 h 156"/>
                <a:gd name="T30" fmla="*/ 20 w 98"/>
                <a:gd name="T31" fmla="*/ 16 h 156"/>
                <a:gd name="T32" fmla="*/ 20 w 98"/>
                <a:gd name="T33" fmla="*/ 66 h 156"/>
                <a:gd name="T34" fmla="*/ 20 w 98"/>
                <a:gd name="T35" fmla="*/ 140 h 156"/>
                <a:gd name="T36" fmla="*/ 37 w 98"/>
                <a:gd name="T37" fmla="*/ 141 h 156"/>
                <a:gd name="T38" fmla="*/ 77 w 98"/>
                <a:gd name="T39" fmla="*/ 111 h 156"/>
                <a:gd name="T40" fmla="*/ 37 w 98"/>
                <a:gd name="T41" fmla="*/ 81 h 156"/>
                <a:gd name="T42" fmla="*/ 20 w 98"/>
                <a:gd name="T43" fmla="*/ 81 h 156"/>
                <a:gd name="T44" fmla="*/ 20 w 98"/>
                <a:gd name="T45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156">
                  <a:moveTo>
                    <a:pt x="0" y="3"/>
                  </a:moveTo>
                  <a:cubicBezTo>
                    <a:pt x="9" y="1"/>
                    <a:pt x="23" y="0"/>
                    <a:pt x="37" y="0"/>
                  </a:cubicBezTo>
                  <a:cubicBezTo>
                    <a:pt x="57" y="0"/>
                    <a:pt x="69" y="3"/>
                    <a:pt x="79" y="11"/>
                  </a:cubicBezTo>
                  <a:cubicBezTo>
                    <a:pt x="87" y="17"/>
                    <a:pt x="92" y="26"/>
                    <a:pt x="92" y="38"/>
                  </a:cubicBezTo>
                  <a:cubicBezTo>
                    <a:pt x="92" y="53"/>
                    <a:pt x="82" y="66"/>
                    <a:pt x="66" y="72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80" y="76"/>
                    <a:pt x="98" y="88"/>
                    <a:pt x="98" y="111"/>
                  </a:cubicBezTo>
                  <a:cubicBezTo>
                    <a:pt x="98" y="124"/>
                    <a:pt x="92" y="134"/>
                    <a:pt x="84" y="142"/>
                  </a:cubicBezTo>
                  <a:cubicBezTo>
                    <a:pt x="74" y="152"/>
                    <a:pt x="56" y="156"/>
                    <a:pt x="31" y="156"/>
                  </a:cubicBezTo>
                  <a:cubicBezTo>
                    <a:pt x="18" y="156"/>
                    <a:pt x="7" y="156"/>
                    <a:pt x="0" y="155"/>
                  </a:cubicBezTo>
                  <a:lnTo>
                    <a:pt x="0" y="3"/>
                  </a:lnTo>
                  <a:close/>
                  <a:moveTo>
                    <a:pt x="20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59" y="66"/>
                    <a:pt x="72" y="55"/>
                    <a:pt x="72" y="40"/>
                  </a:cubicBezTo>
                  <a:cubicBezTo>
                    <a:pt x="72" y="22"/>
                    <a:pt x="58" y="15"/>
                    <a:pt x="38" y="15"/>
                  </a:cubicBezTo>
                  <a:cubicBezTo>
                    <a:pt x="29" y="15"/>
                    <a:pt x="23" y="16"/>
                    <a:pt x="20" y="16"/>
                  </a:cubicBezTo>
                  <a:lnTo>
                    <a:pt x="20" y="66"/>
                  </a:lnTo>
                  <a:close/>
                  <a:moveTo>
                    <a:pt x="20" y="140"/>
                  </a:moveTo>
                  <a:cubicBezTo>
                    <a:pt x="24" y="141"/>
                    <a:pt x="30" y="141"/>
                    <a:pt x="37" y="141"/>
                  </a:cubicBezTo>
                  <a:cubicBezTo>
                    <a:pt x="58" y="141"/>
                    <a:pt x="77" y="133"/>
                    <a:pt x="77" y="111"/>
                  </a:cubicBezTo>
                  <a:cubicBezTo>
                    <a:pt x="77" y="90"/>
                    <a:pt x="58" y="81"/>
                    <a:pt x="37" y="81"/>
                  </a:cubicBezTo>
                  <a:cubicBezTo>
                    <a:pt x="20" y="81"/>
                    <a:pt x="20" y="81"/>
                    <a:pt x="20" y="81"/>
                  </a:cubicBezTo>
                  <a:lnTo>
                    <a:pt x="20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3" name="Freeform 99"/>
            <p:cNvSpPr/>
            <p:nvPr/>
          </p:nvSpPr>
          <p:spPr bwMode="auto">
            <a:xfrm>
              <a:off x="4552226" y="4741286"/>
              <a:ext cx="157542" cy="213422"/>
            </a:xfrm>
            <a:custGeom>
              <a:avLst/>
              <a:gdLst>
                <a:gd name="T0" fmla="*/ 99 w 99"/>
                <a:gd name="T1" fmla="*/ 128 h 134"/>
                <a:gd name="T2" fmla="*/ 64 w 99"/>
                <a:gd name="T3" fmla="*/ 134 h 134"/>
                <a:gd name="T4" fmla="*/ 0 w 99"/>
                <a:gd name="T5" fmla="*/ 68 h 134"/>
                <a:gd name="T6" fmla="*/ 68 w 99"/>
                <a:gd name="T7" fmla="*/ 0 h 134"/>
                <a:gd name="T8" fmla="*/ 99 w 99"/>
                <a:gd name="T9" fmla="*/ 5 h 134"/>
                <a:gd name="T10" fmla="*/ 95 w 99"/>
                <a:gd name="T11" fmla="*/ 19 h 134"/>
                <a:gd name="T12" fmla="*/ 69 w 99"/>
                <a:gd name="T13" fmla="*/ 14 h 134"/>
                <a:gd name="T14" fmla="*/ 18 w 99"/>
                <a:gd name="T15" fmla="*/ 67 h 134"/>
                <a:gd name="T16" fmla="*/ 68 w 99"/>
                <a:gd name="T17" fmla="*/ 119 h 134"/>
                <a:gd name="T18" fmla="*/ 95 w 99"/>
                <a:gd name="T19" fmla="*/ 114 h 134"/>
                <a:gd name="T20" fmla="*/ 99 w 99"/>
                <a:gd name="T21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99" y="128"/>
                  </a:moveTo>
                  <a:cubicBezTo>
                    <a:pt x="93" y="131"/>
                    <a:pt x="80" y="134"/>
                    <a:pt x="64" y="134"/>
                  </a:cubicBezTo>
                  <a:cubicBezTo>
                    <a:pt x="28" y="134"/>
                    <a:pt x="0" y="111"/>
                    <a:pt x="0" y="68"/>
                  </a:cubicBezTo>
                  <a:cubicBezTo>
                    <a:pt x="0" y="27"/>
                    <a:pt x="28" y="0"/>
                    <a:pt x="68" y="0"/>
                  </a:cubicBezTo>
                  <a:cubicBezTo>
                    <a:pt x="84" y="0"/>
                    <a:pt x="95" y="3"/>
                    <a:pt x="99" y="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89" y="16"/>
                    <a:pt x="80" y="14"/>
                    <a:pt x="69" y="14"/>
                  </a:cubicBezTo>
                  <a:cubicBezTo>
                    <a:pt x="38" y="14"/>
                    <a:pt x="18" y="33"/>
                    <a:pt x="18" y="67"/>
                  </a:cubicBezTo>
                  <a:cubicBezTo>
                    <a:pt x="18" y="99"/>
                    <a:pt x="36" y="119"/>
                    <a:pt x="68" y="119"/>
                  </a:cubicBezTo>
                  <a:cubicBezTo>
                    <a:pt x="78" y="119"/>
                    <a:pt x="89" y="117"/>
                    <a:pt x="95" y="114"/>
                  </a:cubicBezTo>
                  <a:lnTo>
                    <a:pt x="99" y="1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0"/>
          <p:cNvGrpSpPr/>
          <p:nvPr/>
        </p:nvGrpSpPr>
        <p:grpSpPr>
          <a:xfrm>
            <a:off x="4435345" y="3037274"/>
            <a:ext cx="722020" cy="842870"/>
            <a:chOff x="3918693" y="2872329"/>
            <a:chExt cx="788382" cy="920340"/>
          </a:xfrm>
        </p:grpSpPr>
        <p:sp>
          <p:nvSpPr>
            <p:cNvPr id="237" name="Freeform 73"/>
            <p:cNvSpPr/>
            <p:nvPr/>
          </p:nvSpPr>
          <p:spPr bwMode="auto">
            <a:xfrm>
              <a:off x="3918693" y="2872329"/>
              <a:ext cx="788382" cy="920340"/>
            </a:xfrm>
            <a:custGeom>
              <a:avLst/>
              <a:gdLst>
                <a:gd name="T0" fmla="*/ 495 w 495"/>
                <a:gd name="T1" fmla="*/ 247 h 578"/>
                <a:gd name="T2" fmla="*/ 248 w 495"/>
                <a:gd name="T3" fmla="*/ 0 h 578"/>
                <a:gd name="T4" fmla="*/ 0 w 495"/>
                <a:gd name="T5" fmla="*/ 247 h 578"/>
                <a:gd name="T6" fmla="*/ 248 w 495"/>
                <a:gd name="T7" fmla="*/ 494 h 578"/>
                <a:gd name="T8" fmla="*/ 259 w 495"/>
                <a:gd name="T9" fmla="*/ 494 h 578"/>
                <a:gd name="T10" fmla="*/ 359 w 495"/>
                <a:gd name="T11" fmla="*/ 578 h 578"/>
                <a:gd name="T12" fmla="*/ 369 w 495"/>
                <a:gd name="T13" fmla="*/ 462 h 578"/>
                <a:gd name="T14" fmla="*/ 495 w 495"/>
                <a:gd name="T15" fmla="*/ 24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78">
                  <a:moveTo>
                    <a:pt x="495" y="247"/>
                  </a:moveTo>
                  <a:cubicBezTo>
                    <a:pt x="495" y="110"/>
                    <a:pt x="384" y="0"/>
                    <a:pt x="248" y="0"/>
                  </a:cubicBezTo>
                  <a:cubicBezTo>
                    <a:pt x="111" y="0"/>
                    <a:pt x="0" y="110"/>
                    <a:pt x="0" y="247"/>
                  </a:cubicBezTo>
                  <a:cubicBezTo>
                    <a:pt x="0" y="383"/>
                    <a:pt x="111" y="494"/>
                    <a:pt x="248" y="494"/>
                  </a:cubicBezTo>
                  <a:cubicBezTo>
                    <a:pt x="251" y="494"/>
                    <a:pt x="255" y="494"/>
                    <a:pt x="259" y="494"/>
                  </a:cubicBezTo>
                  <a:cubicBezTo>
                    <a:pt x="359" y="578"/>
                    <a:pt x="359" y="578"/>
                    <a:pt x="359" y="578"/>
                  </a:cubicBezTo>
                  <a:cubicBezTo>
                    <a:pt x="369" y="462"/>
                    <a:pt x="369" y="462"/>
                    <a:pt x="369" y="462"/>
                  </a:cubicBezTo>
                  <a:cubicBezTo>
                    <a:pt x="444" y="419"/>
                    <a:pt x="495" y="339"/>
                    <a:pt x="495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4149620" y="3238580"/>
              <a:ext cx="235639" cy="235639"/>
            </a:xfrm>
            <a:custGeom>
              <a:avLst/>
              <a:gdLst>
                <a:gd name="T0" fmla="*/ 148 w 148"/>
                <a:gd name="T1" fmla="*/ 145 h 148"/>
                <a:gd name="T2" fmla="*/ 145 w 148"/>
                <a:gd name="T3" fmla="*/ 148 h 148"/>
                <a:gd name="T4" fmla="*/ 3 w 148"/>
                <a:gd name="T5" fmla="*/ 148 h 148"/>
                <a:gd name="T6" fmla="*/ 0 w 148"/>
                <a:gd name="T7" fmla="*/ 145 h 148"/>
                <a:gd name="T8" fmla="*/ 0 w 148"/>
                <a:gd name="T9" fmla="*/ 3 h 148"/>
                <a:gd name="T10" fmla="*/ 3 w 148"/>
                <a:gd name="T11" fmla="*/ 0 h 148"/>
                <a:gd name="T12" fmla="*/ 145 w 148"/>
                <a:gd name="T13" fmla="*/ 0 h 148"/>
                <a:gd name="T14" fmla="*/ 148 w 148"/>
                <a:gd name="T15" fmla="*/ 3 h 148"/>
                <a:gd name="T16" fmla="*/ 148 w 148"/>
                <a:gd name="T17" fmla="*/ 145 h 148"/>
                <a:gd name="T18" fmla="*/ 4 w 148"/>
                <a:gd name="T19" fmla="*/ 140 h 148"/>
                <a:gd name="T20" fmla="*/ 144 w 148"/>
                <a:gd name="T21" fmla="*/ 140 h 148"/>
                <a:gd name="T22" fmla="*/ 144 w 148"/>
                <a:gd name="T23" fmla="*/ 8 h 148"/>
                <a:gd name="T24" fmla="*/ 4 w 148"/>
                <a:gd name="T25" fmla="*/ 8 h 148"/>
                <a:gd name="T26" fmla="*/ 4 w 148"/>
                <a:gd name="T2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48">
                  <a:moveTo>
                    <a:pt x="148" y="145"/>
                  </a:moveTo>
                  <a:cubicBezTo>
                    <a:pt x="148" y="147"/>
                    <a:pt x="147" y="148"/>
                    <a:pt x="145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7" y="0"/>
                    <a:pt x="148" y="1"/>
                    <a:pt x="148" y="3"/>
                  </a:cubicBezTo>
                  <a:lnTo>
                    <a:pt x="148" y="145"/>
                  </a:lnTo>
                  <a:close/>
                  <a:moveTo>
                    <a:pt x="4" y="140"/>
                  </a:moveTo>
                  <a:cubicBezTo>
                    <a:pt x="144" y="140"/>
                    <a:pt x="144" y="140"/>
                    <a:pt x="144" y="1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5" name="Freeform 101"/>
            <p:cNvSpPr/>
            <p:nvPr/>
          </p:nvSpPr>
          <p:spPr bwMode="auto">
            <a:xfrm>
              <a:off x="4152986" y="3154423"/>
              <a:ext cx="316430" cy="93582"/>
            </a:xfrm>
            <a:custGeom>
              <a:avLst/>
              <a:gdLst>
                <a:gd name="T0" fmla="*/ 144 w 199"/>
                <a:gd name="T1" fmla="*/ 59 h 59"/>
                <a:gd name="T2" fmla="*/ 142 w 199"/>
                <a:gd name="T3" fmla="*/ 59 h 59"/>
                <a:gd name="T4" fmla="*/ 142 w 199"/>
                <a:gd name="T5" fmla="*/ 55 h 59"/>
                <a:gd name="T6" fmla="*/ 190 w 199"/>
                <a:gd name="T7" fmla="*/ 5 h 59"/>
                <a:gd name="T8" fmla="*/ 55 w 199"/>
                <a:gd name="T9" fmla="*/ 5 h 59"/>
                <a:gd name="T10" fmla="*/ 5 w 199"/>
                <a:gd name="T11" fmla="*/ 58 h 59"/>
                <a:gd name="T12" fmla="*/ 1 w 199"/>
                <a:gd name="T13" fmla="*/ 58 h 59"/>
                <a:gd name="T14" fmla="*/ 1 w 199"/>
                <a:gd name="T15" fmla="*/ 54 h 59"/>
                <a:gd name="T16" fmla="*/ 52 w 199"/>
                <a:gd name="T17" fmla="*/ 1 h 59"/>
                <a:gd name="T18" fmla="*/ 54 w 199"/>
                <a:gd name="T19" fmla="*/ 1 h 59"/>
                <a:gd name="T20" fmla="*/ 196 w 199"/>
                <a:gd name="T21" fmla="*/ 1 h 59"/>
                <a:gd name="T22" fmla="*/ 199 w 199"/>
                <a:gd name="T23" fmla="*/ 2 h 59"/>
                <a:gd name="T24" fmla="*/ 198 w 199"/>
                <a:gd name="T25" fmla="*/ 4 h 59"/>
                <a:gd name="T26" fmla="*/ 146 w 199"/>
                <a:gd name="T27" fmla="*/ 59 h 59"/>
                <a:gd name="T28" fmla="*/ 144 w 199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" h="59">
                  <a:moveTo>
                    <a:pt x="144" y="59"/>
                  </a:moveTo>
                  <a:cubicBezTo>
                    <a:pt x="144" y="59"/>
                    <a:pt x="143" y="59"/>
                    <a:pt x="142" y="59"/>
                  </a:cubicBezTo>
                  <a:cubicBezTo>
                    <a:pt x="141" y="58"/>
                    <a:pt x="141" y="56"/>
                    <a:pt x="142" y="55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9"/>
                    <a:pt x="2" y="59"/>
                    <a:pt x="1" y="58"/>
                  </a:cubicBezTo>
                  <a:cubicBezTo>
                    <a:pt x="0" y="57"/>
                    <a:pt x="0" y="55"/>
                    <a:pt x="1" y="5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3" y="1"/>
                    <a:pt x="54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7" y="1"/>
                    <a:pt x="198" y="1"/>
                    <a:pt x="199" y="2"/>
                  </a:cubicBezTo>
                  <a:cubicBezTo>
                    <a:pt x="199" y="3"/>
                    <a:pt x="199" y="3"/>
                    <a:pt x="198" y="4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5" y="59"/>
                    <a:pt x="144" y="5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" name="Freeform 102"/>
            <p:cNvSpPr/>
            <p:nvPr/>
          </p:nvSpPr>
          <p:spPr bwMode="auto">
            <a:xfrm>
              <a:off x="4379199" y="3155770"/>
              <a:ext cx="93582" cy="318450"/>
            </a:xfrm>
            <a:custGeom>
              <a:avLst/>
              <a:gdLst>
                <a:gd name="T0" fmla="*/ 3 w 59"/>
                <a:gd name="T1" fmla="*/ 200 h 200"/>
                <a:gd name="T2" fmla="*/ 1 w 59"/>
                <a:gd name="T3" fmla="*/ 199 h 200"/>
                <a:gd name="T4" fmla="*/ 1 w 59"/>
                <a:gd name="T5" fmla="*/ 195 h 200"/>
                <a:gd name="T6" fmla="*/ 53 w 59"/>
                <a:gd name="T7" fmla="*/ 138 h 200"/>
                <a:gd name="T8" fmla="*/ 52 w 59"/>
                <a:gd name="T9" fmla="*/ 2 h 200"/>
                <a:gd name="T10" fmla="*/ 54 w 59"/>
                <a:gd name="T11" fmla="*/ 0 h 200"/>
                <a:gd name="T12" fmla="*/ 57 w 59"/>
                <a:gd name="T13" fmla="*/ 2 h 200"/>
                <a:gd name="T14" fmla="*/ 59 w 59"/>
                <a:gd name="T15" fmla="*/ 139 h 200"/>
                <a:gd name="T16" fmla="*/ 58 w 59"/>
                <a:gd name="T17" fmla="*/ 141 h 200"/>
                <a:gd name="T18" fmla="*/ 5 w 59"/>
                <a:gd name="T19" fmla="*/ 199 h 200"/>
                <a:gd name="T20" fmla="*/ 3 w 59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00">
                  <a:moveTo>
                    <a:pt x="3" y="200"/>
                  </a:moveTo>
                  <a:cubicBezTo>
                    <a:pt x="2" y="200"/>
                    <a:pt x="2" y="199"/>
                    <a:pt x="1" y="199"/>
                  </a:cubicBezTo>
                  <a:cubicBezTo>
                    <a:pt x="0" y="198"/>
                    <a:pt x="0" y="196"/>
                    <a:pt x="1" y="195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3" y="0"/>
                    <a:pt x="54" y="0"/>
                  </a:cubicBezTo>
                  <a:cubicBezTo>
                    <a:pt x="56" y="0"/>
                    <a:pt x="57" y="1"/>
                    <a:pt x="57" y="2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8" y="141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4" y="199"/>
                    <a:pt x="4" y="200"/>
                    <a:pt x="3" y="20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7" name="Freeform 103"/>
            <p:cNvSpPr/>
            <p:nvPr/>
          </p:nvSpPr>
          <p:spPr bwMode="auto">
            <a:xfrm>
              <a:off x="4235796" y="3154423"/>
              <a:ext cx="9426" cy="20198"/>
            </a:xfrm>
            <a:custGeom>
              <a:avLst/>
              <a:gdLst>
                <a:gd name="T0" fmla="*/ 3 w 6"/>
                <a:gd name="T1" fmla="*/ 13 h 13"/>
                <a:gd name="T2" fmla="*/ 0 w 6"/>
                <a:gd name="T3" fmla="*/ 9 h 13"/>
                <a:gd name="T4" fmla="*/ 0 w 6"/>
                <a:gd name="T5" fmla="*/ 4 h 13"/>
                <a:gd name="T6" fmla="*/ 3 w 6"/>
                <a:gd name="T7" fmla="*/ 1 h 13"/>
                <a:gd name="T8" fmla="*/ 6 w 6"/>
                <a:gd name="T9" fmla="*/ 3 h 13"/>
                <a:gd name="T10" fmla="*/ 6 w 6"/>
                <a:gd name="T11" fmla="*/ 9 h 13"/>
                <a:gd name="T12" fmla="*/ 3 w 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1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8" name="Freeform 104"/>
            <p:cNvSpPr>
              <a:spLocks noEditPoints="1"/>
            </p:cNvSpPr>
            <p:nvPr/>
          </p:nvSpPr>
          <p:spPr bwMode="auto">
            <a:xfrm>
              <a:off x="4171837" y="3180007"/>
              <a:ext cx="74731" cy="273342"/>
            </a:xfrm>
            <a:custGeom>
              <a:avLst/>
              <a:gdLst>
                <a:gd name="T0" fmla="*/ 1 w 47"/>
                <a:gd name="T1" fmla="*/ 171 h 172"/>
                <a:gd name="T2" fmla="*/ 8 w 47"/>
                <a:gd name="T3" fmla="*/ 159 h 172"/>
                <a:gd name="T4" fmla="*/ 12 w 47"/>
                <a:gd name="T5" fmla="*/ 163 h 172"/>
                <a:gd name="T6" fmla="*/ 3 w 47"/>
                <a:gd name="T7" fmla="*/ 172 h 172"/>
                <a:gd name="T8" fmla="*/ 15 w 47"/>
                <a:gd name="T9" fmla="*/ 155 h 172"/>
                <a:gd name="T10" fmla="*/ 22 w 47"/>
                <a:gd name="T11" fmla="*/ 144 h 172"/>
                <a:gd name="T12" fmla="*/ 26 w 47"/>
                <a:gd name="T13" fmla="*/ 147 h 172"/>
                <a:gd name="T14" fmla="*/ 17 w 47"/>
                <a:gd name="T15" fmla="*/ 156 h 172"/>
                <a:gd name="T16" fmla="*/ 30 w 47"/>
                <a:gd name="T17" fmla="*/ 139 h 172"/>
                <a:gd name="T18" fmla="*/ 37 w 47"/>
                <a:gd name="T19" fmla="*/ 128 h 172"/>
                <a:gd name="T20" fmla="*/ 41 w 47"/>
                <a:gd name="T21" fmla="*/ 131 h 172"/>
                <a:gd name="T22" fmla="*/ 32 w 47"/>
                <a:gd name="T23" fmla="*/ 140 h 172"/>
                <a:gd name="T24" fmla="*/ 42 w 47"/>
                <a:gd name="T25" fmla="*/ 122 h 172"/>
                <a:gd name="T26" fmla="*/ 45 w 47"/>
                <a:gd name="T27" fmla="*/ 108 h 172"/>
                <a:gd name="T28" fmla="*/ 47 w 47"/>
                <a:gd name="T29" fmla="*/ 122 h 172"/>
                <a:gd name="T30" fmla="*/ 44 w 47"/>
                <a:gd name="T31" fmla="*/ 105 h 172"/>
                <a:gd name="T32" fmla="*/ 42 w 47"/>
                <a:gd name="T33" fmla="*/ 90 h 172"/>
                <a:gd name="T34" fmla="*/ 47 w 47"/>
                <a:gd name="T35" fmla="*/ 89 h 172"/>
                <a:gd name="T36" fmla="*/ 44 w 47"/>
                <a:gd name="T37" fmla="*/ 105 h 172"/>
                <a:gd name="T38" fmla="*/ 41 w 47"/>
                <a:gd name="T39" fmla="*/ 80 h 172"/>
                <a:gd name="T40" fmla="*/ 44 w 47"/>
                <a:gd name="T41" fmla="*/ 65 h 172"/>
                <a:gd name="T42" fmla="*/ 47 w 47"/>
                <a:gd name="T43" fmla="*/ 80 h 172"/>
                <a:gd name="T44" fmla="*/ 44 w 47"/>
                <a:gd name="T45" fmla="*/ 61 h 172"/>
                <a:gd name="T46" fmla="*/ 41 w 47"/>
                <a:gd name="T47" fmla="*/ 47 h 172"/>
                <a:gd name="T48" fmla="*/ 46 w 47"/>
                <a:gd name="T49" fmla="*/ 46 h 172"/>
                <a:gd name="T50" fmla="*/ 44 w 47"/>
                <a:gd name="T51" fmla="*/ 61 h 172"/>
                <a:gd name="T52" fmla="*/ 41 w 47"/>
                <a:gd name="T53" fmla="*/ 35 h 172"/>
                <a:gd name="T54" fmla="*/ 43 w 47"/>
                <a:gd name="T55" fmla="*/ 22 h 172"/>
                <a:gd name="T56" fmla="*/ 46 w 47"/>
                <a:gd name="T57" fmla="*/ 35 h 172"/>
                <a:gd name="T58" fmla="*/ 43 w 47"/>
                <a:gd name="T59" fmla="*/ 37 h 172"/>
                <a:gd name="T60" fmla="*/ 40 w 47"/>
                <a:gd name="T61" fmla="*/ 12 h 172"/>
                <a:gd name="T62" fmla="*/ 43 w 47"/>
                <a:gd name="T63" fmla="*/ 0 h 172"/>
                <a:gd name="T64" fmla="*/ 46 w 47"/>
                <a:gd name="T65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172">
                  <a:moveTo>
                    <a:pt x="3" y="172"/>
                  </a:moveTo>
                  <a:cubicBezTo>
                    <a:pt x="2" y="172"/>
                    <a:pt x="1" y="172"/>
                    <a:pt x="1" y="171"/>
                  </a:cubicBezTo>
                  <a:cubicBezTo>
                    <a:pt x="0" y="170"/>
                    <a:pt x="0" y="168"/>
                    <a:pt x="1" y="167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9" y="158"/>
                    <a:pt x="11" y="158"/>
                    <a:pt x="12" y="159"/>
                  </a:cubicBezTo>
                  <a:cubicBezTo>
                    <a:pt x="13" y="160"/>
                    <a:pt x="13" y="162"/>
                    <a:pt x="12" y="163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4" y="171"/>
                    <a:pt x="3" y="172"/>
                    <a:pt x="3" y="172"/>
                  </a:cubicBezTo>
                  <a:close/>
                  <a:moveTo>
                    <a:pt x="17" y="156"/>
                  </a:moveTo>
                  <a:cubicBezTo>
                    <a:pt x="16" y="156"/>
                    <a:pt x="16" y="156"/>
                    <a:pt x="15" y="155"/>
                  </a:cubicBezTo>
                  <a:cubicBezTo>
                    <a:pt x="14" y="154"/>
                    <a:pt x="14" y="153"/>
                    <a:pt x="15" y="151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42"/>
                    <a:pt x="25" y="142"/>
                    <a:pt x="26" y="143"/>
                  </a:cubicBezTo>
                  <a:cubicBezTo>
                    <a:pt x="27" y="144"/>
                    <a:pt x="27" y="146"/>
                    <a:pt x="26" y="147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156"/>
                    <a:pt x="18" y="156"/>
                    <a:pt x="17" y="156"/>
                  </a:cubicBezTo>
                  <a:close/>
                  <a:moveTo>
                    <a:pt x="32" y="140"/>
                  </a:moveTo>
                  <a:cubicBezTo>
                    <a:pt x="31" y="140"/>
                    <a:pt x="30" y="140"/>
                    <a:pt x="30" y="139"/>
                  </a:cubicBezTo>
                  <a:cubicBezTo>
                    <a:pt x="29" y="138"/>
                    <a:pt x="29" y="137"/>
                    <a:pt x="30" y="13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7"/>
                    <a:pt x="40" y="127"/>
                    <a:pt x="41" y="128"/>
                  </a:cubicBezTo>
                  <a:cubicBezTo>
                    <a:pt x="42" y="129"/>
                    <a:pt x="42" y="130"/>
                    <a:pt x="41" y="13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3" y="140"/>
                    <a:pt x="32" y="140"/>
                    <a:pt x="32" y="140"/>
                  </a:cubicBezTo>
                  <a:close/>
                  <a:moveTo>
                    <a:pt x="45" y="125"/>
                  </a:moveTo>
                  <a:cubicBezTo>
                    <a:pt x="43" y="125"/>
                    <a:pt x="42" y="123"/>
                    <a:pt x="42" y="122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09"/>
                    <a:pt x="43" y="108"/>
                    <a:pt x="45" y="108"/>
                  </a:cubicBezTo>
                  <a:cubicBezTo>
                    <a:pt x="46" y="108"/>
                    <a:pt x="47" y="109"/>
                    <a:pt x="47" y="110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3"/>
                    <a:pt x="46" y="125"/>
                    <a:pt x="45" y="125"/>
                  </a:cubicBezTo>
                  <a:close/>
                  <a:moveTo>
                    <a:pt x="44" y="105"/>
                  </a:moveTo>
                  <a:cubicBezTo>
                    <a:pt x="43" y="105"/>
                    <a:pt x="42" y="103"/>
                    <a:pt x="42" y="10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2" y="88"/>
                    <a:pt x="43" y="87"/>
                    <a:pt x="44" y="87"/>
                  </a:cubicBezTo>
                  <a:cubicBezTo>
                    <a:pt x="46" y="86"/>
                    <a:pt x="47" y="88"/>
                    <a:pt x="47" y="8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3"/>
                    <a:pt x="46" y="105"/>
                    <a:pt x="44" y="105"/>
                  </a:cubicBezTo>
                  <a:close/>
                  <a:moveTo>
                    <a:pt x="44" y="85"/>
                  </a:moveTo>
                  <a:cubicBezTo>
                    <a:pt x="43" y="85"/>
                    <a:pt x="41" y="82"/>
                    <a:pt x="41" y="8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7"/>
                    <a:pt x="42" y="65"/>
                    <a:pt x="44" y="65"/>
                  </a:cubicBezTo>
                  <a:cubicBezTo>
                    <a:pt x="45" y="65"/>
                    <a:pt x="47" y="66"/>
                    <a:pt x="47" y="68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2"/>
                    <a:pt x="46" y="85"/>
                    <a:pt x="44" y="85"/>
                  </a:cubicBezTo>
                  <a:close/>
                  <a:moveTo>
                    <a:pt x="44" y="61"/>
                  </a:moveTo>
                  <a:cubicBezTo>
                    <a:pt x="42" y="61"/>
                    <a:pt x="41" y="59"/>
                    <a:pt x="41" y="5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4"/>
                    <a:pt x="44" y="44"/>
                  </a:cubicBezTo>
                  <a:cubicBezTo>
                    <a:pt x="45" y="43"/>
                    <a:pt x="46" y="45"/>
                    <a:pt x="46" y="46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9"/>
                    <a:pt x="45" y="61"/>
                    <a:pt x="44" y="61"/>
                  </a:cubicBezTo>
                  <a:close/>
                  <a:moveTo>
                    <a:pt x="43" y="37"/>
                  </a:moveTo>
                  <a:cubicBezTo>
                    <a:pt x="42" y="37"/>
                    <a:pt x="41" y="36"/>
                    <a:pt x="41" y="3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2" y="22"/>
                    <a:pt x="43" y="22"/>
                  </a:cubicBezTo>
                  <a:cubicBezTo>
                    <a:pt x="45" y="22"/>
                    <a:pt x="46" y="23"/>
                    <a:pt x="46" y="2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4" y="37"/>
                  </a:cubicBezTo>
                  <a:lnTo>
                    <a:pt x="43" y="37"/>
                  </a:lnTo>
                  <a:close/>
                  <a:moveTo>
                    <a:pt x="43" y="13"/>
                  </a:moveTo>
                  <a:cubicBezTo>
                    <a:pt x="42" y="13"/>
                    <a:pt x="40" y="14"/>
                    <a:pt x="40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44" y="0"/>
                    <a:pt x="46" y="1"/>
                    <a:pt x="46" y="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3"/>
                    <a:pt x="45" y="13"/>
                    <a:pt x="4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9" name="Freeform 105"/>
            <p:cNvSpPr/>
            <p:nvPr/>
          </p:nvSpPr>
          <p:spPr bwMode="auto">
            <a:xfrm>
              <a:off x="4154332" y="3456715"/>
              <a:ext cx="14138" cy="16158"/>
            </a:xfrm>
            <a:custGeom>
              <a:avLst/>
              <a:gdLst>
                <a:gd name="T0" fmla="*/ 3 w 9"/>
                <a:gd name="T1" fmla="*/ 10 h 10"/>
                <a:gd name="T2" fmla="*/ 1 w 9"/>
                <a:gd name="T3" fmla="*/ 9 h 10"/>
                <a:gd name="T4" fmla="*/ 1 w 9"/>
                <a:gd name="T5" fmla="*/ 5 h 10"/>
                <a:gd name="T6" fmla="*/ 4 w 9"/>
                <a:gd name="T7" fmla="*/ 1 h 10"/>
                <a:gd name="T8" fmla="*/ 8 w 9"/>
                <a:gd name="T9" fmla="*/ 1 h 10"/>
                <a:gd name="T10" fmla="*/ 8 w 9"/>
                <a:gd name="T11" fmla="*/ 5 h 10"/>
                <a:gd name="T12" fmla="*/ 5 w 9"/>
                <a:gd name="T13" fmla="*/ 9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1"/>
                  </a:cubicBezTo>
                  <a:cubicBezTo>
                    <a:pt x="9" y="2"/>
                    <a:pt x="9" y="4"/>
                    <a:pt x="8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3" y="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0" name="Freeform 106"/>
            <p:cNvSpPr/>
            <p:nvPr/>
          </p:nvSpPr>
          <p:spPr bwMode="auto">
            <a:xfrm>
              <a:off x="4238489" y="3372558"/>
              <a:ext cx="17505" cy="6059"/>
            </a:xfrm>
            <a:custGeom>
              <a:avLst/>
              <a:gdLst>
                <a:gd name="T0" fmla="*/ 8 w 11"/>
                <a:gd name="T1" fmla="*/ 4 h 4"/>
                <a:gd name="T2" fmla="*/ 8 w 11"/>
                <a:gd name="T3" fmla="*/ 4 h 4"/>
                <a:gd name="T4" fmla="*/ 3 w 11"/>
                <a:gd name="T5" fmla="*/ 4 h 4"/>
                <a:gd name="T6" fmla="*/ 0 w 11"/>
                <a:gd name="T7" fmla="*/ 2 h 4"/>
                <a:gd name="T8" fmla="*/ 3 w 11"/>
                <a:gd name="T9" fmla="*/ 0 h 4"/>
                <a:gd name="T10" fmla="*/ 3 w 11"/>
                <a:gd name="T11" fmla="*/ 0 h 4"/>
                <a:gd name="T12" fmla="*/ 8 w 11"/>
                <a:gd name="T13" fmla="*/ 0 h 4"/>
                <a:gd name="T14" fmla="*/ 11 w 11"/>
                <a:gd name="T15" fmla="*/ 2 h 4"/>
                <a:gd name="T16" fmla="*/ 8 w 1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1" name="Freeform 107"/>
            <p:cNvSpPr>
              <a:spLocks noEditPoints="1"/>
            </p:cNvSpPr>
            <p:nvPr/>
          </p:nvSpPr>
          <p:spPr bwMode="auto">
            <a:xfrm>
              <a:off x="4266093" y="3365826"/>
              <a:ext cx="175046" cy="14138"/>
            </a:xfrm>
            <a:custGeom>
              <a:avLst/>
              <a:gdLst>
                <a:gd name="T0" fmla="*/ 108 w 110"/>
                <a:gd name="T1" fmla="*/ 8 h 9"/>
                <a:gd name="T2" fmla="*/ 107 w 110"/>
                <a:gd name="T3" fmla="*/ 8 h 9"/>
                <a:gd name="T4" fmla="*/ 96 w 110"/>
                <a:gd name="T5" fmla="*/ 9 h 9"/>
                <a:gd name="T6" fmla="*/ 93 w 110"/>
                <a:gd name="T7" fmla="*/ 6 h 9"/>
                <a:gd name="T8" fmla="*/ 96 w 110"/>
                <a:gd name="T9" fmla="*/ 4 h 9"/>
                <a:gd name="T10" fmla="*/ 108 w 110"/>
                <a:gd name="T11" fmla="*/ 4 h 9"/>
                <a:gd name="T12" fmla="*/ 110 w 110"/>
                <a:gd name="T13" fmla="*/ 6 h 9"/>
                <a:gd name="T14" fmla="*/ 108 w 110"/>
                <a:gd name="T15" fmla="*/ 8 h 9"/>
                <a:gd name="T16" fmla="*/ 84 w 110"/>
                <a:gd name="T17" fmla="*/ 8 h 9"/>
                <a:gd name="T18" fmla="*/ 84 w 110"/>
                <a:gd name="T19" fmla="*/ 8 h 9"/>
                <a:gd name="T20" fmla="*/ 73 w 110"/>
                <a:gd name="T21" fmla="*/ 9 h 9"/>
                <a:gd name="T22" fmla="*/ 70 w 110"/>
                <a:gd name="T23" fmla="*/ 4 h 9"/>
                <a:gd name="T24" fmla="*/ 73 w 110"/>
                <a:gd name="T25" fmla="*/ 0 h 9"/>
                <a:gd name="T26" fmla="*/ 73 w 110"/>
                <a:gd name="T27" fmla="*/ 0 h 9"/>
                <a:gd name="T28" fmla="*/ 84 w 110"/>
                <a:gd name="T29" fmla="*/ 2 h 9"/>
                <a:gd name="T30" fmla="*/ 87 w 110"/>
                <a:gd name="T31" fmla="*/ 5 h 9"/>
                <a:gd name="T32" fmla="*/ 84 w 110"/>
                <a:gd name="T33" fmla="*/ 8 h 9"/>
                <a:gd name="T34" fmla="*/ 61 w 110"/>
                <a:gd name="T35" fmla="*/ 8 h 9"/>
                <a:gd name="T36" fmla="*/ 61 w 110"/>
                <a:gd name="T37" fmla="*/ 8 h 9"/>
                <a:gd name="T38" fmla="*/ 49 w 110"/>
                <a:gd name="T39" fmla="*/ 9 h 9"/>
                <a:gd name="T40" fmla="*/ 47 w 110"/>
                <a:gd name="T41" fmla="*/ 4 h 9"/>
                <a:gd name="T42" fmla="*/ 49 w 110"/>
                <a:gd name="T43" fmla="*/ 0 h 9"/>
                <a:gd name="T44" fmla="*/ 49 w 110"/>
                <a:gd name="T45" fmla="*/ 0 h 9"/>
                <a:gd name="T46" fmla="*/ 61 w 110"/>
                <a:gd name="T47" fmla="*/ 2 h 9"/>
                <a:gd name="T48" fmla="*/ 64 w 110"/>
                <a:gd name="T49" fmla="*/ 5 h 9"/>
                <a:gd name="T50" fmla="*/ 61 w 110"/>
                <a:gd name="T51" fmla="*/ 8 h 9"/>
                <a:gd name="T52" fmla="*/ 38 w 110"/>
                <a:gd name="T53" fmla="*/ 8 h 9"/>
                <a:gd name="T54" fmla="*/ 38 w 110"/>
                <a:gd name="T55" fmla="*/ 8 h 9"/>
                <a:gd name="T56" fmla="*/ 26 w 110"/>
                <a:gd name="T57" fmla="*/ 8 h 9"/>
                <a:gd name="T58" fmla="*/ 23 w 110"/>
                <a:gd name="T59" fmla="*/ 4 h 9"/>
                <a:gd name="T60" fmla="*/ 26 w 110"/>
                <a:gd name="T61" fmla="*/ 0 h 9"/>
                <a:gd name="T62" fmla="*/ 26 w 110"/>
                <a:gd name="T63" fmla="*/ 0 h 9"/>
                <a:gd name="T64" fmla="*/ 38 w 110"/>
                <a:gd name="T65" fmla="*/ 2 h 9"/>
                <a:gd name="T66" fmla="*/ 40 w 110"/>
                <a:gd name="T67" fmla="*/ 5 h 9"/>
                <a:gd name="T68" fmla="*/ 38 w 110"/>
                <a:gd name="T69" fmla="*/ 8 h 9"/>
                <a:gd name="T70" fmla="*/ 14 w 110"/>
                <a:gd name="T71" fmla="*/ 8 h 9"/>
                <a:gd name="T72" fmla="*/ 14 w 110"/>
                <a:gd name="T73" fmla="*/ 8 h 9"/>
                <a:gd name="T74" fmla="*/ 3 w 110"/>
                <a:gd name="T75" fmla="*/ 8 h 9"/>
                <a:gd name="T76" fmla="*/ 0 w 110"/>
                <a:gd name="T77" fmla="*/ 4 h 9"/>
                <a:gd name="T78" fmla="*/ 3 w 110"/>
                <a:gd name="T79" fmla="*/ 0 h 9"/>
                <a:gd name="T80" fmla="*/ 3 w 110"/>
                <a:gd name="T81" fmla="*/ 0 h 9"/>
                <a:gd name="T82" fmla="*/ 15 w 110"/>
                <a:gd name="T83" fmla="*/ 2 h 9"/>
                <a:gd name="T84" fmla="*/ 17 w 110"/>
                <a:gd name="T85" fmla="*/ 5 h 9"/>
                <a:gd name="T86" fmla="*/ 14 w 110"/>
                <a:gd name="T8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" h="9">
                  <a:moveTo>
                    <a:pt x="108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4" y="9"/>
                    <a:pt x="93" y="8"/>
                    <a:pt x="93" y="6"/>
                  </a:cubicBezTo>
                  <a:cubicBezTo>
                    <a:pt x="93" y="5"/>
                    <a:pt x="94" y="4"/>
                    <a:pt x="96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4"/>
                    <a:pt x="110" y="4"/>
                    <a:pt x="110" y="6"/>
                  </a:cubicBezTo>
                  <a:cubicBezTo>
                    <a:pt x="110" y="8"/>
                    <a:pt x="109" y="8"/>
                    <a:pt x="108" y="8"/>
                  </a:cubicBez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9"/>
                    <a:pt x="70" y="6"/>
                    <a:pt x="70" y="4"/>
                  </a:cubicBezTo>
                  <a:cubicBezTo>
                    <a:pt x="70" y="3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6" y="2"/>
                    <a:pt x="87" y="3"/>
                    <a:pt x="87" y="5"/>
                  </a:cubicBezTo>
                  <a:cubicBezTo>
                    <a:pt x="87" y="6"/>
                    <a:pt x="86" y="8"/>
                    <a:pt x="84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9"/>
                    <a:pt x="47" y="6"/>
                    <a:pt x="47" y="4"/>
                  </a:cubicBezTo>
                  <a:cubicBezTo>
                    <a:pt x="47" y="3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3" y="2"/>
                    <a:pt x="64" y="3"/>
                    <a:pt x="64" y="5"/>
                  </a:cubicBezTo>
                  <a:cubicBezTo>
                    <a:pt x="64" y="6"/>
                    <a:pt x="63" y="8"/>
                    <a:pt x="61" y="8"/>
                  </a:cubicBezTo>
                  <a:close/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3" y="6"/>
                    <a:pt x="23" y="4"/>
                  </a:cubicBezTo>
                  <a:cubicBezTo>
                    <a:pt x="23" y="3"/>
                    <a:pt x="2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9" y="2"/>
                    <a:pt x="40" y="3"/>
                    <a:pt x="40" y="5"/>
                  </a:cubicBezTo>
                  <a:cubicBezTo>
                    <a:pt x="40" y="6"/>
                    <a:pt x="39" y="8"/>
                    <a:pt x="38" y="8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7" y="6"/>
                    <a:pt x="16" y="8"/>
                    <a:pt x="14" y="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2" name="Freeform 108"/>
            <p:cNvSpPr/>
            <p:nvPr/>
          </p:nvSpPr>
          <p:spPr bwMode="auto">
            <a:xfrm>
              <a:off x="4450565" y="3372558"/>
              <a:ext cx="17505" cy="7406"/>
            </a:xfrm>
            <a:custGeom>
              <a:avLst/>
              <a:gdLst>
                <a:gd name="T0" fmla="*/ 9 w 11"/>
                <a:gd name="T1" fmla="*/ 4 h 5"/>
                <a:gd name="T2" fmla="*/ 9 w 11"/>
                <a:gd name="T3" fmla="*/ 4 h 5"/>
                <a:gd name="T4" fmla="*/ 3 w 11"/>
                <a:gd name="T5" fmla="*/ 5 h 5"/>
                <a:gd name="T6" fmla="*/ 0 w 11"/>
                <a:gd name="T7" fmla="*/ 2 h 5"/>
                <a:gd name="T8" fmla="*/ 3 w 11"/>
                <a:gd name="T9" fmla="*/ 0 h 5"/>
                <a:gd name="T10" fmla="*/ 3 w 11"/>
                <a:gd name="T11" fmla="*/ 0 h 5"/>
                <a:gd name="T12" fmla="*/ 9 w 11"/>
                <a:gd name="T13" fmla="*/ 0 h 5"/>
                <a:gd name="T14" fmla="*/ 11 w 11"/>
                <a:gd name="T15" fmla="*/ 2 h 5"/>
                <a:gd name="T16" fmla="*/ 9 w 11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9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3" name="Freeform 109"/>
            <p:cNvSpPr>
              <a:spLocks noEditPoints="1"/>
            </p:cNvSpPr>
            <p:nvPr/>
          </p:nvSpPr>
          <p:spPr bwMode="auto">
            <a:xfrm>
              <a:off x="4085660" y="3155770"/>
              <a:ext cx="65306" cy="53860"/>
            </a:xfrm>
            <a:custGeom>
              <a:avLst/>
              <a:gdLst>
                <a:gd name="T0" fmla="*/ 2 w 41"/>
                <a:gd name="T1" fmla="*/ 11 h 34"/>
                <a:gd name="T2" fmla="*/ 21 w 41"/>
                <a:gd name="T3" fmla="*/ 0 h 34"/>
                <a:gd name="T4" fmla="*/ 39 w 41"/>
                <a:gd name="T5" fmla="*/ 11 h 34"/>
                <a:gd name="T6" fmla="*/ 39 w 41"/>
                <a:gd name="T7" fmla="*/ 27 h 34"/>
                <a:gd name="T8" fmla="*/ 41 w 41"/>
                <a:gd name="T9" fmla="*/ 33 h 34"/>
                <a:gd name="T10" fmla="*/ 30 w 41"/>
                <a:gd name="T11" fmla="*/ 33 h 34"/>
                <a:gd name="T12" fmla="*/ 29 w 41"/>
                <a:gd name="T13" fmla="*/ 30 h 34"/>
                <a:gd name="T14" fmla="*/ 14 w 41"/>
                <a:gd name="T15" fmla="*/ 34 h 34"/>
                <a:gd name="T16" fmla="*/ 0 w 41"/>
                <a:gd name="T17" fmla="*/ 24 h 34"/>
                <a:gd name="T18" fmla="*/ 13 w 41"/>
                <a:gd name="T19" fmla="*/ 14 h 34"/>
                <a:gd name="T20" fmla="*/ 24 w 41"/>
                <a:gd name="T21" fmla="*/ 13 h 34"/>
                <a:gd name="T22" fmla="*/ 29 w 41"/>
                <a:gd name="T23" fmla="*/ 10 h 34"/>
                <a:gd name="T24" fmla="*/ 20 w 41"/>
                <a:gd name="T25" fmla="*/ 6 h 34"/>
                <a:gd name="T26" fmla="*/ 12 w 41"/>
                <a:gd name="T27" fmla="*/ 11 h 34"/>
                <a:gd name="T28" fmla="*/ 2 w 41"/>
                <a:gd name="T29" fmla="*/ 11 h 34"/>
                <a:gd name="T30" fmla="*/ 29 w 41"/>
                <a:gd name="T31" fmla="*/ 17 h 34"/>
                <a:gd name="T32" fmla="*/ 23 w 41"/>
                <a:gd name="T33" fmla="*/ 19 h 34"/>
                <a:gd name="T34" fmla="*/ 17 w 41"/>
                <a:gd name="T35" fmla="*/ 19 h 34"/>
                <a:gd name="T36" fmla="*/ 11 w 41"/>
                <a:gd name="T37" fmla="*/ 24 h 34"/>
                <a:gd name="T38" fmla="*/ 18 w 41"/>
                <a:gd name="T39" fmla="*/ 28 h 34"/>
                <a:gd name="T40" fmla="*/ 29 w 41"/>
                <a:gd name="T41" fmla="*/ 20 h 34"/>
                <a:gd name="T42" fmla="*/ 29 w 41"/>
                <a:gd name="T4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4">
                  <a:moveTo>
                    <a:pt x="2" y="11"/>
                  </a:moveTo>
                  <a:cubicBezTo>
                    <a:pt x="3" y="1"/>
                    <a:pt x="12" y="0"/>
                    <a:pt x="21" y="0"/>
                  </a:cubicBezTo>
                  <a:cubicBezTo>
                    <a:pt x="36" y="0"/>
                    <a:pt x="39" y="5"/>
                    <a:pt x="39" y="1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9"/>
                    <a:pt x="40" y="31"/>
                    <a:pt x="4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29" y="31"/>
                    <a:pt x="29" y="30"/>
                  </a:cubicBezTo>
                  <a:cubicBezTo>
                    <a:pt x="26" y="33"/>
                    <a:pt x="19" y="34"/>
                    <a:pt x="14" y="34"/>
                  </a:cubicBezTo>
                  <a:cubicBezTo>
                    <a:pt x="6" y="34"/>
                    <a:pt x="0" y="31"/>
                    <a:pt x="0" y="24"/>
                  </a:cubicBezTo>
                  <a:cubicBezTo>
                    <a:pt x="0" y="16"/>
                    <a:pt x="7" y="14"/>
                    <a:pt x="13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13"/>
                    <a:pt x="29" y="12"/>
                    <a:pt x="29" y="10"/>
                  </a:cubicBezTo>
                  <a:cubicBezTo>
                    <a:pt x="29" y="7"/>
                    <a:pt x="27" y="6"/>
                    <a:pt x="20" y="6"/>
                  </a:cubicBezTo>
                  <a:cubicBezTo>
                    <a:pt x="16" y="6"/>
                    <a:pt x="14" y="6"/>
                    <a:pt x="12" y="11"/>
                  </a:cubicBezTo>
                  <a:lnTo>
                    <a:pt x="2" y="11"/>
                  </a:lnTo>
                  <a:close/>
                  <a:moveTo>
                    <a:pt x="29" y="17"/>
                  </a:moveTo>
                  <a:cubicBezTo>
                    <a:pt x="27" y="18"/>
                    <a:pt x="25" y="19"/>
                    <a:pt x="2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3" y="20"/>
                    <a:pt x="11" y="21"/>
                    <a:pt x="11" y="24"/>
                  </a:cubicBezTo>
                  <a:cubicBezTo>
                    <a:pt x="11" y="26"/>
                    <a:pt x="14" y="28"/>
                    <a:pt x="18" y="28"/>
                  </a:cubicBezTo>
                  <a:cubicBezTo>
                    <a:pt x="23" y="28"/>
                    <a:pt x="29" y="25"/>
                    <a:pt x="29" y="20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4" name="Freeform 110"/>
            <p:cNvSpPr>
              <a:spLocks noEditPoints="1"/>
            </p:cNvSpPr>
            <p:nvPr/>
          </p:nvSpPr>
          <p:spPr bwMode="auto">
            <a:xfrm>
              <a:off x="4219638" y="3041317"/>
              <a:ext cx="66652" cy="71365"/>
            </a:xfrm>
            <a:custGeom>
              <a:avLst/>
              <a:gdLst>
                <a:gd name="T0" fmla="*/ 0 w 42"/>
                <a:gd name="T1" fmla="*/ 0 h 45"/>
                <a:gd name="T2" fmla="*/ 11 w 42"/>
                <a:gd name="T3" fmla="*/ 0 h 45"/>
                <a:gd name="T4" fmla="*/ 11 w 42"/>
                <a:gd name="T5" fmla="*/ 15 h 45"/>
                <a:gd name="T6" fmla="*/ 11 w 42"/>
                <a:gd name="T7" fmla="*/ 15 h 45"/>
                <a:gd name="T8" fmla="*/ 24 w 42"/>
                <a:gd name="T9" fmla="*/ 11 h 45"/>
                <a:gd name="T10" fmla="*/ 42 w 42"/>
                <a:gd name="T11" fmla="*/ 28 h 45"/>
                <a:gd name="T12" fmla="*/ 23 w 42"/>
                <a:gd name="T13" fmla="*/ 45 h 45"/>
                <a:gd name="T14" fmla="*/ 11 w 42"/>
                <a:gd name="T15" fmla="*/ 40 h 45"/>
                <a:gd name="T16" fmla="*/ 11 w 42"/>
                <a:gd name="T17" fmla="*/ 40 h 45"/>
                <a:gd name="T18" fmla="*/ 11 w 42"/>
                <a:gd name="T19" fmla="*/ 44 h 45"/>
                <a:gd name="T20" fmla="*/ 0 w 42"/>
                <a:gd name="T21" fmla="*/ 44 h 45"/>
                <a:gd name="T22" fmla="*/ 0 w 42"/>
                <a:gd name="T23" fmla="*/ 0 h 45"/>
                <a:gd name="T24" fmla="*/ 21 w 42"/>
                <a:gd name="T25" fmla="*/ 37 h 45"/>
                <a:gd name="T26" fmla="*/ 31 w 42"/>
                <a:gd name="T27" fmla="*/ 28 h 45"/>
                <a:gd name="T28" fmla="*/ 21 w 42"/>
                <a:gd name="T29" fmla="*/ 18 h 45"/>
                <a:gd name="T30" fmla="*/ 11 w 42"/>
                <a:gd name="T31" fmla="*/ 28 h 45"/>
                <a:gd name="T32" fmla="*/ 21 w 42"/>
                <a:gd name="T33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3"/>
                    <a:pt x="18" y="11"/>
                    <a:pt x="24" y="11"/>
                  </a:cubicBezTo>
                  <a:cubicBezTo>
                    <a:pt x="34" y="11"/>
                    <a:pt x="42" y="17"/>
                    <a:pt x="42" y="28"/>
                  </a:cubicBezTo>
                  <a:cubicBezTo>
                    <a:pt x="42" y="39"/>
                    <a:pt x="33" y="45"/>
                    <a:pt x="23" y="45"/>
                  </a:cubicBezTo>
                  <a:cubicBezTo>
                    <a:pt x="18" y="45"/>
                    <a:pt x="15" y="44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0"/>
                  </a:lnTo>
                  <a:close/>
                  <a:moveTo>
                    <a:pt x="21" y="37"/>
                  </a:moveTo>
                  <a:cubicBezTo>
                    <a:pt x="26" y="37"/>
                    <a:pt x="31" y="34"/>
                    <a:pt x="31" y="28"/>
                  </a:cubicBezTo>
                  <a:cubicBezTo>
                    <a:pt x="31" y="22"/>
                    <a:pt x="26" y="18"/>
                    <a:pt x="21" y="18"/>
                  </a:cubicBezTo>
                  <a:cubicBezTo>
                    <a:pt x="15" y="18"/>
                    <a:pt x="11" y="22"/>
                    <a:pt x="11" y="28"/>
                  </a:cubicBezTo>
                  <a:cubicBezTo>
                    <a:pt x="11" y="34"/>
                    <a:pt x="15" y="37"/>
                    <a:pt x="21" y="3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5" name="Freeform 111"/>
            <p:cNvSpPr/>
            <p:nvPr/>
          </p:nvSpPr>
          <p:spPr bwMode="auto">
            <a:xfrm>
              <a:off x="4469416" y="3076326"/>
              <a:ext cx="65306" cy="55880"/>
            </a:xfrm>
            <a:custGeom>
              <a:avLst/>
              <a:gdLst>
                <a:gd name="T0" fmla="*/ 30 w 41"/>
                <a:gd name="T1" fmla="*/ 13 h 35"/>
                <a:gd name="T2" fmla="*/ 21 w 41"/>
                <a:gd name="T3" fmla="*/ 8 h 35"/>
                <a:gd name="T4" fmla="*/ 11 w 41"/>
                <a:gd name="T5" fmla="*/ 17 h 35"/>
                <a:gd name="T6" fmla="*/ 21 w 41"/>
                <a:gd name="T7" fmla="*/ 27 h 35"/>
                <a:gd name="T8" fmla="*/ 30 w 41"/>
                <a:gd name="T9" fmla="*/ 21 h 35"/>
                <a:gd name="T10" fmla="*/ 41 w 41"/>
                <a:gd name="T11" fmla="*/ 21 h 35"/>
                <a:gd name="T12" fmla="*/ 20 w 41"/>
                <a:gd name="T13" fmla="*/ 35 h 35"/>
                <a:gd name="T14" fmla="*/ 0 w 41"/>
                <a:gd name="T15" fmla="*/ 17 h 35"/>
                <a:gd name="T16" fmla="*/ 21 w 41"/>
                <a:gd name="T17" fmla="*/ 0 h 35"/>
                <a:gd name="T18" fmla="*/ 41 w 41"/>
                <a:gd name="T19" fmla="*/ 13 h 35"/>
                <a:gd name="T20" fmla="*/ 30 w 41"/>
                <a:gd name="T21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5">
                  <a:moveTo>
                    <a:pt x="30" y="13"/>
                  </a:moveTo>
                  <a:cubicBezTo>
                    <a:pt x="29" y="9"/>
                    <a:pt x="25" y="8"/>
                    <a:pt x="21" y="8"/>
                  </a:cubicBezTo>
                  <a:cubicBezTo>
                    <a:pt x="14" y="8"/>
                    <a:pt x="11" y="11"/>
                    <a:pt x="11" y="17"/>
                  </a:cubicBezTo>
                  <a:cubicBezTo>
                    <a:pt x="11" y="24"/>
                    <a:pt x="14" y="27"/>
                    <a:pt x="21" y="27"/>
                  </a:cubicBezTo>
                  <a:cubicBezTo>
                    <a:pt x="26" y="27"/>
                    <a:pt x="29" y="25"/>
                    <a:pt x="30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32"/>
                    <a:pt x="31" y="35"/>
                    <a:pt x="20" y="35"/>
                  </a:cubicBezTo>
                  <a:cubicBezTo>
                    <a:pt x="8" y="35"/>
                    <a:pt x="0" y="30"/>
                    <a:pt x="0" y="17"/>
                  </a:cubicBezTo>
                  <a:cubicBezTo>
                    <a:pt x="0" y="5"/>
                    <a:pt x="8" y="0"/>
                    <a:pt x="21" y="0"/>
                  </a:cubicBezTo>
                  <a:cubicBezTo>
                    <a:pt x="29" y="0"/>
                    <a:pt x="39" y="2"/>
                    <a:pt x="41" y="13"/>
                  </a:cubicBez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1"/>
          <p:cNvGrpSpPr/>
          <p:nvPr/>
        </p:nvGrpSpPr>
        <p:grpSpPr>
          <a:xfrm>
            <a:off x="5001371" y="2202421"/>
            <a:ext cx="654196" cy="763331"/>
            <a:chOff x="4536741" y="1960742"/>
            <a:chExt cx="714324" cy="833490"/>
          </a:xfrm>
        </p:grpSpPr>
        <p:sp>
          <p:nvSpPr>
            <p:cNvPr id="235" name="Freeform 71"/>
            <p:cNvSpPr/>
            <p:nvPr/>
          </p:nvSpPr>
          <p:spPr bwMode="auto">
            <a:xfrm>
              <a:off x="4536741" y="1960742"/>
              <a:ext cx="714324" cy="833490"/>
            </a:xfrm>
            <a:custGeom>
              <a:avLst/>
              <a:gdLst>
                <a:gd name="T0" fmla="*/ 449 w 449"/>
                <a:gd name="T1" fmla="*/ 224 h 524"/>
                <a:gd name="T2" fmla="*/ 225 w 449"/>
                <a:gd name="T3" fmla="*/ 0 h 524"/>
                <a:gd name="T4" fmla="*/ 0 w 449"/>
                <a:gd name="T5" fmla="*/ 224 h 524"/>
                <a:gd name="T6" fmla="*/ 225 w 449"/>
                <a:gd name="T7" fmla="*/ 448 h 524"/>
                <a:gd name="T8" fmla="*/ 235 w 449"/>
                <a:gd name="T9" fmla="*/ 448 h 524"/>
                <a:gd name="T10" fmla="*/ 325 w 449"/>
                <a:gd name="T11" fmla="*/ 524 h 524"/>
                <a:gd name="T12" fmla="*/ 335 w 449"/>
                <a:gd name="T13" fmla="*/ 419 h 524"/>
                <a:gd name="T14" fmla="*/ 449 w 449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449" y="224"/>
                  </a:moveTo>
                  <a:cubicBezTo>
                    <a:pt x="449" y="100"/>
                    <a:pt x="348" y="0"/>
                    <a:pt x="225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649848" y="2145214"/>
              <a:ext cx="508981" cy="379043"/>
            </a:xfrm>
            <a:custGeom>
              <a:avLst/>
              <a:gdLst>
                <a:gd name="T0" fmla="*/ 318 w 320"/>
                <a:gd name="T1" fmla="*/ 85 h 238"/>
                <a:gd name="T2" fmla="*/ 50 w 320"/>
                <a:gd name="T3" fmla="*/ 237 h 238"/>
                <a:gd name="T4" fmla="*/ 44 w 320"/>
                <a:gd name="T5" fmla="*/ 235 h 238"/>
                <a:gd name="T6" fmla="*/ 1 w 320"/>
                <a:gd name="T7" fmla="*/ 158 h 238"/>
                <a:gd name="T8" fmla="*/ 2 w 320"/>
                <a:gd name="T9" fmla="*/ 153 h 238"/>
                <a:gd name="T10" fmla="*/ 270 w 320"/>
                <a:gd name="T11" fmla="*/ 1 h 238"/>
                <a:gd name="T12" fmla="*/ 276 w 320"/>
                <a:gd name="T13" fmla="*/ 3 h 238"/>
                <a:gd name="T14" fmla="*/ 319 w 320"/>
                <a:gd name="T15" fmla="*/ 80 h 238"/>
                <a:gd name="T16" fmla="*/ 318 w 320"/>
                <a:gd name="T17" fmla="*/ 85 h 238"/>
                <a:gd name="T18" fmla="*/ 49 w 320"/>
                <a:gd name="T19" fmla="*/ 228 h 238"/>
                <a:gd name="T20" fmla="*/ 310 w 320"/>
                <a:gd name="T21" fmla="*/ 80 h 238"/>
                <a:gd name="T22" fmla="*/ 271 w 320"/>
                <a:gd name="T23" fmla="*/ 10 h 238"/>
                <a:gd name="T24" fmla="*/ 10 w 320"/>
                <a:gd name="T25" fmla="*/ 158 h 238"/>
                <a:gd name="T26" fmla="*/ 49 w 320"/>
                <a:gd name="T27" fmla="*/ 2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238">
                  <a:moveTo>
                    <a:pt x="318" y="85"/>
                  </a:moveTo>
                  <a:cubicBezTo>
                    <a:pt x="50" y="237"/>
                    <a:pt x="50" y="237"/>
                    <a:pt x="50" y="237"/>
                  </a:cubicBezTo>
                  <a:cubicBezTo>
                    <a:pt x="48" y="238"/>
                    <a:pt x="45" y="237"/>
                    <a:pt x="44" y="235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2" y="0"/>
                    <a:pt x="275" y="1"/>
                    <a:pt x="276" y="3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20" y="81"/>
                    <a:pt x="320" y="84"/>
                    <a:pt x="318" y="85"/>
                  </a:cubicBezTo>
                  <a:close/>
                  <a:moveTo>
                    <a:pt x="49" y="228"/>
                  </a:moveTo>
                  <a:cubicBezTo>
                    <a:pt x="310" y="80"/>
                    <a:pt x="310" y="80"/>
                    <a:pt x="310" y="8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49" y="2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7" name="Freeform 113"/>
            <p:cNvSpPr/>
            <p:nvPr/>
          </p:nvSpPr>
          <p:spPr bwMode="auto">
            <a:xfrm>
              <a:off x="4698996" y="2358636"/>
              <a:ext cx="45781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1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8" name="Freeform 114"/>
            <p:cNvSpPr/>
            <p:nvPr/>
          </p:nvSpPr>
          <p:spPr bwMode="auto">
            <a:xfrm>
              <a:off x="4765648" y="2321607"/>
              <a:ext cx="46455" cy="70019"/>
            </a:xfrm>
            <a:custGeom>
              <a:avLst/>
              <a:gdLst>
                <a:gd name="T0" fmla="*/ 26 w 29"/>
                <a:gd name="T1" fmla="*/ 42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2 h 44"/>
                <a:gd name="T10" fmla="*/ 28 w 29"/>
                <a:gd name="T11" fmla="*/ 37 h 44"/>
                <a:gd name="T12" fmla="*/ 26 w 29"/>
                <a:gd name="T1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2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1"/>
                    <a:pt x="26" y="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9" name="Freeform 115"/>
            <p:cNvSpPr/>
            <p:nvPr/>
          </p:nvSpPr>
          <p:spPr bwMode="auto">
            <a:xfrm>
              <a:off x="4840379" y="2285251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2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4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0" name="Freeform 116"/>
            <p:cNvSpPr/>
            <p:nvPr/>
          </p:nvSpPr>
          <p:spPr bwMode="auto">
            <a:xfrm>
              <a:off x="4732658" y="2339111"/>
              <a:ext cx="55207" cy="87523"/>
            </a:xfrm>
            <a:custGeom>
              <a:avLst/>
              <a:gdLst>
                <a:gd name="T0" fmla="*/ 32 w 35"/>
                <a:gd name="T1" fmla="*/ 54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4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3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1" name="Freeform 117"/>
            <p:cNvSpPr/>
            <p:nvPr/>
          </p:nvSpPr>
          <p:spPr bwMode="auto">
            <a:xfrm>
              <a:off x="4802677" y="2307468"/>
              <a:ext cx="53860" cy="87523"/>
            </a:xfrm>
            <a:custGeom>
              <a:avLst/>
              <a:gdLst>
                <a:gd name="T0" fmla="*/ 32 w 34"/>
                <a:gd name="T1" fmla="*/ 54 h 55"/>
                <a:gd name="T2" fmla="*/ 26 w 34"/>
                <a:gd name="T3" fmla="*/ 52 h 55"/>
                <a:gd name="T4" fmla="*/ 1 w 34"/>
                <a:gd name="T5" fmla="*/ 7 h 55"/>
                <a:gd name="T6" fmla="*/ 2 w 34"/>
                <a:gd name="T7" fmla="*/ 1 h 55"/>
                <a:gd name="T8" fmla="*/ 8 w 34"/>
                <a:gd name="T9" fmla="*/ 3 h 55"/>
                <a:gd name="T10" fmla="*/ 33 w 34"/>
                <a:gd name="T11" fmla="*/ 48 h 55"/>
                <a:gd name="T12" fmla="*/ 32 w 34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5">
                  <a:moveTo>
                    <a:pt x="32" y="54"/>
                  </a:moveTo>
                  <a:cubicBezTo>
                    <a:pt x="30" y="55"/>
                    <a:pt x="27" y="54"/>
                    <a:pt x="2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50"/>
                    <a:pt x="34" y="52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2" name="Freeform 118"/>
            <p:cNvSpPr/>
            <p:nvPr/>
          </p:nvSpPr>
          <p:spPr bwMode="auto">
            <a:xfrm>
              <a:off x="4918477" y="2242163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3 h 44"/>
                <a:gd name="T10" fmla="*/ 28 w 29"/>
                <a:gd name="T11" fmla="*/ 37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3" name="Freeform 119"/>
            <p:cNvSpPr/>
            <p:nvPr/>
          </p:nvSpPr>
          <p:spPr bwMode="auto">
            <a:xfrm>
              <a:off x="4878755" y="2264380"/>
              <a:ext cx="55880" cy="86177"/>
            </a:xfrm>
            <a:custGeom>
              <a:avLst/>
              <a:gdLst>
                <a:gd name="T0" fmla="*/ 33 w 35"/>
                <a:gd name="T1" fmla="*/ 53 h 54"/>
                <a:gd name="T2" fmla="*/ 27 w 35"/>
                <a:gd name="T3" fmla="*/ 51 h 54"/>
                <a:gd name="T4" fmla="*/ 2 w 35"/>
                <a:gd name="T5" fmla="*/ 6 h 54"/>
                <a:gd name="T6" fmla="*/ 3 w 35"/>
                <a:gd name="T7" fmla="*/ 1 h 54"/>
                <a:gd name="T8" fmla="*/ 9 w 35"/>
                <a:gd name="T9" fmla="*/ 2 h 54"/>
                <a:gd name="T10" fmla="*/ 34 w 35"/>
                <a:gd name="T11" fmla="*/ 48 h 54"/>
                <a:gd name="T12" fmla="*/ 33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3" y="53"/>
                  </a:moveTo>
                  <a:cubicBezTo>
                    <a:pt x="31" y="54"/>
                    <a:pt x="28" y="53"/>
                    <a:pt x="27" y="5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52"/>
                    <a:pt x="33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4" name="Freeform 120"/>
            <p:cNvSpPr/>
            <p:nvPr/>
          </p:nvSpPr>
          <p:spPr bwMode="auto">
            <a:xfrm>
              <a:off x="4996574" y="2197728"/>
              <a:ext cx="44435" cy="70019"/>
            </a:xfrm>
            <a:custGeom>
              <a:avLst/>
              <a:gdLst>
                <a:gd name="T0" fmla="*/ 26 w 28"/>
                <a:gd name="T1" fmla="*/ 43 h 44"/>
                <a:gd name="T2" fmla="*/ 20 w 28"/>
                <a:gd name="T3" fmla="*/ 42 h 44"/>
                <a:gd name="T4" fmla="*/ 1 w 28"/>
                <a:gd name="T5" fmla="*/ 7 h 44"/>
                <a:gd name="T6" fmla="*/ 2 w 28"/>
                <a:gd name="T7" fmla="*/ 1 h 44"/>
                <a:gd name="T8" fmla="*/ 8 w 28"/>
                <a:gd name="T9" fmla="*/ 3 h 44"/>
                <a:gd name="T10" fmla="*/ 27 w 28"/>
                <a:gd name="T11" fmla="*/ 38 h 44"/>
                <a:gd name="T12" fmla="*/ 26 w 28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4">
                  <a:moveTo>
                    <a:pt x="26" y="43"/>
                  </a:moveTo>
                  <a:cubicBezTo>
                    <a:pt x="24" y="44"/>
                    <a:pt x="21" y="44"/>
                    <a:pt x="20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5" name="Freeform 121"/>
            <p:cNvSpPr/>
            <p:nvPr/>
          </p:nvSpPr>
          <p:spPr bwMode="auto">
            <a:xfrm>
              <a:off x="4956852" y="2219945"/>
              <a:ext cx="55880" cy="87523"/>
            </a:xfrm>
            <a:custGeom>
              <a:avLst/>
              <a:gdLst>
                <a:gd name="T0" fmla="*/ 32 w 35"/>
                <a:gd name="T1" fmla="*/ 53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3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" name="Freeform 122"/>
            <p:cNvSpPr/>
            <p:nvPr/>
          </p:nvSpPr>
          <p:spPr bwMode="auto">
            <a:xfrm>
              <a:off x="5034950" y="2176857"/>
              <a:ext cx="55880" cy="86177"/>
            </a:xfrm>
            <a:custGeom>
              <a:avLst/>
              <a:gdLst>
                <a:gd name="T0" fmla="*/ 32 w 35"/>
                <a:gd name="T1" fmla="*/ 53 h 54"/>
                <a:gd name="T2" fmla="*/ 27 w 35"/>
                <a:gd name="T3" fmla="*/ 51 h 54"/>
                <a:gd name="T4" fmla="*/ 1 w 35"/>
                <a:gd name="T5" fmla="*/ 6 h 54"/>
                <a:gd name="T6" fmla="*/ 3 w 35"/>
                <a:gd name="T7" fmla="*/ 1 h 54"/>
                <a:gd name="T8" fmla="*/ 8 w 35"/>
                <a:gd name="T9" fmla="*/ 2 h 54"/>
                <a:gd name="T10" fmla="*/ 34 w 35"/>
                <a:gd name="T11" fmla="*/ 47 h 54"/>
                <a:gd name="T12" fmla="*/ 32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2" y="53"/>
                  </a:moveTo>
                  <a:cubicBezTo>
                    <a:pt x="30" y="54"/>
                    <a:pt x="28" y="53"/>
                    <a:pt x="27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7" name="TextBox 286"/>
          <p:cNvSpPr txBox="1"/>
          <p:nvPr/>
        </p:nvSpPr>
        <p:spPr>
          <a:xfrm>
            <a:off x="8552815" y="2480310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rPr>
              <a:t>破解难题，变革流程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9508882" y="2112745"/>
            <a:ext cx="254276" cy="253518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290" name="Oval 28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8552815" y="3995420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rPr>
              <a:t>面向未来，以人为本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94" name="Group 293"/>
          <p:cNvGrpSpPr/>
          <p:nvPr/>
        </p:nvGrpSpPr>
        <p:grpSpPr>
          <a:xfrm>
            <a:off x="9574287" y="3639843"/>
            <a:ext cx="254276" cy="253518"/>
            <a:chOff x="2138511" y="2464802"/>
            <a:chExt cx="354012" cy="352956"/>
          </a:xfrm>
          <a:solidFill>
            <a:schemeClr val="tx2"/>
          </a:solidFill>
        </p:grpSpPr>
        <p:sp>
          <p:nvSpPr>
            <p:cNvPr id="295" name="Oval 29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4" name="TextBox 291"/>
          <p:cNvSpPr txBox="1"/>
          <p:nvPr/>
        </p:nvSpPr>
        <p:spPr>
          <a:xfrm>
            <a:off x="8552815" y="5321935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Arial" panose="020B0604020202020204" pitchFamily="34" charset="0"/>
              </a:rPr>
              <a:t>因地制宜，突出特色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5" name="Group 293"/>
          <p:cNvGrpSpPr/>
          <p:nvPr/>
        </p:nvGrpSpPr>
        <p:grpSpPr>
          <a:xfrm>
            <a:off x="9508882" y="4946673"/>
            <a:ext cx="254276" cy="253518"/>
            <a:chOff x="2138511" y="2464802"/>
            <a:chExt cx="354012" cy="35295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6" name="Oval 29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9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方正黑体简体" panose="02000000000000000000" pitchFamily="2" charset="-122"/>
                <a:ea typeface="方正黑体简体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356362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62865"/>
            <a:ext cx="371284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02</a:t>
            </a:r>
            <a:r>
              <a:rPr lang="en-US" altLang="zh-CN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方正书宋简体" panose="02000000000000000000" charset="-122"/>
              </a:rPr>
              <a:t>规划图</a:t>
            </a:r>
            <a:endParaRPr lang="zh-CN" altLang="en-US" sz="18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方正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8180" y="981710"/>
            <a:ext cx="109943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基于云计算、物联网、大数据、移动互联等先进信息技术，为学校全方位构建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智慧管理、智慧教学、智慧资源、智慧环境</a:t>
            </a:r>
            <a:r>
              <a:rPr lang="zh-CN" altLang="en-US" sz="2000" dirty="0" smtClean="0">
                <a:latin typeface="方正黑体简体" panose="02000000000000000000" pitchFamily="2" charset="-122"/>
                <a:ea typeface="方正黑体简体" panose="02000000000000000000" pitchFamily="2" charset="-122"/>
              </a:rPr>
              <a:t>体系。通过</a:t>
            </a:r>
            <a:r>
              <a:rPr lang="zh-CN" altLang="en-US" sz="2000" dirty="0" smtClean="0">
                <a:solidFill>
                  <a:schemeClr val="accent2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优化管理流程、创新教学模式、规范科研管理、实现资源共享、科学诊断决策</a:t>
            </a:r>
            <a:r>
              <a:rPr lang="zh-CN" altLang="en-US" sz="2000" dirty="0" smtClean="0"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等，促进信息技术与教育深度融合，完善人才培养模式，实现教育现代化。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8180" y="2897062"/>
            <a:ext cx="10626726" cy="2947691"/>
            <a:chOff x="850105" y="2896142"/>
            <a:chExt cx="16851959" cy="4743523"/>
          </a:xfrm>
        </p:grpSpPr>
        <p:sp>
          <p:nvSpPr>
            <p:cNvPr id="40" name="KSO_Shape"/>
            <p:cNvSpPr/>
            <p:nvPr/>
          </p:nvSpPr>
          <p:spPr>
            <a:xfrm>
              <a:off x="12009086" y="4951743"/>
              <a:ext cx="628650" cy="593725"/>
            </a:xfrm>
            <a:prstGeom prst="mathPlus">
              <a:avLst>
                <a:gd name="adj1" fmla="val 9220"/>
              </a:avLst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defTabSz="876935">
                <a:defRPr/>
              </a:pPr>
              <a:endParaRPr lang="zh-CN" altLang="en-US" sz="1725">
                <a:solidFill>
                  <a:prstClr val="white">
                    <a:lumMod val="9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41" name="KSO_Shape"/>
            <p:cNvSpPr/>
            <p:nvPr/>
          </p:nvSpPr>
          <p:spPr>
            <a:xfrm>
              <a:off x="5958813" y="5005631"/>
              <a:ext cx="628650" cy="593725"/>
            </a:xfrm>
            <a:prstGeom prst="mathPlus">
              <a:avLst>
                <a:gd name="adj1" fmla="val 9220"/>
              </a:avLst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defTabSz="876935">
                <a:defRPr/>
              </a:pPr>
              <a:endParaRPr lang="zh-CN" altLang="en-US" sz="1725">
                <a:solidFill>
                  <a:prstClr val="white">
                    <a:lumMod val="95000"/>
                  </a:prst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 rot="20054000">
              <a:off x="13112298" y="2896142"/>
              <a:ext cx="4026177" cy="3709537"/>
              <a:chOff x="3254589" y="1780607"/>
              <a:chExt cx="2731229" cy="2679601"/>
            </a:xfrm>
          </p:grpSpPr>
          <p:sp>
            <p:nvSpPr>
              <p:cNvPr id="48" name="MH_Other_2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3254589" y="3279108"/>
                <a:ext cx="1027112" cy="1181100"/>
              </a:xfrm>
              <a:custGeom>
                <a:avLst/>
                <a:gdLst>
                  <a:gd name="connsiteX0" fmla="*/ 0 w 2008628"/>
                  <a:gd name="connsiteY0" fmla="*/ 873753 h 1747506"/>
                  <a:gd name="connsiteX1" fmla="*/ 436877 w 2008628"/>
                  <a:gd name="connsiteY1" fmla="*/ 0 h 1747506"/>
                  <a:gd name="connsiteX2" fmla="*/ 1571752 w 2008628"/>
                  <a:gd name="connsiteY2" fmla="*/ 0 h 1747506"/>
                  <a:gd name="connsiteX3" fmla="*/ 2008628 w 2008628"/>
                  <a:gd name="connsiteY3" fmla="*/ 873753 h 1747506"/>
                  <a:gd name="connsiteX4" fmla="*/ 1571752 w 2008628"/>
                  <a:gd name="connsiteY4" fmla="*/ 1747506 h 1747506"/>
                  <a:gd name="connsiteX5" fmla="*/ 436877 w 2008628"/>
                  <a:gd name="connsiteY5" fmla="*/ 1747506 h 1747506"/>
                  <a:gd name="connsiteX6" fmla="*/ 0 w 2008628"/>
                  <a:gd name="connsiteY6" fmla="*/ 873753 h 174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8628" h="1747506">
                    <a:moveTo>
                      <a:pt x="1004314" y="0"/>
                    </a:moveTo>
                    <a:lnTo>
                      <a:pt x="2008627" y="380083"/>
                    </a:lnTo>
                    <a:lnTo>
                      <a:pt x="2008627" y="1367424"/>
                    </a:lnTo>
                    <a:lnTo>
                      <a:pt x="1004314" y="1747506"/>
                    </a:lnTo>
                    <a:lnTo>
                      <a:pt x="1" y="1367424"/>
                    </a:lnTo>
                    <a:lnTo>
                      <a:pt x="1" y="380083"/>
                    </a:lnTo>
                    <a:lnTo>
                      <a:pt x="1004314" y="0"/>
                    </a:lnTo>
                    <a:close/>
                  </a:path>
                </a:pathLst>
              </a:cu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71" name="MH_Other_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4957118" y="3203343"/>
                <a:ext cx="1028700" cy="1181100"/>
              </a:xfrm>
              <a:custGeom>
                <a:avLst/>
                <a:gdLst>
                  <a:gd name="connsiteX0" fmla="*/ 0 w 2008628"/>
                  <a:gd name="connsiteY0" fmla="*/ 873753 h 1747506"/>
                  <a:gd name="connsiteX1" fmla="*/ 436877 w 2008628"/>
                  <a:gd name="connsiteY1" fmla="*/ 0 h 1747506"/>
                  <a:gd name="connsiteX2" fmla="*/ 1571752 w 2008628"/>
                  <a:gd name="connsiteY2" fmla="*/ 0 h 1747506"/>
                  <a:gd name="connsiteX3" fmla="*/ 2008628 w 2008628"/>
                  <a:gd name="connsiteY3" fmla="*/ 873753 h 1747506"/>
                  <a:gd name="connsiteX4" fmla="*/ 1571752 w 2008628"/>
                  <a:gd name="connsiteY4" fmla="*/ 1747506 h 1747506"/>
                  <a:gd name="connsiteX5" fmla="*/ 436877 w 2008628"/>
                  <a:gd name="connsiteY5" fmla="*/ 1747506 h 1747506"/>
                  <a:gd name="connsiteX6" fmla="*/ 0 w 2008628"/>
                  <a:gd name="connsiteY6" fmla="*/ 873753 h 174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8628" h="1747506">
                    <a:moveTo>
                      <a:pt x="1004314" y="0"/>
                    </a:moveTo>
                    <a:lnTo>
                      <a:pt x="2008627" y="380083"/>
                    </a:lnTo>
                    <a:lnTo>
                      <a:pt x="2008627" y="1367424"/>
                    </a:lnTo>
                    <a:lnTo>
                      <a:pt x="1004314" y="1747506"/>
                    </a:lnTo>
                    <a:lnTo>
                      <a:pt x="1" y="1367424"/>
                    </a:lnTo>
                    <a:lnTo>
                      <a:pt x="1" y="380083"/>
                    </a:lnTo>
                    <a:lnTo>
                      <a:pt x="1004314" y="0"/>
                    </a:lnTo>
                    <a:close/>
                  </a:path>
                </a:pathLst>
              </a:cu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72" name="MH_Other_6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3924395" y="1780607"/>
                <a:ext cx="1027113" cy="1181100"/>
              </a:xfrm>
              <a:custGeom>
                <a:avLst/>
                <a:gdLst>
                  <a:gd name="connsiteX0" fmla="*/ 0 w 2008628"/>
                  <a:gd name="connsiteY0" fmla="*/ 873753 h 1747506"/>
                  <a:gd name="connsiteX1" fmla="*/ 436877 w 2008628"/>
                  <a:gd name="connsiteY1" fmla="*/ 0 h 1747506"/>
                  <a:gd name="connsiteX2" fmla="*/ 1571752 w 2008628"/>
                  <a:gd name="connsiteY2" fmla="*/ 0 h 1747506"/>
                  <a:gd name="connsiteX3" fmla="*/ 2008628 w 2008628"/>
                  <a:gd name="connsiteY3" fmla="*/ 873753 h 1747506"/>
                  <a:gd name="connsiteX4" fmla="*/ 1571752 w 2008628"/>
                  <a:gd name="connsiteY4" fmla="*/ 1747506 h 1747506"/>
                  <a:gd name="connsiteX5" fmla="*/ 436877 w 2008628"/>
                  <a:gd name="connsiteY5" fmla="*/ 1747506 h 1747506"/>
                  <a:gd name="connsiteX6" fmla="*/ 0 w 2008628"/>
                  <a:gd name="connsiteY6" fmla="*/ 873753 h 174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8628" h="1747506">
                    <a:moveTo>
                      <a:pt x="1004314" y="0"/>
                    </a:moveTo>
                    <a:lnTo>
                      <a:pt x="2008627" y="380083"/>
                    </a:lnTo>
                    <a:lnTo>
                      <a:pt x="2008627" y="1367424"/>
                    </a:lnTo>
                    <a:lnTo>
                      <a:pt x="1004314" y="1747506"/>
                    </a:lnTo>
                    <a:lnTo>
                      <a:pt x="1" y="1367424"/>
                    </a:lnTo>
                    <a:lnTo>
                      <a:pt x="1" y="380083"/>
                    </a:lnTo>
                    <a:lnTo>
                      <a:pt x="1004314" y="0"/>
                    </a:lnTo>
                    <a:close/>
                  </a:path>
                </a:pathLst>
              </a:cu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73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4064000" y="2736850"/>
                <a:ext cx="1027113" cy="1181100"/>
              </a:xfrm>
              <a:custGeom>
                <a:avLst/>
                <a:gdLst>
                  <a:gd name="connsiteX0" fmla="*/ 0 w 2008628"/>
                  <a:gd name="connsiteY0" fmla="*/ 873753 h 1747506"/>
                  <a:gd name="connsiteX1" fmla="*/ 436877 w 2008628"/>
                  <a:gd name="connsiteY1" fmla="*/ 0 h 1747506"/>
                  <a:gd name="connsiteX2" fmla="*/ 1571752 w 2008628"/>
                  <a:gd name="connsiteY2" fmla="*/ 0 h 1747506"/>
                  <a:gd name="connsiteX3" fmla="*/ 2008628 w 2008628"/>
                  <a:gd name="connsiteY3" fmla="*/ 873753 h 1747506"/>
                  <a:gd name="connsiteX4" fmla="*/ 1571752 w 2008628"/>
                  <a:gd name="connsiteY4" fmla="*/ 1747506 h 1747506"/>
                  <a:gd name="connsiteX5" fmla="*/ 436877 w 2008628"/>
                  <a:gd name="connsiteY5" fmla="*/ 1747506 h 1747506"/>
                  <a:gd name="connsiteX6" fmla="*/ 0 w 2008628"/>
                  <a:gd name="connsiteY6" fmla="*/ 873753 h 174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8628" h="1747506">
                    <a:moveTo>
                      <a:pt x="1004314" y="0"/>
                    </a:moveTo>
                    <a:lnTo>
                      <a:pt x="2008627" y="380083"/>
                    </a:lnTo>
                    <a:lnTo>
                      <a:pt x="2008627" y="1367424"/>
                    </a:lnTo>
                    <a:lnTo>
                      <a:pt x="1004314" y="1747506"/>
                    </a:lnTo>
                    <a:lnTo>
                      <a:pt x="1" y="1367424"/>
                    </a:lnTo>
                    <a:lnTo>
                      <a:pt x="1" y="380083"/>
                    </a:lnTo>
                    <a:lnTo>
                      <a:pt x="1004314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0" tIns="0" rIns="0" bIns="0" spcCol="1270" anchor="ctr">
                <a:normAutofit/>
              </a:bodyPr>
              <a:lstStyle/>
              <a:p>
                <a:pPr algn="ctr" defTabSz="16002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zh-CN" sz="3200" b="1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6901822" y="3773072"/>
              <a:ext cx="4849658" cy="3730822"/>
              <a:chOff x="2333976" y="2642871"/>
              <a:chExt cx="4416133" cy="3445360"/>
            </a:xfrm>
          </p:grpSpPr>
          <p:sp>
            <p:nvSpPr>
              <p:cNvPr id="93" name="MH_SubTitle_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333976" y="2642871"/>
                <a:ext cx="1976990" cy="2041171"/>
              </a:xfrm>
              <a:prstGeom prst="diamond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6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统一数据中心</a:t>
                </a:r>
                <a:endParaRPr lang="zh-CN" altLang="en-US" sz="16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94" name="MH_SubTitle_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697010" y="2823113"/>
                <a:ext cx="2053099" cy="1932648"/>
              </a:xfrm>
              <a:prstGeom prst="diamond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6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统一身份认证</a:t>
                </a:r>
                <a:endParaRPr lang="zh-CN" altLang="en-US" sz="16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8" name="MH_SubTitle_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3578306" y="4131991"/>
                <a:ext cx="1986160" cy="1956240"/>
              </a:xfrm>
              <a:prstGeom prst="diamond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6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统一信息门户</a:t>
                </a:r>
                <a:endParaRPr lang="zh-CN" altLang="en-US" sz="16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95" name="MH_Other_2"/>
              <p:cNvSpPr/>
              <p:nvPr>
                <p:custDataLst>
                  <p:tags r:id="rId8"/>
                </p:custDataLst>
              </p:nvPr>
            </p:nvSpPr>
            <p:spPr>
              <a:xfrm>
                <a:off x="3867496" y="3074863"/>
                <a:ext cx="1409620" cy="1429556"/>
              </a:xfrm>
              <a:custGeom>
                <a:avLst/>
                <a:gdLst>
                  <a:gd name="connsiteX0" fmla="*/ 254559 w 509117"/>
                  <a:gd name="connsiteY0" fmla="*/ 0 h 509117"/>
                  <a:gd name="connsiteX1" fmla="*/ 509117 w 509117"/>
                  <a:gd name="connsiteY1" fmla="*/ 254558 h 509117"/>
                  <a:gd name="connsiteX2" fmla="*/ 254559 w 509117"/>
                  <a:gd name="connsiteY2" fmla="*/ 509117 h 509117"/>
                  <a:gd name="connsiteX3" fmla="*/ 0 w 509117"/>
                  <a:gd name="connsiteY3" fmla="*/ 254558 h 50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9117" h="509117">
                    <a:moveTo>
                      <a:pt x="254559" y="0"/>
                    </a:moveTo>
                    <a:lnTo>
                      <a:pt x="509117" y="254558"/>
                    </a:lnTo>
                    <a:lnTo>
                      <a:pt x="254559" y="509117"/>
                    </a:lnTo>
                    <a:lnTo>
                      <a:pt x="0" y="25455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6002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zh-CN" altLang="en-US" sz="2400" b="1" dirty="0">
                    <a:solidFill>
                      <a:srgbClr val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平台</a:t>
                </a:r>
                <a:endParaRPr lang="zh-CN" altLang="en-US" sz="2400" b="1" dirty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50105" y="2965320"/>
              <a:ext cx="4775274" cy="4674345"/>
              <a:chOff x="2958568" y="2664253"/>
              <a:chExt cx="2765757" cy="2736004"/>
            </a:xfrm>
          </p:grpSpPr>
          <p:sp>
            <p:nvSpPr>
              <p:cNvPr id="33" name="MH_SubTitle_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4746090" y="4385865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录播教室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34" name="MH_SubTitle_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976609" y="2664253"/>
                <a:ext cx="715414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基础设施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35" name="MH_SubTitle_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716922" y="2932970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VR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中心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36" name="MH_SubTitle_3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5010135" y="3671888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智慧教室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37" name="MH_SubTitle_4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2958568" y="3671888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校园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一卡通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38" name="MH_SubTitle_5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4017189" y="4686067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多媒体教室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39" name="MH_SubTitle_6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3262419" y="4430464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数字通讯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44" name="MH_SubTitle_7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236805" y="2932827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  <a:sym typeface="+mn-ea"/>
                  </a:rPr>
                  <a:t>安防监控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endParaRPr>
              </a:p>
            </p:txBody>
          </p:sp>
          <p:sp>
            <p:nvSpPr>
              <p:cNvPr id="45" name="MH_Other_1"/>
              <p:cNvSpPr/>
              <p:nvPr>
                <p:custDataLst>
                  <p:tags r:id="rId17"/>
                </p:custDataLst>
              </p:nvPr>
            </p:nvSpPr>
            <p:spPr>
              <a:xfrm>
                <a:off x="3587750" y="3265488"/>
                <a:ext cx="1492250" cy="1492250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76935">
                  <a:defRPr/>
                </a:pPr>
                <a:endParaRPr lang="zh-CN" altLang="en-US" sz="135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46" name="MH_Title_1"/>
              <p:cNvSpPr/>
              <p:nvPr>
                <p:custDataLst>
                  <p:tags r:id="rId18"/>
                </p:custDataLst>
              </p:nvPr>
            </p:nvSpPr>
            <p:spPr>
              <a:xfrm>
                <a:off x="3759243" y="3436959"/>
                <a:ext cx="1147915" cy="114791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>
                  <a:schemeClr val="accent2">
                    <a:lumMod val="60000"/>
                    <a:lumOff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>
                <a:normAutofit/>
              </a:bodyPr>
              <a:lstStyle/>
              <a:p>
                <a:pPr algn="ctr" defTabSz="876935">
                  <a:defRPr/>
                </a:pPr>
                <a:r>
                  <a:rPr lang="zh-CN" altLang="en-US" sz="2400" b="1" dirty="0" smtClean="0">
                    <a:solidFill>
                      <a:srgbClr val="FFFFFF"/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环境</a:t>
                </a:r>
                <a:endParaRPr lang="zh-CN" altLang="en-US" sz="2400" b="1" dirty="0" smtClean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</p:grpSp>
        <p:sp>
          <p:nvSpPr>
            <p:cNvPr id="5" name="TextBox 1"/>
            <p:cNvSpPr txBox="1"/>
            <p:nvPr/>
          </p:nvSpPr>
          <p:spPr>
            <a:xfrm>
              <a:off x="14465867" y="4643770"/>
              <a:ext cx="1462996" cy="740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 smtClean="0">
                  <a:solidFill>
                    <a:srgbClr val="FFFFFF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模块</a:t>
              </a:r>
              <a:endParaRPr lang="zh-CN" altLang="en-US" sz="2400" b="1" dirty="0" smtClean="0">
                <a:solidFill>
                  <a:srgbClr val="FFFFF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sp>
          <p:nvSpPr>
            <p:cNvPr id="6" name="TextBox 2"/>
            <p:cNvSpPr/>
            <p:nvPr/>
          </p:nvSpPr>
          <p:spPr bwMode="auto">
            <a:xfrm>
              <a:off x="13364885" y="3512020"/>
              <a:ext cx="2074329" cy="839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42C2B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管理</a:t>
              </a:r>
              <a:endParaRPr lang="zh-CN" altLang="en-US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lvl="0" algn="ctr"/>
              <a:r>
                <a:rPr lang="zh-CN" altLang="en-US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体系</a:t>
              </a:r>
              <a:endParaRPr lang="zh-CN" altLang="en-US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7" name="TextBox 46"/>
            <p:cNvSpPr/>
            <p:nvPr/>
          </p:nvSpPr>
          <p:spPr bwMode="auto">
            <a:xfrm>
              <a:off x="13430570" y="5827711"/>
              <a:ext cx="2074329" cy="839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42C2B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教学</a:t>
              </a:r>
              <a:endParaRPr lang="zh-CN" altLang="en-US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lvl="0" algn="ctr"/>
              <a:r>
                <a:rPr lang="zh-CN" altLang="en-US" b="1" dirty="0" smtClean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体系</a:t>
              </a:r>
              <a:endParaRPr lang="zh-CN" altLang="en-US" b="1" dirty="0" smtClean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627735" y="4547176"/>
              <a:ext cx="2074329" cy="1108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资源</a:t>
              </a:r>
              <a:endParaRPr lang="zh-CN" altLang="en-US" b="1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  <a:p>
              <a:pPr lvl="0"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体系</a:t>
              </a:r>
              <a:endParaRPr lang="zh-CN" altLang="en-US" b="1" dirty="0">
                <a:solidFill>
                  <a:prstClr val="white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2"/>
</p:tagLst>
</file>

<file path=ppt/tags/tag10.xml><?xml version="1.0" encoding="utf-8"?>
<p:tagLst xmlns:p="http://schemas.openxmlformats.org/presentationml/2006/main">
  <p:tag name="MH" val="20170901100702"/>
  <p:tag name="MH_LIBRARY" val="GRAPHIC"/>
  <p:tag name="MH_TYPE" val="Title"/>
  <p:tag name="MH_ORDER" val="1"/>
</p:tagLst>
</file>

<file path=ppt/tags/tag11.xml><?xml version="1.0" encoding="utf-8"?>
<p:tagLst xmlns:p="http://schemas.openxmlformats.org/presentationml/2006/main">
  <p:tag name="MH" val="20170901100747"/>
  <p:tag name="MH_LIBRARY" val="GRAPHIC"/>
  <p:tag name="MH_TYPE" val="SubTitle"/>
  <p:tag name="MH_ORDER" val="4"/>
</p:tagLst>
</file>

<file path=ppt/tags/tag12.xml><?xml version="1.0" encoding="utf-8"?>
<p:tagLst xmlns:p="http://schemas.openxmlformats.org/presentationml/2006/main">
  <p:tag name="MH" val="20170901100747"/>
  <p:tag name="MH_LIBRARY" val="GRAPHIC"/>
  <p:tag name="MH_TYPE" val="SubTitle"/>
  <p:tag name="MH_ORDER" val="2"/>
</p:tagLst>
</file>

<file path=ppt/tags/tag13.xml><?xml version="1.0" encoding="utf-8"?>
<p:tagLst xmlns:p="http://schemas.openxmlformats.org/presentationml/2006/main">
  <p:tag name="MH" val="20170901100747"/>
  <p:tag name="MH_LIBRARY" val="GRAPHIC"/>
  <p:tag name="MH_TYPE" val="SubTitle"/>
  <p:tag name="MH_ORDER" val="4"/>
</p:tagLst>
</file>

<file path=ppt/tags/tag14.xml><?xml version="1.0" encoding="utf-8"?>
<p:tagLst xmlns:p="http://schemas.openxmlformats.org/presentationml/2006/main">
  <p:tag name="MH" val="20170901100747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5"/>
</p:tagLst>
</file>

<file path=ppt/tags/tag16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1"/>
</p:tagLst>
</file>

<file path=ppt/tags/tag17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2"/>
</p:tagLst>
</file>

<file path=ppt/tags/tag18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3"/>
</p:tagLst>
</file>

<file path=ppt/tags/tag19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4"/>
</p:tagLst>
</file>

<file path=ppt/tags/tag2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8"/>
</p:tagLst>
</file>

<file path=ppt/tags/tag20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5"/>
</p:tagLst>
</file>

<file path=ppt/tags/tag21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6"/>
</p:tagLst>
</file>

<file path=ppt/tags/tag22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7"/>
</p:tagLst>
</file>

<file path=ppt/tags/tag23.xml><?xml version="1.0" encoding="utf-8"?>
<p:tagLst xmlns:p="http://schemas.openxmlformats.org/presentationml/2006/main">
  <p:tag name="MH" val="20170901100641"/>
  <p:tag name="MH_LIBRARY" val="GRAPHIC"/>
  <p:tag name="MH_TYPE" val="Other"/>
  <p:tag name="MH_ORDER" val="1"/>
</p:tagLst>
</file>

<file path=ppt/tags/tag24.xml><?xml version="1.0" encoding="utf-8"?>
<p:tagLst xmlns:p="http://schemas.openxmlformats.org/presentationml/2006/main">
  <p:tag name="MH" val="20170901100641"/>
  <p:tag name="MH_LIBRARY" val="GRAPHIC"/>
  <p:tag name="MH_TYPE" val="Title"/>
  <p:tag name="MH_ORDER" val="1"/>
</p:tagLst>
</file>

<file path=ppt/tags/tag25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26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27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28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29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3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9"/>
</p:tagLst>
</file>

<file path=ppt/tags/tag30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31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32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33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34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35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36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37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38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39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4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3"/>
</p:tagLst>
</file>

<file path=ppt/tags/tag40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41.xml><?xml version="1.0" encoding="utf-8"?>
<p:tagLst xmlns:p="http://schemas.openxmlformats.org/presentationml/2006/main">
  <p:tag name="MH" val="20171219114218"/>
  <p:tag name="MH_LIBRARY" val="GRAPHIC"/>
  <p:tag name="MH_TYPE" val="Other"/>
  <p:tag name="MH_ORDER" val="1"/>
</p:tagLst>
</file>

<file path=ppt/tags/tag42.xml><?xml version="1.0" encoding="utf-8"?>
<p:tagLst xmlns:p="http://schemas.openxmlformats.org/presentationml/2006/main">
  <p:tag name="MH" val="20171219114218"/>
  <p:tag name="MH_LIBRARY" val="GRAPHIC"/>
  <p:tag name="MH_TYPE" val="Other"/>
  <p:tag name="MH_ORDER" val="2"/>
</p:tagLst>
</file>

<file path=ppt/tags/tag43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44.xml><?xml version="1.0" encoding="utf-8"?>
<p:tagLst xmlns:p="http://schemas.openxmlformats.org/presentationml/2006/main">
  <p:tag name="MH" val="20171219114218"/>
  <p:tag name="MH_LIBRARY" val="GRAPHIC"/>
  <p:tag name="MH_TYPE" val="Other"/>
  <p:tag name="MH_ORDER" val="4"/>
</p:tagLst>
</file>

<file path=ppt/tags/tag45.xml><?xml version="1.0" encoding="utf-8"?>
<p:tagLst xmlns:p="http://schemas.openxmlformats.org/presentationml/2006/main">
  <p:tag name="MH" val="20171219114218"/>
  <p:tag name="MH_LIBRARY" val="GRAPHIC"/>
  <p:tag name="MH_TYPE" val="Other"/>
  <p:tag name="MH_ORDER" val="5"/>
</p:tagLst>
</file>

<file path=ppt/tags/tag46.xml><?xml version="1.0" encoding="utf-8"?>
<p:tagLst xmlns:p="http://schemas.openxmlformats.org/presentationml/2006/main">
  <p:tag name="MH" val="20171219114218"/>
  <p:tag name="MH_LIBRARY" val="GRAPHIC"/>
  <p:tag name="MH_TYPE" val="Other"/>
  <p:tag name="MH_ORDER" val="6"/>
</p:tagLst>
</file>

<file path=ppt/tags/tag47.xml><?xml version="1.0" encoding="utf-8"?>
<p:tagLst xmlns:p="http://schemas.openxmlformats.org/presentationml/2006/main">
  <p:tag name="MH" val="20171219114218"/>
  <p:tag name="MH_LIBRARY" val="GRAPHIC"/>
  <p:tag name="MH_TYPE" val="Other"/>
  <p:tag name="MH_ORDER" val="7"/>
</p:tagLst>
</file>

<file path=ppt/tags/tag48.xml><?xml version="1.0" encoding="utf-8"?>
<p:tagLst xmlns:p="http://schemas.openxmlformats.org/presentationml/2006/main">
  <p:tag name="MH" val="20171219114218"/>
  <p:tag name="MH_LIBRARY" val="GRAPHIC"/>
  <p:tag name="MH_TYPE" val="Other"/>
  <p:tag name="MH_ORDER" val="8"/>
</p:tagLst>
</file>

<file path=ppt/tags/tag49.xml><?xml version="1.0" encoding="utf-8"?>
<p:tagLst xmlns:p="http://schemas.openxmlformats.org/presentationml/2006/main">
  <p:tag name="MH" val="20171219114218"/>
  <p:tag name="MH_LIBRARY" val="GRAPHIC"/>
  <p:tag name="MH_TYPE" val="Other"/>
  <p:tag name="MH_ORDER" val="9"/>
</p:tagLst>
</file>

<file path=ppt/tags/tag5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4"/>
</p:tagLst>
</file>

<file path=ppt/tags/tag50.xml><?xml version="1.0" encoding="utf-8"?>
<p:tagLst xmlns:p="http://schemas.openxmlformats.org/presentationml/2006/main">
  <p:tag name="MH" val="20171219114218"/>
  <p:tag name="MH_LIBRARY" val="GRAPHIC"/>
  <p:tag name="MH_TYPE" val="Other"/>
  <p:tag name="MH_ORDER" val="10"/>
</p:tagLst>
</file>

<file path=ppt/tags/tag51.xml><?xml version="1.0" encoding="utf-8"?>
<p:tagLst xmlns:p="http://schemas.openxmlformats.org/presentationml/2006/main">
  <p:tag name="MH" val="20171219114218"/>
  <p:tag name="MH_LIBRARY" val="GRAPHIC"/>
  <p:tag name="MH_TYPE" val="Other"/>
  <p:tag name="MH_ORDER" val="11"/>
</p:tagLst>
</file>

<file path=ppt/tags/tag52.xml><?xml version="1.0" encoding="utf-8"?>
<p:tagLst xmlns:p="http://schemas.openxmlformats.org/presentationml/2006/main">
  <p:tag name="MH" val="20171219114218"/>
  <p:tag name="MH_LIBRARY" val="GRAPHIC"/>
  <p:tag name="MH_TYPE" val="Other"/>
  <p:tag name="MH_ORDER" val="12"/>
</p:tagLst>
</file>

<file path=ppt/tags/tag53.xml><?xml version="1.0" encoding="utf-8"?>
<p:tagLst xmlns:p="http://schemas.openxmlformats.org/presentationml/2006/main">
  <p:tag name="MH" val="20171219114218"/>
  <p:tag name="MH_LIBRARY" val="GRAPHIC"/>
  <p:tag name="MH_TYPE" val="Other"/>
  <p:tag name="MH_ORDER" val="13"/>
</p:tagLst>
</file>

<file path=ppt/tags/tag54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2"/>
</p:tagLst>
</file>

<file path=ppt/tags/tag55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1"/>
</p:tagLst>
</file>

<file path=ppt/tags/tag56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3"/>
</p:tagLst>
</file>

<file path=ppt/tags/tag57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4"/>
</p:tagLst>
</file>

<file path=ppt/tags/tag58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5"/>
</p:tagLst>
</file>

<file path=ppt/tags/tag59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6"/>
</p:tagLst>
</file>

<file path=ppt/tags/tag6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2"/>
</p:tagLst>
</file>

<file path=ppt/tags/tag60.xml><?xml version="1.0" encoding="utf-8"?>
<p:tagLst xmlns:p="http://schemas.openxmlformats.org/presentationml/2006/main">
  <p:tag name="MH" val="20171109143529"/>
  <p:tag name="MH_LIBRARY" val="GRAPHIC"/>
  <p:tag name="MH_TYPE" val="Other"/>
  <p:tag name="MH_ORDER" val="1"/>
</p:tagLst>
</file>

<file path=ppt/tags/tag61.xml><?xml version="1.0" encoding="utf-8"?>
<p:tagLst xmlns:p="http://schemas.openxmlformats.org/presentationml/2006/main">
  <p:tag name="MH" val="20171109143529"/>
  <p:tag name="MH_LIBRARY" val="GRAPHIC"/>
  <p:tag name="MH_TYPE" val="Other"/>
  <p:tag name="MH_ORDER" val="2"/>
</p:tagLst>
</file>

<file path=ppt/tags/tag62.xml><?xml version="1.0" encoding="utf-8"?>
<p:tagLst xmlns:p="http://schemas.openxmlformats.org/presentationml/2006/main">
  <p:tag name="MH" val="20171109143529"/>
  <p:tag name="MH_LIBRARY" val="GRAPHIC"/>
  <p:tag name="MH_TYPE" val="Other"/>
  <p:tag name="MH_ORDER" val="3"/>
</p:tagLst>
</file>

<file path=ppt/tags/tag63.xml><?xml version="1.0" encoding="utf-8"?>
<p:tagLst xmlns:p="http://schemas.openxmlformats.org/presentationml/2006/main">
  <p:tag name="MH" val="20171109143529"/>
  <p:tag name="MH_LIBRARY" val="GRAPHIC"/>
  <p:tag name="MH_TYPE" val="Other"/>
  <p:tag name="MH_ORDER" val="4"/>
</p:tagLst>
</file>

<file path=ppt/tags/tag64.xml><?xml version="1.0" encoding="utf-8"?>
<p:tagLst xmlns:p="http://schemas.openxmlformats.org/presentationml/2006/main">
  <p:tag name="MH" val="20171109143529"/>
  <p:tag name="MH_LIBRARY" val="GRAPHIC"/>
  <p:tag name="MH_TYPE" val="Other"/>
  <p:tag name="MH_ORDER" val="5"/>
</p:tagLst>
</file>

<file path=ppt/tags/tag65.xml><?xml version="1.0" encoding="utf-8"?>
<p:tagLst xmlns:p="http://schemas.openxmlformats.org/presentationml/2006/main">
  <p:tag name="MH" val="20171109143529"/>
  <p:tag name="MH_LIBRARY" val="GRAPHIC"/>
  <p:tag name="MH_TYPE" val="Other"/>
  <p:tag name="MH_ORDER" val="6"/>
</p:tagLst>
</file>

<file path=ppt/tags/tag66.xml><?xml version="1.0" encoding="utf-8"?>
<p:tagLst xmlns:p="http://schemas.openxmlformats.org/presentationml/2006/main">
  <p:tag name="MH" val="20171109143529"/>
  <p:tag name="MH_LIBRARY" val="GRAPHIC"/>
  <p:tag name="MH_TYPE" val="Other"/>
  <p:tag name="MH_ORDER" val="7"/>
</p:tagLst>
</file>

<file path=ppt/tags/tag67.xml><?xml version="1.0" encoding="utf-8"?>
<p:tagLst xmlns:p="http://schemas.openxmlformats.org/presentationml/2006/main">
  <p:tag name="MH" val="20171109143529"/>
  <p:tag name="MH_LIBRARY" val="GRAPHIC"/>
  <p:tag name="MH_TYPE" val="Other"/>
  <p:tag name="MH_ORDER" val="8"/>
</p:tagLst>
</file>

<file path=ppt/tags/tag68.xml><?xml version="1.0" encoding="utf-8"?>
<p:tagLst xmlns:p="http://schemas.openxmlformats.org/presentationml/2006/main">
  <p:tag name="MH" val="20171109143529"/>
  <p:tag name="MH_LIBRARY" val="GRAPHIC"/>
  <p:tag name="MH_TYPE" val="Other"/>
  <p:tag name="MH_ORDER" val="9"/>
</p:tagLst>
</file>

<file path=ppt/tags/tag69.xml><?xml version="1.0" encoding="utf-8"?>
<p:tagLst xmlns:p="http://schemas.openxmlformats.org/presentationml/2006/main">
  <p:tag name="MH" val="20171109143529"/>
  <p:tag name="MH_LIBRARY" val="GRAPHIC"/>
  <p:tag name="MH_TYPE" val="Other"/>
  <p:tag name="MH_ORDER" val="10"/>
</p:tagLst>
</file>

<file path=ppt/tags/tag7.xml><?xml version="1.0" encoding="utf-8"?>
<p:tagLst xmlns:p="http://schemas.openxmlformats.org/presentationml/2006/main">
  <p:tag name="MH" val="20170901100702"/>
  <p:tag name="MH_LIBRARY" val="GRAPHIC"/>
  <p:tag name="MH_TYPE" val="Other"/>
  <p:tag name="MH_ORDER" val="2"/>
</p:tagLst>
</file>

<file path=ppt/tags/tag70.xml><?xml version="1.0" encoding="utf-8"?>
<p:tagLst xmlns:p="http://schemas.openxmlformats.org/presentationml/2006/main">
  <p:tag name="MH" val="20171109143529"/>
  <p:tag name="MH_LIBRARY" val="GRAPHIC"/>
  <p:tag name="MH_TYPE" val="Other"/>
  <p:tag name="MH_ORDER" val="11"/>
</p:tagLst>
</file>

<file path=ppt/tags/tag71.xml><?xml version="1.0" encoding="utf-8"?>
<p:tagLst xmlns:p="http://schemas.openxmlformats.org/presentationml/2006/main">
  <p:tag name="MH" val="20171109143529"/>
  <p:tag name="MH_LIBRARY" val="GRAPHIC"/>
  <p:tag name="MH_TYPE" val="Other"/>
  <p:tag name="MH_ORDER" val="12"/>
</p:tagLst>
</file>

<file path=ppt/tags/tag72.xml><?xml version="1.0" encoding="utf-8"?>
<p:tagLst xmlns:p="http://schemas.openxmlformats.org/presentationml/2006/main">
  <p:tag name="MH" val="20171109143529"/>
  <p:tag name="MH_LIBRARY" val="GRAPHIC"/>
  <p:tag name="MH_TYPE" val="Other"/>
  <p:tag name="MH_ORDER" val="13"/>
</p:tagLst>
</file>

<file path=ppt/tags/tag73.xml><?xml version="1.0" encoding="utf-8"?>
<p:tagLst xmlns:p="http://schemas.openxmlformats.org/presentationml/2006/main">
  <p:tag name="MH" val="20171109143529"/>
  <p:tag name="MH_LIBRARY" val="GRAPHIC"/>
  <p:tag name="MH_TYPE" val="Other"/>
  <p:tag name="MH_ORDER" val="14"/>
</p:tagLst>
</file>

<file path=ppt/tags/tag74.xml><?xml version="1.0" encoding="utf-8"?>
<p:tagLst xmlns:p="http://schemas.openxmlformats.org/presentationml/2006/main">
  <p:tag name="MH" val="20171109143529"/>
  <p:tag name="MH_LIBRARY" val="GRAPHIC"/>
  <p:tag name="MH_TYPE" val="Other"/>
  <p:tag name="MH_ORDER" val="15"/>
</p:tagLst>
</file>

<file path=ppt/tags/tag75.xml><?xml version="1.0" encoding="utf-8"?>
<p:tagLst xmlns:p="http://schemas.openxmlformats.org/presentationml/2006/main">
  <p:tag name="MH" val="20171109143529"/>
  <p:tag name="MH_LIBRARY" val="GRAPHIC"/>
  <p:tag name="MH_TYPE" val="Other"/>
  <p:tag name="MH_ORDER" val="16"/>
</p:tagLst>
</file>

<file path=ppt/tags/tag76.xml><?xml version="1.0" encoding="utf-8"?>
<p:tagLst xmlns:p="http://schemas.openxmlformats.org/presentationml/2006/main">
  <p:tag name="MH" val="20171109143529"/>
  <p:tag name="MH_LIBRARY" val="GRAPHIC"/>
  <p:tag name="MH_TYPE" val="Other"/>
  <p:tag name="MH_ORDER" val="17"/>
</p:tagLst>
</file>

<file path=ppt/tags/tag77.xml><?xml version="1.0" encoding="utf-8"?>
<p:tagLst xmlns:p="http://schemas.openxmlformats.org/presentationml/2006/main">
  <p:tag name="MH" val="20171109143529"/>
  <p:tag name="MH_LIBRARY" val="GRAPHIC"/>
  <p:tag name="MH_TYPE" val="Other"/>
  <p:tag name="MH_ORDER" val="18"/>
</p:tagLst>
</file>

<file path=ppt/tags/tag78.xml><?xml version="1.0" encoding="utf-8"?>
<p:tagLst xmlns:p="http://schemas.openxmlformats.org/presentationml/2006/main">
  <p:tag name="MH" val="20170704192332"/>
  <p:tag name="MH_LIBRARY" val="GRAPHIC"/>
  <p:tag name="MH_TYPE" val="Other"/>
  <p:tag name="MH_ORDER" val="1"/>
</p:tagLst>
</file>

<file path=ppt/tags/tag79.xml><?xml version="1.0" encoding="utf-8"?>
<p:tagLst xmlns:p="http://schemas.openxmlformats.org/presentationml/2006/main">
  <p:tag name="MH" val="20170704192332"/>
  <p:tag name="MH_LIBRARY" val="GRAPHIC"/>
  <p:tag name="MH_TYPE" val="Other"/>
  <p:tag name="MH_ORDER" val="2"/>
</p:tagLst>
</file>

<file path=ppt/tags/tag8.xml><?xml version="1.0" encoding="utf-8"?>
<p:tagLst xmlns:p="http://schemas.openxmlformats.org/presentationml/2006/main">
  <p:tag name="MH" val="20170901100702"/>
  <p:tag name="MH_LIBRARY" val="GRAPHIC"/>
  <p:tag name="MH_TYPE" val="Other"/>
  <p:tag name="MH_ORDER" val="5"/>
</p:tagLst>
</file>

<file path=ppt/tags/tag80.xml><?xml version="1.0" encoding="utf-8"?>
<p:tagLst xmlns:p="http://schemas.openxmlformats.org/presentationml/2006/main">
  <p:tag name="MH" val="20170704192332"/>
  <p:tag name="MH_LIBRARY" val="GRAPHIC"/>
  <p:tag name="MH_TYPE" val="Other"/>
  <p:tag name="MH_ORDER" val="3"/>
</p:tagLst>
</file>

<file path=ppt/tags/tag81.xml><?xml version="1.0" encoding="utf-8"?>
<p:tagLst xmlns:p="http://schemas.openxmlformats.org/presentationml/2006/main">
  <p:tag name="MH" val="20170704192332"/>
  <p:tag name="MH_LIBRARY" val="GRAPHIC"/>
  <p:tag name="MH_TYPE" val="Other"/>
  <p:tag name="MH_ORDER" val="4"/>
</p:tagLst>
</file>

<file path=ppt/tags/tag82.xml><?xml version="1.0" encoding="utf-8"?>
<p:tagLst xmlns:p="http://schemas.openxmlformats.org/presentationml/2006/main">
  <p:tag name="MH" val="20170704192332"/>
  <p:tag name="MH_LIBRARY" val="GRAPHIC"/>
  <p:tag name="MH_TYPE" val="Other"/>
  <p:tag name="MH_ORDER" val="5"/>
</p:tagLst>
</file>

<file path=ppt/tags/tag83.xml><?xml version="1.0" encoding="utf-8"?>
<p:tagLst xmlns:p="http://schemas.openxmlformats.org/presentationml/2006/main">
  <p:tag name="MH" val="20170704192332"/>
  <p:tag name="MH_LIBRARY" val="GRAPHIC"/>
  <p:tag name="MH_TYPE" val="Other"/>
  <p:tag name="MH_ORDER" val="6"/>
</p:tagLst>
</file>

<file path=ppt/tags/tag84.xml><?xml version="1.0" encoding="utf-8"?>
<p:tagLst xmlns:p="http://schemas.openxmlformats.org/presentationml/2006/main">
  <p:tag name="MH" val="20170704192332"/>
  <p:tag name="MH_LIBRARY" val="GRAPHIC"/>
  <p:tag name="MH_TYPE" val="Other"/>
  <p:tag name="MH_ORDER" val="7"/>
</p:tagLst>
</file>

<file path=ppt/tags/tag9.xml><?xml version="1.0" encoding="utf-8"?>
<p:tagLst xmlns:p="http://schemas.openxmlformats.org/presentationml/2006/main">
  <p:tag name="MH" val="20170901100702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14571</Words>
  <Application>WPS 演示</Application>
  <PresentationFormat>自定义</PresentationFormat>
  <Paragraphs>1787</Paragraphs>
  <Slides>56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90" baseType="lpstr">
      <vt:lpstr>Arial</vt:lpstr>
      <vt:lpstr>宋体</vt:lpstr>
      <vt:lpstr>Wingdings</vt:lpstr>
      <vt:lpstr>微软雅黑</vt:lpstr>
      <vt:lpstr>方正黑体简体</vt:lpstr>
      <vt:lpstr>Arial Black</vt:lpstr>
      <vt:lpstr>Segoe UI Semibold</vt:lpstr>
      <vt:lpstr>Calibri</vt:lpstr>
      <vt:lpstr>Wingdings</vt:lpstr>
      <vt:lpstr>方正书宋简体</vt:lpstr>
      <vt:lpstr>Verdana</vt:lpstr>
      <vt:lpstr>Gulim</vt:lpstr>
      <vt:lpstr>Lato</vt:lpstr>
      <vt:lpstr>Arial Unicode MS</vt:lpstr>
      <vt:lpstr>Neris Thin</vt:lpstr>
      <vt:lpstr>Gill Sans</vt:lpstr>
      <vt:lpstr>Times New Roman</vt:lpstr>
      <vt:lpstr>Microsoft YaHei UI</vt:lpstr>
      <vt:lpstr>Calibri</vt:lpstr>
      <vt:lpstr>Arial</vt:lpstr>
      <vt:lpstr>Segoe UI Black</vt:lpstr>
      <vt:lpstr>Segoe UI</vt:lpstr>
      <vt:lpstr>仿宋_GB2312</vt:lpstr>
      <vt:lpstr>仿宋</vt:lpstr>
      <vt:lpstr>Helvetica Light</vt:lpstr>
      <vt:lpstr>Arial Narrow</vt:lpstr>
      <vt:lpstr>等线</vt:lpstr>
      <vt:lpstr>微软雅黑 Light</vt:lpstr>
      <vt:lpstr>Raleway</vt:lpstr>
      <vt:lpstr>Gill Sans MT</vt:lpstr>
      <vt:lpstr>Segoe Print</vt:lpstr>
      <vt:lpstr>黑体</vt:lpstr>
      <vt:lpstr>华文中宋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叶怡琼</dc:creator>
  <cp:lastModifiedBy>紫陌@霞</cp:lastModifiedBy>
  <cp:revision>571</cp:revision>
  <dcterms:created xsi:type="dcterms:W3CDTF">2016-11-24T06:40:00Z</dcterms:created>
  <dcterms:modified xsi:type="dcterms:W3CDTF">2019-05-21T05:35:57Z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  <property fmtid="{D5CDD505-2E9C-101B-9397-08002B2CF9AE}" pid="3" name="KSORubyTemplateID">
    <vt:lpwstr>13</vt:lpwstr>
  </property>
</Properties>
</file>